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42"/>
  </p:notesMasterIdLst>
  <p:handoutMasterIdLst>
    <p:handoutMasterId r:id="rId43"/>
  </p:handoutMasterIdLst>
  <p:sldIdLst>
    <p:sldId id="272" r:id="rId6"/>
    <p:sldId id="320" r:id="rId7"/>
    <p:sldId id="313" r:id="rId8"/>
    <p:sldId id="341" r:id="rId9"/>
    <p:sldId id="279" r:id="rId10"/>
    <p:sldId id="286" r:id="rId11"/>
    <p:sldId id="315" r:id="rId12"/>
    <p:sldId id="342" r:id="rId13"/>
    <p:sldId id="288" r:id="rId14"/>
    <p:sldId id="337" r:id="rId15"/>
    <p:sldId id="321" r:id="rId16"/>
    <p:sldId id="316" r:id="rId17"/>
    <p:sldId id="317" r:id="rId18"/>
    <p:sldId id="299" r:id="rId19"/>
    <p:sldId id="318" r:id="rId20"/>
    <p:sldId id="319" r:id="rId21"/>
    <p:sldId id="322" r:id="rId22"/>
    <p:sldId id="323" r:id="rId23"/>
    <p:sldId id="325" r:id="rId24"/>
    <p:sldId id="324" r:id="rId25"/>
    <p:sldId id="326" r:id="rId26"/>
    <p:sldId id="327" r:id="rId27"/>
    <p:sldId id="328" r:id="rId28"/>
    <p:sldId id="329" r:id="rId29"/>
    <p:sldId id="331" r:id="rId30"/>
    <p:sldId id="334" r:id="rId31"/>
    <p:sldId id="338" r:id="rId32"/>
    <p:sldId id="335" r:id="rId33"/>
    <p:sldId id="336" r:id="rId34"/>
    <p:sldId id="291" r:id="rId35"/>
    <p:sldId id="287" r:id="rId36"/>
    <p:sldId id="314" r:id="rId37"/>
    <p:sldId id="289" r:id="rId38"/>
    <p:sldId id="302" r:id="rId39"/>
    <p:sldId id="303" r:id="rId40"/>
    <p:sldId id="27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BE8B"/>
    <a:srgbClr val="F6D67A"/>
    <a:srgbClr val="F9D05D"/>
    <a:srgbClr val="0C6382"/>
    <a:srgbClr val="E1F1FF"/>
    <a:srgbClr val="D5EBFF"/>
    <a:srgbClr val="1187B2"/>
    <a:srgbClr val="2AB9C4"/>
    <a:srgbClr val="FDB933"/>
    <a:srgbClr val="30A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4" autoAdjust="0"/>
    <p:restoredTop sz="94618" autoAdjust="0"/>
  </p:normalViewPr>
  <p:slideViewPr>
    <p:cSldViewPr>
      <p:cViewPr>
        <p:scale>
          <a:sx n="80" d="100"/>
          <a:sy n="80" d="100"/>
        </p:scale>
        <p:origin x="-892" y="3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96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B829F8-2EF5-410D-9274-F10D316F23E9}" type="datetimeFigureOut">
              <a:rPr lang="en-CA" smtClean="0"/>
              <a:t>2018-11-07</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13E848-8AF0-4DD3-A87F-1F483F5FC141}" type="slidenum">
              <a:rPr lang="en-CA" smtClean="0"/>
              <a:t>‹#›</a:t>
            </a:fld>
            <a:endParaRPr lang="en-CA"/>
          </a:p>
        </p:txBody>
      </p:sp>
    </p:spTree>
    <p:extLst>
      <p:ext uri="{BB962C8B-B14F-4D97-AF65-F5344CB8AC3E}">
        <p14:creationId xmlns:p14="http://schemas.microsoft.com/office/powerpoint/2010/main" val="5891372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C8879E-7E0D-4DDF-B35B-48DB0E47541B}" type="datetimeFigureOut">
              <a:rPr lang="en-CA" smtClean="0"/>
              <a:t>2018-11-07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9EB455-EA9D-4FCA-8722-63B7B3126725}" type="slidenum">
              <a:rPr lang="en-CA" smtClean="0"/>
              <a:t>‹#›</a:t>
            </a:fld>
            <a:endParaRPr lang="en-CA"/>
          </a:p>
        </p:txBody>
      </p:sp>
    </p:spTree>
    <p:extLst>
      <p:ext uri="{BB962C8B-B14F-4D97-AF65-F5344CB8AC3E}">
        <p14:creationId xmlns:p14="http://schemas.microsoft.com/office/powerpoint/2010/main" val="4050374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552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Before we begin….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We would like to acknowledge and thank the </a:t>
            </a:r>
            <a:r>
              <a:rPr lang="en-CA" sz="1200" kern="1200" dirty="0" err="1">
                <a:solidFill>
                  <a:schemeClr val="tx1"/>
                </a:solidFill>
                <a:effectLst/>
                <a:latin typeface="+mn-lt"/>
                <a:ea typeface="+mn-ea"/>
                <a:cs typeface="+mn-cs"/>
              </a:rPr>
              <a:t>Lkwungen</a:t>
            </a:r>
            <a:r>
              <a:rPr lang="en-CA" sz="1200" kern="1200" dirty="0">
                <a:solidFill>
                  <a:schemeClr val="tx1"/>
                </a:solidFill>
                <a:effectLst/>
                <a:latin typeface="+mn-lt"/>
                <a:ea typeface="+mn-ea"/>
                <a:cs typeface="+mn-cs"/>
              </a:rPr>
              <a:t> People now known as the </a:t>
            </a:r>
            <a:r>
              <a:rPr lang="en-CA" sz="1200" kern="1200" dirty="0" err="1">
                <a:solidFill>
                  <a:schemeClr val="tx1"/>
                </a:solidFill>
                <a:effectLst/>
                <a:latin typeface="+mn-lt"/>
                <a:ea typeface="+mn-ea"/>
                <a:cs typeface="+mn-cs"/>
              </a:rPr>
              <a:t>Songhees</a:t>
            </a:r>
            <a:r>
              <a:rPr lang="en-CA" sz="1200" kern="1200" dirty="0">
                <a:solidFill>
                  <a:schemeClr val="tx1"/>
                </a:solidFill>
                <a:effectLst/>
                <a:latin typeface="+mn-lt"/>
                <a:ea typeface="+mn-ea"/>
                <a:cs typeface="+mn-cs"/>
              </a:rPr>
              <a:t> and Esquimalt First Nations communities for allowing us to live, work and play on their traditional lands. </a:t>
            </a:r>
            <a:r>
              <a:rPr lang="en-CA" sz="1200" kern="1200" dirty="0" err="1">
                <a:solidFill>
                  <a:schemeClr val="tx1"/>
                </a:solidFill>
                <a:effectLst/>
                <a:latin typeface="+mn-lt"/>
                <a:ea typeface="+mn-ea"/>
                <a:cs typeface="+mn-cs"/>
              </a:rPr>
              <a:t>Lkwungen</a:t>
            </a:r>
            <a:r>
              <a:rPr lang="en-CA" sz="1200" kern="1200" dirty="0">
                <a:solidFill>
                  <a:schemeClr val="tx1"/>
                </a:solidFill>
                <a:effectLst/>
                <a:latin typeface="+mn-lt"/>
                <a:ea typeface="+mn-ea"/>
                <a:cs typeface="+mn-cs"/>
              </a:rPr>
              <a:t> means “Place to smoke herring”, </a:t>
            </a:r>
            <a:r>
              <a:rPr lang="en-CA" sz="1200" kern="1200" dirty="0" err="1">
                <a:solidFill>
                  <a:schemeClr val="tx1"/>
                </a:solidFill>
                <a:effectLst/>
                <a:latin typeface="+mn-lt"/>
                <a:ea typeface="+mn-ea"/>
                <a:cs typeface="+mn-cs"/>
              </a:rPr>
              <a:t>Lkwung</a:t>
            </a:r>
            <a:r>
              <a:rPr lang="en-CA" sz="1200" kern="1200" dirty="0">
                <a:solidFill>
                  <a:schemeClr val="tx1"/>
                </a:solidFill>
                <a:effectLst/>
                <a:latin typeface="+mn-lt"/>
                <a:ea typeface="+mn-ea"/>
                <a:cs typeface="+mn-cs"/>
              </a:rPr>
              <a:t> means “to smoke herring” and </a:t>
            </a:r>
            <a:r>
              <a:rPr lang="en-CA" sz="1200" kern="1200" dirty="0" err="1">
                <a:solidFill>
                  <a:schemeClr val="tx1"/>
                </a:solidFill>
                <a:effectLst/>
                <a:latin typeface="+mn-lt"/>
                <a:ea typeface="+mn-ea"/>
                <a:cs typeface="+mn-cs"/>
              </a:rPr>
              <a:t>Lkwungen’athun</a:t>
            </a:r>
            <a:r>
              <a:rPr lang="en-CA" sz="1200" kern="1200" dirty="0">
                <a:solidFill>
                  <a:schemeClr val="tx1"/>
                </a:solidFill>
                <a:effectLst/>
                <a:latin typeface="+mn-lt"/>
                <a:ea typeface="+mn-ea"/>
                <a:cs typeface="+mn-cs"/>
              </a:rPr>
              <a:t> refers to the language of the land. </a:t>
            </a:r>
            <a:r>
              <a:rPr lang="en-CA" sz="1200" kern="1200" dirty="0" err="1">
                <a:solidFill>
                  <a:schemeClr val="tx1"/>
                </a:solidFill>
                <a:effectLst/>
                <a:latin typeface="+mn-lt"/>
                <a:ea typeface="+mn-ea"/>
                <a:cs typeface="+mn-cs"/>
              </a:rPr>
              <a:t>Lkwungen</a:t>
            </a:r>
            <a:r>
              <a:rPr lang="en-CA" sz="1200" kern="1200" dirty="0">
                <a:solidFill>
                  <a:schemeClr val="tx1"/>
                </a:solidFill>
                <a:effectLst/>
                <a:latin typeface="+mn-lt"/>
                <a:ea typeface="+mn-ea"/>
                <a:cs typeface="+mn-cs"/>
              </a:rPr>
              <a:t> traditionally and still to date unites the Esquimalt and </a:t>
            </a:r>
            <a:r>
              <a:rPr lang="en-CA" sz="1200" kern="1200" dirty="0" err="1">
                <a:solidFill>
                  <a:schemeClr val="tx1"/>
                </a:solidFill>
                <a:effectLst/>
                <a:latin typeface="+mn-lt"/>
                <a:ea typeface="+mn-ea"/>
                <a:cs typeface="+mn-cs"/>
              </a:rPr>
              <a:t>Songhees</a:t>
            </a:r>
            <a:r>
              <a:rPr lang="en-CA" sz="1200" kern="1200" dirty="0">
                <a:solidFill>
                  <a:schemeClr val="tx1"/>
                </a:solidFill>
                <a:effectLst/>
                <a:latin typeface="+mn-lt"/>
                <a:ea typeface="+mn-ea"/>
                <a:cs typeface="+mn-cs"/>
              </a:rPr>
              <a:t> peoples as one family. We also give thanks to the ancestors, supernatural ones, hereditary leaders and matriarchs, creatures big and small for looking after the rich resources and cultural teachings of this beautiful land. </a:t>
            </a:r>
          </a:p>
          <a:p>
            <a:endParaRPr lang="en-CA" dirty="0"/>
          </a:p>
        </p:txBody>
      </p:sp>
      <p:sp>
        <p:nvSpPr>
          <p:cNvPr id="4" name="Slide Number Placeholder 3"/>
          <p:cNvSpPr>
            <a:spLocks noGrp="1"/>
          </p:cNvSpPr>
          <p:nvPr>
            <p:ph type="sldNum" sz="quarter" idx="10"/>
          </p:nvPr>
        </p:nvSpPr>
        <p:spPr/>
        <p:txBody>
          <a:bodyPr/>
          <a:lstStyle/>
          <a:p>
            <a:fld id="{E09EB455-EA9D-4FCA-8722-63B7B3126725}" type="slidenum">
              <a:rPr lang="en-CA" smtClean="0"/>
              <a:t>2</a:t>
            </a:fld>
            <a:endParaRPr lang="en-CA"/>
          </a:p>
        </p:txBody>
      </p:sp>
    </p:spTree>
    <p:extLst>
      <p:ext uri="{BB962C8B-B14F-4D97-AF65-F5344CB8AC3E}">
        <p14:creationId xmlns:p14="http://schemas.microsoft.com/office/powerpoint/2010/main" val="258756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EB455-EA9D-4FCA-8722-63B7B3126725}" type="slidenum">
              <a:rPr lang="en-CA" smtClean="0"/>
              <a:t>3</a:t>
            </a:fld>
            <a:endParaRPr lang="en-CA" dirty="0"/>
          </a:p>
        </p:txBody>
      </p:sp>
    </p:spTree>
    <p:extLst>
      <p:ext uri="{BB962C8B-B14F-4D97-AF65-F5344CB8AC3E}">
        <p14:creationId xmlns:p14="http://schemas.microsoft.com/office/powerpoint/2010/main" val="167137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1339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73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_large image">
    <p:spTree>
      <p:nvGrpSpPr>
        <p:cNvPr id="1" name=""/>
        <p:cNvGrpSpPr/>
        <p:nvPr/>
      </p:nvGrpSpPr>
      <p:grpSpPr>
        <a:xfrm>
          <a:off x="0" y="0"/>
          <a:ext cx="0" cy="0"/>
          <a:chOff x="0" y="0"/>
          <a:chExt cx="0" cy="0"/>
        </a:xfrm>
      </p:grpSpPr>
      <p:sp>
        <p:nvSpPr>
          <p:cNvPr id="8" name="Rectangle 7"/>
          <p:cNvSpPr/>
          <p:nvPr userDrawn="1"/>
        </p:nvSpPr>
        <p:spPr>
          <a:xfrm>
            <a:off x="8316416" y="6372036"/>
            <a:ext cx="460382" cy="369332"/>
          </a:xfrm>
          <a:prstGeom prst="rect">
            <a:avLst/>
          </a:prstGeom>
        </p:spPr>
        <p:txBody>
          <a:bodyPr wrap="none">
            <a:spAutoFit/>
          </a:bodyPr>
          <a:lstStyle/>
          <a:p>
            <a:pPr algn="l"/>
            <a:fld id="{E9279555-847E-41A1-8700-3B18AA3C2D16}" type="slidenum">
              <a:rPr lang="en-CA" sz="1800" b="1" smtClean="0">
                <a:solidFill>
                  <a:schemeClr val="tx2"/>
                </a:solidFill>
              </a:rPr>
              <a:pPr algn="l"/>
              <a:t>‹#›</a:t>
            </a:fld>
            <a:endParaRPr lang="en-CA" sz="1800" b="1" dirty="0">
              <a:solidFill>
                <a:schemeClr val="tx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2"/>
            <a:ext cx="9144000" cy="1261110"/>
          </a:xfrm>
          <a:prstGeom prst="rect">
            <a:avLst/>
          </a:prstGeom>
        </p:spPr>
      </p:pic>
      <p:sp>
        <p:nvSpPr>
          <p:cNvPr id="12" name="Content Placeholder 2"/>
          <p:cNvSpPr>
            <a:spLocks noGrp="1"/>
          </p:cNvSpPr>
          <p:nvPr>
            <p:ph sz="half" idx="1" hasCustomPrompt="1"/>
          </p:nvPr>
        </p:nvSpPr>
        <p:spPr>
          <a:xfrm>
            <a:off x="827584" y="1351309"/>
            <a:ext cx="7704856" cy="4958011"/>
          </a:xfrm>
          <a:prstGeom prst="rect">
            <a:avLst/>
          </a:prstGeom>
        </p:spPr>
        <p:txBody>
          <a:bodyPr/>
          <a:lstStyle>
            <a:lvl1pPr marL="268288" indent="-268288">
              <a:spcBef>
                <a:spcPts val="0"/>
              </a:spcBef>
              <a:buSzPct val="100000"/>
              <a:buFont typeface="Arial" panose="020B0604020202020204" pitchFamily="34" charset="0"/>
              <a:buChar char="•"/>
              <a:defRPr sz="2800"/>
            </a:lvl1pPr>
            <a:lvl2pPr marL="536575" indent="-268288">
              <a:spcBef>
                <a:spcPts val="0"/>
              </a:spcBef>
              <a:buSzPct val="100000"/>
              <a:buFont typeface="Arial" panose="020B0604020202020204" pitchFamily="34" charset="0"/>
              <a:buChar char="•"/>
              <a:defRPr sz="2400"/>
            </a:lvl2pPr>
            <a:lvl3pPr marL="803275" indent="-266700">
              <a:spcBef>
                <a:spcPts val="0"/>
              </a:spcBef>
              <a:defRPr sz="24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Title 1"/>
          <p:cNvSpPr>
            <a:spLocks noGrp="1"/>
          </p:cNvSpPr>
          <p:nvPr>
            <p:ph type="title" hasCustomPrompt="1"/>
          </p:nvPr>
        </p:nvSpPr>
        <p:spPr>
          <a:xfrm>
            <a:off x="827584" y="404664"/>
            <a:ext cx="7704856" cy="792088"/>
          </a:xfrm>
          <a:prstGeom prst="rect">
            <a:avLst/>
          </a:prstGeom>
        </p:spPr>
        <p:txBody>
          <a:bodyPr/>
          <a:lstStyle>
            <a:lvl1pPr algn="l">
              <a:defRPr sz="3200" b="1">
                <a:solidFill>
                  <a:schemeClr val="bg1"/>
                </a:solidFill>
                <a:latin typeface="+mn-lt"/>
              </a:defRPr>
            </a:lvl1pPr>
          </a:lstStyle>
          <a:p>
            <a:r>
              <a:rPr lang="en-US" dirty="0"/>
              <a:t>Click to edit master title style</a:t>
            </a:r>
            <a:endParaRPr lang="en-CA" dirty="0"/>
          </a:p>
        </p:txBody>
      </p:sp>
    </p:spTree>
    <p:extLst>
      <p:ext uri="{BB962C8B-B14F-4D97-AF65-F5344CB8AC3E}">
        <p14:creationId xmlns:p14="http://schemas.microsoft.com/office/powerpoint/2010/main" val="91633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 2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2"/>
            <a:ext cx="9144000" cy="1261110"/>
          </a:xfrm>
          <a:prstGeom prst="rect">
            <a:avLst/>
          </a:prstGeom>
        </p:spPr>
      </p:pic>
      <p:sp>
        <p:nvSpPr>
          <p:cNvPr id="10" name="Rectangle 9"/>
          <p:cNvSpPr/>
          <p:nvPr userDrawn="1"/>
        </p:nvSpPr>
        <p:spPr>
          <a:xfrm>
            <a:off x="1" y="1268760"/>
            <a:ext cx="4716016" cy="5589240"/>
          </a:xfrm>
          <a:prstGeom prst="rect">
            <a:avLst/>
          </a:prstGeom>
          <a:solidFill>
            <a:srgbClr val="E1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p:cNvSpPr>
            <a:spLocks noGrp="1"/>
          </p:cNvSpPr>
          <p:nvPr>
            <p:ph sz="half" idx="12" hasCustomPrompt="1"/>
          </p:nvPr>
        </p:nvSpPr>
        <p:spPr>
          <a:xfrm>
            <a:off x="827584" y="1340768"/>
            <a:ext cx="3744416" cy="4968552"/>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tx2"/>
              </a:buClr>
              <a:buSzPct val="60000"/>
              <a:buFontTx/>
              <a:buNone/>
              <a:tabLst/>
              <a:defRPr sz="2400" baseline="0"/>
            </a:lvl1pPr>
            <a:lvl2pPr marL="0" indent="0">
              <a:spcBef>
                <a:spcPts val="0"/>
              </a:spcBef>
              <a:buFontTx/>
              <a:buNone/>
              <a:defRPr sz="2400"/>
            </a:lvl2pPr>
            <a:lvl3pPr marL="803275" indent="-266700">
              <a:spcBef>
                <a:spcPts val="0"/>
              </a:spcBef>
              <a:defRPr sz="24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ct val="100000"/>
              </a:lnSpc>
              <a:spcBef>
                <a:spcPts val="0"/>
              </a:spcBef>
              <a:spcAft>
                <a:spcPts val="0"/>
              </a:spcAft>
              <a:buClr>
                <a:schemeClr val="tx2"/>
              </a:buClr>
              <a:buSzPct val="60000"/>
              <a:buFontTx/>
              <a:buNone/>
              <a:tabLst/>
              <a:defRPr/>
            </a:pPr>
            <a:r>
              <a:rPr lang="en-US" dirty="0"/>
              <a:t>Click to edit master text styles. Click to edit master title style</a:t>
            </a:r>
          </a:p>
          <a:p>
            <a:pPr lvl="0"/>
            <a:endParaRPr lang="en-US" dirty="0"/>
          </a:p>
        </p:txBody>
      </p:sp>
      <p:sp>
        <p:nvSpPr>
          <p:cNvPr id="21" name="Content Placeholder 6"/>
          <p:cNvSpPr>
            <a:spLocks noGrp="1"/>
          </p:cNvSpPr>
          <p:nvPr>
            <p:ph sz="half" idx="13" hasCustomPrompt="1"/>
          </p:nvPr>
        </p:nvSpPr>
        <p:spPr>
          <a:xfrm>
            <a:off x="4788024" y="1340768"/>
            <a:ext cx="3744416" cy="4968552"/>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tx2"/>
              </a:buClr>
              <a:buSzPct val="60000"/>
              <a:buFontTx/>
              <a:buNone/>
              <a:tabLst/>
              <a:defRPr sz="2400"/>
            </a:lvl1pPr>
          </a:lstStyle>
          <a:p>
            <a:pPr marL="0" marR="0" lvl="0" indent="0" algn="l" defTabSz="914400" rtl="0" eaLnBrk="1" fontAlgn="auto" latinLnBrk="0" hangingPunct="1">
              <a:lnSpc>
                <a:spcPct val="100000"/>
              </a:lnSpc>
              <a:spcBef>
                <a:spcPts val="0"/>
              </a:spcBef>
              <a:spcAft>
                <a:spcPts val="0"/>
              </a:spcAft>
              <a:buClr>
                <a:schemeClr val="tx2"/>
              </a:buClr>
              <a:buSzPct val="60000"/>
              <a:buFontTx/>
              <a:buNone/>
              <a:tabLst/>
              <a:defRPr/>
            </a:pPr>
            <a:r>
              <a:rPr lang="en-US" dirty="0"/>
              <a:t>Graphic</a:t>
            </a:r>
          </a:p>
        </p:txBody>
      </p:sp>
      <p:sp>
        <p:nvSpPr>
          <p:cNvPr id="8" name="Title 1"/>
          <p:cNvSpPr>
            <a:spLocks noGrp="1"/>
          </p:cNvSpPr>
          <p:nvPr>
            <p:ph type="title" hasCustomPrompt="1"/>
          </p:nvPr>
        </p:nvSpPr>
        <p:spPr>
          <a:xfrm>
            <a:off x="827584" y="404664"/>
            <a:ext cx="7704856" cy="792088"/>
          </a:xfrm>
          <a:prstGeom prst="rect">
            <a:avLst/>
          </a:prstGeom>
        </p:spPr>
        <p:txBody>
          <a:bodyPr/>
          <a:lstStyle>
            <a:lvl1pPr algn="l">
              <a:defRPr sz="3200" b="1">
                <a:solidFill>
                  <a:schemeClr val="bg1"/>
                </a:solidFill>
                <a:latin typeface="+mn-lt"/>
              </a:defRPr>
            </a:lvl1pPr>
          </a:lstStyle>
          <a:p>
            <a:r>
              <a:rPr lang="en-US" dirty="0"/>
              <a:t>Click to edit master title style</a:t>
            </a:r>
            <a:endParaRPr lang="en-CA" dirty="0"/>
          </a:p>
        </p:txBody>
      </p:sp>
      <p:sp>
        <p:nvSpPr>
          <p:cNvPr id="11" name="Rectangle 10"/>
          <p:cNvSpPr/>
          <p:nvPr userDrawn="1"/>
        </p:nvSpPr>
        <p:spPr>
          <a:xfrm>
            <a:off x="8316416" y="6372036"/>
            <a:ext cx="460382" cy="369332"/>
          </a:xfrm>
          <a:prstGeom prst="rect">
            <a:avLst/>
          </a:prstGeom>
        </p:spPr>
        <p:txBody>
          <a:bodyPr wrap="none">
            <a:spAutoFit/>
          </a:bodyPr>
          <a:lstStyle/>
          <a:p>
            <a:pPr algn="l"/>
            <a:fld id="{E9279555-847E-41A1-8700-3B18AA3C2D16}" type="slidenum">
              <a:rPr lang="en-CA" sz="1800" b="1" smtClean="0">
                <a:solidFill>
                  <a:schemeClr val="tx2"/>
                </a:solidFill>
              </a:rPr>
              <a:pPr algn="l"/>
              <a:t>‹#›</a:t>
            </a:fld>
            <a:endParaRPr lang="en-CA" sz="1800" b="1" dirty="0">
              <a:solidFill>
                <a:schemeClr val="tx2"/>
              </a:solidFill>
            </a:endParaRPr>
          </a:p>
        </p:txBody>
      </p:sp>
    </p:spTree>
    <p:extLst>
      <p:ext uri="{BB962C8B-B14F-4D97-AF65-F5344CB8AC3E}">
        <p14:creationId xmlns:p14="http://schemas.microsoft.com/office/powerpoint/2010/main" val="25707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_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2"/>
            <a:ext cx="9144000" cy="1261110"/>
          </a:xfrm>
          <a:prstGeom prst="rect">
            <a:avLst/>
          </a:prstGeom>
        </p:spPr>
      </p:pic>
      <p:sp>
        <p:nvSpPr>
          <p:cNvPr id="14" name="Rectangle 13"/>
          <p:cNvSpPr/>
          <p:nvPr userDrawn="1"/>
        </p:nvSpPr>
        <p:spPr>
          <a:xfrm>
            <a:off x="0" y="1268760"/>
            <a:ext cx="9143999" cy="5743712"/>
          </a:xfrm>
          <a:prstGeom prst="rect">
            <a:avLst/>
          </a:prstGeom>
          <a:solidFill>
            <a:srgbClr val="E1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sz="half" idx="1" hasCustomPrompt="1"/>
          </p:nvPr>
        </p:nvSpPr>
        <p:spPr>
          <a:xfrm>
            <a:off x="827584" y="1351309"/>
            <a:ext cx="7704856" cy="4958011"/>
          </a:xfrm>
          <a:prstGeom prst="rect">
            <a:avLst/>
          </a:prstGeom>
        </p:spPr>
        <p:txBody>
          <a:bodyPr/>
          <a:lstStyle>
            <a:lvl1pPr marL="268288" indent="-268288">
              <a:spcBef>
                <a:spcPts val="0"/>
              </a:spcBef>
              <a:buSzPct val="100000"/>
              <a:buFont typeface="Arial" panose="020B0604020202020204" pitchFamily="34" charset="0"/>
              <a:buChar char="•"/>
              <a:defRPr sz="2800"/>
            </a:lvl1pPr>
            <a:lvl2pPr marL="536575" indent="-268288">
              <a:spcBef>
                <a:spcPts val="0"/>
              </a:spcBef>
              <a:buSzPct val="100000"/>
              <a:buFont typeface="Arial" panose="020B0604020202020204" pitchFamily="34" charset="0"/>
              <a:buChar char="•"/>
              <a:defRPr sz="2400"/>
            </a:lvl2pPr>
            <a:lvl3pPr marL="803275" indent="-266700">
              <a:spcBef>
                <a:spcPts val="0"/>
              </a:spcBef>
              <a:defRPr sz="24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3" name="Title 1"/>
          <p:cNvSpPr>
            <a:spLocks noGrp="1"/>
          </p:cNvSpPr>
          <p:nvPr>
            <p:ph type="title" hasCustomPrompt="1"/>
          </p:nvPr>
        </p:nvSpPr>
        <p:spPr>
          <a:xfrm>
            <a:off x="827584" y="404664"/>
            <a:ext cx="7704856" cy="792088"/>
          </a:xfrm>
          <a:prstGeom prst="rect">
            <a:avLst/>
          </a:prstGeom>
        </p:spPr>
        <p:txBody>
          <a:bodyPr/>
          <a:lstStyle>
            <a:lvl1pPr algn="l">
              <a:defRPr sz="3200" b="1">
                <a:solidFill>
                  <a:schemeClr val="bg1"/>
                </a:solidFill>
                <a:latin typeface="+mn-lt"/>
              </a:defRPr>
            </a:lvl1pPr>
          </a:lstStyle>
          <a:p>
            <a:r>
              <a:rPr lang="en-US" dirty="0"/>
              <a:t>Click to edit master title style</a:t>
            </a:r>
            <a:endParaRPr lang="en-CA" dirty="0"/>
          </a:p>
        </p:txBody>
      </p:sp>
      <p:sp>
        <p:nvSpPr>
          <p:cNvPr id="17" name="Rectangle 16"/>
          <p:cNvSpPr/>
          <p:nvPr userDrawn="1"/>
        </p:nvSpPr>
        <p:spPr>
          <a:xfrm>
            <a:off x="8316416" y="6372036"/>
            <a:ext cx="460382" cy="369332"/>
          </a:xfrm>
          <a:prstGeom prst="rect">
            <a:avLst/>
          </a:prstGeom>
        </p:spPr>
        <p:txBody>
          <a:bodyPr wrap="none">
            <a:spAutoFit/>
          </a:bodyPr>
          <a:lstStyle/>
          <a:p>
            <a:pPr algn="l"/>
            <a:fld id="{E9279555-847E-41A1-8700-3B18AA3C2D16}" type="slidenum">
              <a:rPr lang="en-CA" sz="1800" b="1" smtClean="0">
                <a:solidFill>
                  <a:schemeClr val="tx2"/>
                </a:solidFill>
              </a:rPr>
              <a:pPr algn="l"/>
              <a:t>‹#›</a:t>
            </a:fld>
            <a:endParaRPr lang="en-CA" sz="1800" b="1" dirty="0">
              <a:solidFill>
                <a:schemeClr val="tx2"/>
              </a:solidFill>
            </a:endParaRPr>
          </a:p>
        </p:txBody>
      </p:sp>
    </p:spTree>
    <p:extLst>
      <p:ext uri="{BB962C8B-B14F-4D97-AF65-F5344CB8AC3E}">
        <p14:creationId xmlns:p14="http://schemas.microsoft.com/office/powerpoint/2010/main" val="353631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_Blue">
    <p:spTree>
      <p:nvGrpSpPr>
        <p:cNvPr id="1" name=""/>
        <p:cNvGrpSpPr/>
        <p:nvPr/>
      </p:nvGrpSpPr>
      <p:grpSpPr>
        <a:xfrm>
          <a:off x="0" y="0"/>
          <a:ext cx="0" cy="0"/>
          <a:chOff x="0" y="0"/>
          <a:chExt cx="0" cy="0"/>
        </a:xfrm>
      </p:grpSpPr>
      <p:sp>
        <p:nvSpPr>
          <p:cNvPr id="12" name="Rectangle 11"/>
          <p:cNvSpPr/>
          <p:nvPr userDrawn="1"/>
        </p:nvSpPr>
        <p:spPr>
          <a:xfrm>
            <a:off x="0" y="1262852"/>
            <a:ext cx="9144000" cy="5595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8316416" y="6372036"/>
            <a:ext cx="460382" cy="369332"/>
          </a:xfrm>
          <a:prstGeom prst="rect">
            <a:avLst/>
          </a:prstGeom>
        </p:spPr>
        <p:txBody>
          <a:bodyPr wrap="none">
            <a:spAutoFit/>
          </a:bodyPr>
          <a:lstStyle/>
          <a:p>
            <a:pPr algn="l"/>
            <a:fld id="{E9279555-847E-41A1-8700-3B18AA3C2D16}" type="slidenum">
              <a:rPr lang="en-CA" sz="1800" b="1" smtClean="0">
                <a:solidFill>
                  <a:schemeClr val="bg1"/>
                </a:solidFill>
              </a:rPr>
              <a:pPr algn="l"/>
              <a:t>‹#›</a:t>
            </a:fld>
            <a:endParaRPr lang="en-CA" sz="1800" b="1" dirty="0">
              <a:solidFill>
                <a:schemeClr val="bg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2"/>
            <a:ext cx="9144000" cy="1261110"/>
          </a:xfrm>
          <a:prstGeom prst="rect">
            <a:avLst/>
          </a:prstGeom>
        </p:spPr>
      </p:pic>
      <p:sp>
        <p:nvSpPr>
          <p:cNvPr id="13" name="Content Placeholder 2"/>
          <p:cNvSpPr>
            <a:spLocks noGrp="1"/>
          </p:cNvSpPr>
          <p:nvPr>
            <p:ph sz="half" idx="1" hasCustomPrompt="1"/>
          </p:nvPr>
        </p:nvSpPr>
        <p:spPr>
          <a:xfrm>
            <a:off x="827584" y="1351309"/>
            <a:ext cx="7704856" cy="4958011"/>
          </a:xfrm>
          <a:prstGeom prst="rect">
            <a:avLst/>
          </a:prstGeom>
        </p:spPr>
        <p:txBody>
          <a:bodyPr/>
          <a:lstStyle>
            <a:lvl1pPr marL="0" indent="0">
              <a:spcBef>
                <a:spcPts val="0"/>
              </a:spcBef>
              <a:buSzPct val="100000"/>
              <a:buFont typeface="Arial" panose="020B0604020202020204" pitchFamily="34" charset="0"/>
              <a:buNone/>
              <a:defRPr sz="2800">
                <a:solidFill>
                  <a:schemeClr val="bg1"/>
                </a:solidFill>
              </a:defRPr>
            </a:lvl1pPr>
            <a:lvl2pPr marL="268287" indent="0">
              <a:spcBef>
                <a:spcPts val="0"/>
              </a:spcBef>
              <a:buSzPct val="100000"/>
              <a:buFont typeface="Arial" panose="020B0604020202020204" pitchFamily="34" charset="0"/>
              <a:buNone/>
              <a:defRPr sz="2400">
                <a:solidFill>
                  <a:schemeClr val="bg1"/>
                </a:solidFill>
              </a:defRPr>
            </a:lvl2pPr>
            <a:lvl3pPr marL="803275" indent="-266700">
              <a:spcBef>
                <a:spcPts val="0"/>
              </a:spcBef>
              <a:defRPr sz="24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4" name="Title 1"/>
          <p:cNvSpPr>
            <a:spLocks noGrp="1"/>
          </p:cNvSpPr>
          <p:nvPr>
            <p:ph type="title" hasCustomPrompt="1"/>
          </p:nvPr>
        </p:nvSpPr>
        <p:spPr>
          <a:xfrm>
            <a:off x="827584" y="404664"/>
            <a:ext cx="7704856" cy="792088"/>
          </a:xfrm>
          <a:prstGeom prst="rect">
            <a:avLst/>
          </a:prstGeom>
        </p:spPr>
        <p:txBody>
          <a:bodyPr/>
          <a:lstStyle>
            <a:lvl1pPr algn="l">
              <a:defRPr sz="3200" b="1">
                <a:solidFill>
                  <a:schemeClr val="bg1"/>
                </a:solidFill>
                <a:latin typeface="+mn-lt"/>
              </a:defRPr>
            </a:lvl1pPr>
          </a:lstStyle>
          <a:p>
            <a:r>
              <a:rPr lang="en-US" dirty="0"/>
              <a:t>Click to edit master title style</a:t>
            </a:r>
            <a:endParaRPr lang="en-CA" dirty="0"/>
          </a:p>
        </p:txBody>
      </p:sp>
    </p:spTree>
    <p:extLst>
      <p:ext uri="{BB962C8B-B14F-4D97-AF65-F5344CB8AC3E}">
        <p14:creationId xmlns:p14="http://schemas.microsoft.com/office/powerpoint/2010/main" val="418149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3" name="Rectangle 2"/>
          <p:cNvSpPr/>
          <p:nvPr userDrawn="1"/>
        </p:nvSpPr>
        <p:spPr>
          <a:xfrm>
            <a:off x="0" y="342900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803" y="2547284"/>
            <a:ext cx="3545397" cy="1046349"/>
          </a:xfrm>
          <a:prstGeom prst="rect">
            <a:avLst/>
          </a:prstGeom>
        </p:spPr>
      </p:pic>
    </p:spTree>
    <p:extLst>
      <p:ext uri="{BB962C8B-B14F-4D97-AF65-F5344CB8AC3E}">
        <p14:creationId xmlns:p14="http://schemas.microsoft.com/office/powerpoint/2010/main" val="2201974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2034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5" r:id="rId4"/>
    <p:sldLayoutId id="2147483649" r:id="rId5"/>
    <p:sldLayoutId id="2147483670" r:id="rId6"/>
  </p:sldLayoutIdLst>
  <p:txStyles>
    <p:titleStyle>
      <a:lvl1pPr algn="ctr" defTabSz="914400" rtl="0" eaLnBrk="1" latinLnBrk="0" hangingPunct="1">
        <a:spcBef>
          <a:spcPct val="0"/>
        </a:spcBef>
        <a:buNone/>
        <a:defRPr sz="3600" kern="1200">
          <a:solidFill>
            <a:schemeClr val="tx2"/>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chemeClr val="tx2"/>
        </a:buClr>
        <a:buSzPct val="60000"/>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60000"/>
        <a:buFont typeface="Wingdings 3" panose="05040102010807070707"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60000"/>
            <a:lumOff val="40000"/>
          </a:schemeClr>
        </a:buClr>
        <a:buSzPct val="60000"/>
        <a:buFont typeface="Wingdings 3" panose="050401020108070707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5" y="-956"/>
            <a:ext cx="9199655" cy="42281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71" y="5802446"/>
            <a:ext cx="3187100" cy="938922"/>
          </a:xfrm>
          <a:prstGeom prst="rect">
            <a:avLst/>
          </a:prstGeom>
        </p:spPr>
      </p:pic>
      <p:sp>
        <p:nvSpPr>
          <p:cNvPr id="5" name="TextBox 4"/>
          <p:cNvSpPr txBox="1"/>
          <p:nvPr/>
        </p:nvSpPr>
        <p:spPr>
          <a:xfrm>
            <a:off x="-34104" y="2756585"/>
            <a:ext cx="9144000" cy="1200329"/>
          </a:xfrm>
          <a:prstGeom prst="rect">
            <a:avLst/>
          </a:prstGeom>
          <a:noFill/>
        </p:spPr>
        <p:txBody>
          <a:bodyPr wrap="square" rtlCol="0">
            <a:spAutoFit/>
          </a:bodyPr>
          <a:lstStyle/>
          <a:p>
            <a:pPr algn="ctr"/>
            <a:r>
              <a:rPr lang="en-CA" sz="3600" b="1" kern="0" spc="300" dirty="0">
                <a:solidFill>
                  <a:schemeClr val="bg1"/>
                </a:solidFill>
                <a:latin typeface="Calibri" panose="020F0502020204030204" pitchFamily="34" charset="0"/>
                <a:cs typeface="Calibri" panose="020F0502020204030204" pitchFamily="34" charset="0"/>
              </a:rPr>
              <a:t>Applying for Careers in the </a:t>
            </a:r>
          </a:p>
          <a:p>
            <a:pPr algn="ctr"/>
            <a:r>
              <a:rPr lang="en-CA" sz="3600" b="1" kern="0" spc="300" dirty="0">
                <a:solidFill>
                  <a:schemeClr val="bg1"/>
                </a:solidFill>
                <a:latin typeface="Calibri" panose="020F0502020204030204" pitchFamily="34" charset="0"/>
                <a:cs typeface="Calibri" panose="020F0502020204030204" pitchFamily="34" charset="0"/>
              </a:rPr>
              <a:t>BC Public Service</a:t>
            </a:r>
          </a:p>
        </p:txBody>
      </p:sp>
      <p:sp>
        <p:nvSpPr>
          <p:cNvPr id="30" name="TextBox 29"/>
          <p:cNvSpPr txBox="1"/>
          <p:nvPr/>
        </p:nvSpPr>
        <p:spPr>
          <a:xfrm>
            <a:off x="-21096" y="4149080"/>
            <a:ext cx="9201607" cy="1391150"/>
          </a:xfrm>
          <a:prstGeom prst="rect">
            <a:avLst/>
          </a:prstGeom>
          <a:solidFill>
            <a:schemeClr val="tx2"/>
          </a:solidFill>
        </p:spPr>
        <p:txBody>
          <a:bodyPr wrap="square" rtlCol="0">
            <a:spAutoFit/>
          </a:bodyPr>
          <a:lstStyle/>
          <a:p>
            <a:pPr>
              <a:lnSpc>
                <a:spcPts val="1800"/>
              </a:lnSpc>
            </a:pPr>
            <a:r>
              <a:rPr lang="en-CA" sz="1600" b="1" spc="300" dirty="0">
                <a:solidFill>
                  <a:schemeClr val="bg1"/>
                </a:solidFill>
                <a:latin typeface="Calibri" panose="020F0502020204030204" pitchFamily="34" charset="0"/>
                <a:cs typeface="Calibri" panose="020F0502020204030204" pitchFamily="34" charset="0"/>
              </a:rPr>
              <a:t>Presented by:	</a:t>
            </a:r>
          </a:p>
          <a:p>
            <a:pPr>
              <a:lnSpc>
                <a:spcPts val="1800"/>
              </a:lnSpc>
            </a:pPr>
            <a:r>
              <a:rPr lang="en-CA" sz="1600" b="1" spc="300" dirty="0">
                <a:solidFill>
                  <a:schemeClr val="bg1"/>
                </a:solidFill>
                <a:latin typeface="Calibri" panose="020F0502020204030204" pitchFamily="34" charset="0"/>
                <a:cs typeface="Calibri" panose="020F0502020204030204" pitchFamily="34" charset="0"/>
              </a:rPr>
              <a:t>Nancy Ali – Marketing Lead, Diversity and Inclusion</a:t>
            </a:r>
          </a:p>
          <a:p>
            <a:pPr>
              <a:lnSpc>
                <a:spcPts val="1800"/>
              </a:lnSpc>
            </a:pPr>
            <a:r>
              <a:rPr lang="en-CA" sz="1600" b="1" spc="300" dirty="0">
                <a:solidFill>
                  <a:schemeClr val="bg1"/>
                </a:solidFill>
                <a:latin typeface="Calibri" panose="020F0502020204030204" pitchFamily="34" charset="0"/>
                <a:cs typeface="Calibri" panose="020F0502020204030204" pitchFamily="34" charset="0"/>
              </a:rPr>
              <a:t>Sheila Mitchell – Recruitment Marketing Strategist						</a:t>
            </a:r>
          </a:p>
          <a:p>
            <a:pPr>
              <a:lnSpc>
                <a:spcPts val="3200"/>
              </a:lnSpc>
            </a:pPr>
            <a:endParaRPr lang="en-CA" sz="2000" b="1" spc="3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68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Search for Job Postings</a:t>
            </a:r>
          </a:p>
        </p:txBody>
      </p:sp>
      <p:pic>
        <p:nvPicPr>
          <p:cNvPr id="4" name="Content Placeholder 3"/>
          <p:cNvPicPr>
            <a:picLocks noGrp="1"/>
          </p:cNvPicPr>
          <p:nvPr>
            <p:ph sz="half" idx="1"/>
          </p:nvPr>
        </p:nvPicPr>
        <p:blipFill rotWithShape="1">
          <a:blip r:embed="rId2"/>
          <a:srcRect l="57391" t="18536" r="16479" b="14634"/>
          <a:stretch/>
        </p:blipFill>
        <p:spPr bwMode="auto">
          <a:xfrm>
            <a:off x="1115616" y="1350962"/>
            <a:ext cx="6513284" cy="53183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02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2201" t="13659" r="20389"/>
          <a:stretch/>
        </p:blipFill>
        <p:spPr bwMode="auto">
          <a:xfrm>
            <a:off x="3275856" y="41"/>
            <a:ext cx="3910084" cy="6857959"/>
          </a:xfrm>
          <a:prstGeom prst="rect">
            <a:avLst/>
          </a:prstGeom>
          <a:ln w="25400">
            <a:solidFill>
              <a:schemeClr val="accent1">
                <a:shade val="95000"/>
                <a:satMod val="105000"/>
              </a:schemeClr>
            </a:solidFill>
          </a:ln>
          <a:extLst>
            <a:ext uri="{53640926-AAD7-44D8-BBD7-CCE9431645EC}">
              <a14:shadowObscured xmlns:a14="http://schemas.microsoft.com/office/drawing/2010/main"/>
            </a:ext>
          </a:extLst>
        </p:spPr>
      </p:pic>
      <p:sp>
        <p:nvSpPr>
          <p:cNvPr id="7" name="TextBox 6"/>
          <p:cNvSpPr txBox="1"/>
          <p:nvPr/>
        </p:nvSpPr>
        <p:spPr>
          <a:xfrm>
            <a:off x="653413" y="6373010"/>
            <a:ext cx="1584176" cy="369332"/>
          </a:xfrm>
          <a:prstGeom prst="rect">
            <a:avLst/>
          </a:prstGeom>
          <a:noFill/>
        </p:spPr>
        <p:txBody>
          <a:bodyPr wrap="square" rtlCol="0">
            <a:spAutoFit/>
          </a:bodyPr>
          <a:lstStyle/>
          <a:p>
            <a:r>
              <a:rPr lang="en-CA" b="1" dirty="0"/>
              <a:t>Job Profile</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12776"/>
            <a:ext cx="5767387"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3639" y="4473986"/>
            <a:ext cx="1584176" cy="646331"/>
          </a:xfrm>
          <a:prstGeom prst="rect">
            <a:avLst/>
          </a:prstGeom>
          <a:noFill/>
        </p:spPr>
        <p:txBody>
          <a:bodyPr wrap="square" rtlCol="0">
            <a:spAutoFit/>
          </a:bodyPr>
          <a:lstStyle/>
          <a:p>
            <a:r>
              <a:rPr lang="en-CA" b="1" dirty="0"/>
              <a:t>Application</a:t>
            </a:r>
          </a:p>
          <a:p>
            <a:r>
              <a:rPr lang="en-CA" b="1" dirty="0"/>
              <a:t>Requirements</a:t>
            </a:r>
          </a:p>
        </p:txBody>
      </p:sp>
      <p:sp>
        <p:nvSpPr>
          <p:cNvPr id="12" name="TextBox 11"/>
          <p:cNvSpPr txBox="1"/>
          <p:nvPr/>
        </p:nvSpPr>
        <p:spPr>
          <a:xfrm>
            <a:off x="570115" y="32284"/>
            <a:ext cx="1584176" cy="369332"/>
          </a:xfrm>
          <a:prstGeom prst="rect">
            <a:avLst/>
          </a:prstGeom>
          <a:noFill/>
        </p:spPr>
        <p:txBody>
          <a:bodyPr wrap="square" rtlCol="0">
            <a:spAutoFit/>
          </a:bodyPr>
          <a:lstStyle/>
          <a:p>
            <a:r>
              <a:rPr lang="en-CA" b="1" dirty="0"/>
              <a:t>Posting Title</a:t>
            </a:r>
          </a:p>
        </p:txBody>
      </p:sp>
      <p:sp>
        <p:nvSpPr>
          <p:cNvPr id="13" name="TextBox 12"/>
          <p:cNvSpPr txBox="1"/>
          <p:nvPr/>
        </p:nvSpPr>
        <p:spPr>
          <a:xfrm>
            <a:off x="607102" y="1593232"/>
            <a:ext cx="1712204" cy="646331"/>
          </a:xfrm>
          <a:prstGeom prst="rect">
            <a:avLst/>
          </a:prstGeom>
          <a:noFill/>
        </p:spPr>
        <p:txBody>
          <a:bodyPr wrap="square" rtlCol="0">
            <a:spAutoFit/>
          </a:bodyPr>
          <a:lstStyle/>
          <a:p>
            <a:r>
              <a:rPr lang="en-CA" b="1" dirty="0"/>
              <a:t>Posting Advertisement</a:t>
            </a:r>
          </a:p>
        </p:txBody>
      </p:sp>
      <p:sp>
        <p:nvSpPr>
          <p:cNvPr id="16" name="Rectangle 15"/>
          <p:cNvSpPr/>
          <p:nvPr/>
        </p:nvSpPr>
        <p:spPr>
          <a:xfrm>
            <a:off x="537362" y="53436"/>
            <a:ext cx="2286000" cy="680456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Arrow Connector 17"/>
          <p:cNvCxnSpPr/>
          <p:nvPr/>
        </p:nvCxnSpPr>
        <p:spPr>
          <a:xfrm>
            <a:off x="2190144" y="209233"/>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37589" y="17728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19306" y="4797152"/>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76812" y="6706168"/>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5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Job Profile</a:t>
            </a:r>
          </a:p>
        </p:txBody>
      </p:sp>
      <p:pic>
        <p:nvPicPr>
          <p:cNvPr id="7" name="Content Placeholder 7"/>
          <p:cNvPicPr>
            <a:picLocks noGrp="1"/>
          </p:cNvPicPr>
          <p:nvPr>
            <p:ph sz="half" idx="1"/>
          </p:nvPr>
        </p:nvPicPr>
        <p:blipFill rotWithShape="1">
          <a:blip r:embed="rId2"/>
          <a:srcRect l="65661" t="19127" r="14533" b="11567"/>
          <a:stretch/>
        </p:blipFill>
        <p:spPr bwMode="auto">
          <a:xfrm>
            <a:off x="3347864" y="1329736"/>
            <a:ext cx="4680520" cy="5267616"/>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16437" y="1772816"/>
            <a:ext cx="2016224" cy="276999"/>
          </a:xfrm>
          <a:prstGeom prst="rect">
            <a:avLst/>
          </a:prstGeom>
          <a:noFill/>
        </p:spPr>
        <p:txBody>
          <a:bodyPr wrap="square" rtlCol="0">
            <a:spAutoFit/>
          </a:bodyPr>
          <a:lstStyle/>
          <a:p>
            <a:r>
              <a:rPr lang="en-CA" sz="1200" b="1" dirty="0"/>
              <a:t>Overview  of the role</a:t>
            </a:r>
          </a:p>
        </p:txBody>
      </p:sp>
      <p:sp>
        <p:nvSpPr>
          <p:cNvPr id="10" name="TextBox 9"/>
          <p:cNvSpPr txBox="1"/>
          <p:nvPr/>
        </p:nvSpPr>
        <p:spPr>
          <a:xfrm>
            <a:off x="222762" y="2455674"/>
            <a:ext cx="2016224" cy="461665"/>
          </a:xfrm>
          <a:prstGeom prst="rect">
            <a:avLst/>
          </a:prstGeom>
          <a:noFill/>
        </p:spPr>
        <p:txBody>
          <a:bodyPr wrap="square" rtlCol="0">
            <a:spAutoFit/>
          </a:bodyPr>
          <a:lstStyle/>
          <a:p>
            <a:r>
              <a:rPr lang="en-CA" sz="1200" b="1" dirty="0"/>
              <a:t>Accountabilities (what you will do day to day)</a:t>
            </a:r>
          </a:p>
        </p:txBody>
      </p:sp>
      <p:sp>
        <p:nvSpPr>
          <p:cNvPr id="12" name="TextBox 11"/>
          <p:cNvSpPr txBox="1"/>
          <p:nvPr/>
        </p:nvSpPr>
        <p:spPr>
          <a:xfrm>
            <a:off x="222762" y="4669685"/>
            <a:ext cx="2016224" cy="830997"/>
          </a:xfrm>
          <a:prstGeom prst="rect">
            <a:avLst/>
          </a:prstGeom>
          <a:noFill/>
        </p:spPr>
        <p:txBody>
          <a:bodyPr wrap="square" rtlCol="0">
            <a:spAutoFit/>
          </a:bodyPr>
          <a:lstStyle/>
          <a:p>
            <a:r>
              <a:rPr lang="en-CA" sz="1200" b="1" dirty="0"/>
              <a:t>Job requirements – Includes education and experience (what you will need to be considered)</a:t>
            </a:r>
          </a:p>
        </p:txBody>
      </p:sp>
      <p:sp>
        <p:nvSpPr>
          <p:cNvPr id="14" name="TextBox 13"/>
          <p:cNvSpPr txBox="1"/>
          <p:nvPr/>
        </p:nvSpPr>
        <p:spPr>
          <a:xfrm>
            <a:off x="233702" y="5637536"/>
            <a:ext cx="2016224" cy="1015663"/>
          </a:xfrm>
          <a:prstGeom prst="rect">
            <a:avLst/>
          </a:prstGeom>
          <a:noFill/>
        </p:spPr>
        <p:txBody>
          <a:bodyPr wrap="square" rtlCol="0">
            <a:spAutoFit/>
          </a:bodyPr>
          <a:lstStyle/>
          <a:p>
            <a:r>
              <a:rPr lang="en-CA" sz="1200" b="1" dirty="0"/>
              <a:t>Knowledge, Skills, Abilities and Behavioural Competencies (what you may be assessed on if short-listed) </a:t>
            </a:r>
          </a:p>
        </p:txBody>
      </p:sp>
      <p:sp>
        <p:nvSpPr>
          <p:cNvPr id="16" name="Rectangle 15"/>
          <p:cNvSpPr/>
          <p:nvPr/>
        </p:nvSpPr>
        <p:spPr>
          <a:xfrm>
            <a:off x="164535" y="1359794"/>
            <a:ext cx="2701569" cy="529340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Arrow Connector 17"/>
          <p:cNvCxnSpPr/>
          <p:nvPr/>
        </p:nvCxnSpPr>
        <p:spPr>
          <a:xfrm>
            <a:off x="2051720" y="1911315"/>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86992" y="2664246"/>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11760" y="4941168"/>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11760" y="5877272"/>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347066"/>
            <a:ext cx="2088232" cy="131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29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pPr algn="ctr"/>
            <a:r>
              <a:rPr lang="en-CA" sz="3600" b="1" dirty="0">
                <a:solidFill>
                  <a:schemeClr val="bg1"/>
                </a:solidFill>
              </a:rPr>
              <a:t>Resume</a:t>
            </a:r>
          </a:p>
        </p:txBody>
      </p:sp>
      <p:pic>
        <p:nvPicPr>
          <p:cNvPr id="5" name="Content Placeholder 4"/>
          <p:cNvPicPr>
            <a:picLocks noGrp="1"/>
          </p:cNvPicPr>
          <p:nvPr>
            <p:ph sz="half" idx="1"/>
          </p:nvPr>
        </p:nvPicPr>
        <p:blipFill rotWithShape="1">
          <a:blip r:embed="rId2"/>
          <a:srcRect l="59154" t="34146" r="10067" b="37561"/>
          <a:stretch/>
        </p:blipFill>
        <p:spPr bwMode="auto">
          <a:xfrm>
            <a:off x="539552" y="1988840"/>
            <a:ext cx="7992888"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185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CA" sz="2400" dirty="0"/>
              <a:t>Clearly demonstrate how you meet the mandatory requirements </a:t>
            </a:r>
          </a:p>
          <a:p>
            <a:pPr lvl="1"/>
            <a:r>
              <a:rPr lang="en-CA" dirty="0"/>
              <a:t>education and experience in “</a:t>
            </a:r>
            <a:r>
              <a:rPr lang="en-CA" b="1" dirty="0"/>
              <a:t>Highlights of Qualifications</a:t>
            </a:r>
            <a:r>
              <a:rPr lang="en-CA" dirty="0"/>
              <a:t>” section of your resume; </a:t>
            </a:r>
          </a:p>
          <a:p>
            <a:pPr lvl="1"/>
            <a:r>
              <a:rPr lang="en-CA" dirty="0"/>
              <a:t>knowledge, skills and abilities in work history section and cover letter</a:t>
            </a:r>
          </a:p>
          <a:p>
            <a:r>
              <a:rPr lang="en-CA" sz="2400" dirty="0"/>
              <a:t>Tailor for submission for each posting</a:t>
            </a:r>
          </a:p>
          <a:p>
            <a:r>
              <a:rPr lang="en-CA" sz="2400" dirty="0"/>
              <a:t>Be clear and concise</a:t>
            </a:r>
          </a:p>
          <a:p>
            <a:r>
              <a:rPr lang="en-CA" sz="2400" dirty="0"/>
              <a:t>Do not use acronyms</a:t>
            </a:r>
          </a:p>
          <a:p>
            <a:r>
              <a:rPr lang="en-CA" sz="2400" dirty="0"/>
              <a:t>Include your up-to-date contact information </a:t>
            </a:r>
          </a:p>
          <a:p>
            <a:r>
              <a:rPr lang="en-CA" sz="2400" dirty="0"/>
              <a:t>Double check for grammar/spelling errors</a:t>
            </a:r>
          </a:p>
          <a:p>
            <a:endParaRPr lang="en-CA" dirty="0"/>
          </a:p>
        </p:txBody>
      </p:sp>
      <p:sp>
        <p:nvSpPr>
          <p:cNvPr id="3" name="Title 2"/>
          <p:cNvSpPr>
            <a:spLocks noGrp="1"/>
          </p:cNvSpPr>
          <p:nvPr>
            <p:ph type="title"/>
          </p:nvPr>
        </p:nvSpPr>
        <p:spPr/>
        <p:txBody>
          <a:bodyPr/>
          <a:lstStyle/>
          <a:p>
            <a:pPr algn="ctr"/>
            <a:r>
              <a:rPr lang="en-CA" dirty="0"/>
              <a:t>Resumes</a:t>
            </a:r>
          </a:p>
        </p:txBody>
      </p:sp>
    </p:spTree>
    <p:extLst>
      <p:ext uri="{BB962C8B-B14F-4D97-AF65-F5344CB8AC3E}">
        <p14:creationId xmlns:p14="http://schemas.microsoft.com/office/powerpoint/2010/main" val="20705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sz="3600" dirty="0"/>
              <a:t>Application Requirements</a:t>
            </a:r>
          </a:p>
        </p:txBody>
      </p:sp>
      <p:pic>
        <p:nvPicPr>
          <p:cNvPr id="5" name="Content Placeholder 4"/>
          <p:cNvPicPr>
            <a:picLocks noGrp="1"/>
          </p:cNvPicPr>
          <p:nvPr>
            <p:ph sz="half" idx="1"/>
          </p:nvPr>
        </p:nvPicPr>
        <p:blipFill rotWithShape="1">
          <a:blip r:embed="rId2"/>
          <a:srcRect l="58833" t="39512" r="8785" b="34146"/>
          <a:stretch/>
        </p:blipFill>
        <p:spPr bwMode="auto">
          <a:xfrm>
            <a:off x="539552" y="2348880"/>
            <a:ext cx="7705725" cy="2060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518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CA" dirty="0"/>
              <a:t>Leave time to apply</a:t>
            </a:r>
          </a:p>
          <a:p>
            <a:r>
              <a:rPr lang="en-CA" dirty="0"/>
              <a:t>Review job profile and education / experience requirements</a:t>
            </a:r>
          </a:p>
          <a:p>
            <a:r>
              <a:rPr lang="en-CA" dirty="0"/>
              <a:t>Review application requirements</a:t>
            </a:r>
          </a:p>
          <a:p>
            <a:r>
              <a:rPr lang="en-CA" dirty="0"/>
              <a:t>Ensure to address education/experience requirements in your application</a:t>
            </a:r>
          </a:p>
          <a:p>
            <a:r>
              <a:rPr lang="en-CA" dirty="0"/>
              <a:t>If posting requests a questionnaire, but resume may be used to verify, ensure that resume also demonstrates how you meet the criteria even if it feels like duplication, that’s ok!</a:t>
            </a:r>
          </a:p>
          <a:p>
            <a:pPr marL="0" indent="0">
              <a:buNone/>
            </a:pPr>
            <a:endParaRPr lang="en-CA" dirty="0"/>
          </a:p>
        </p:txBody>
      </p:sp>
      <p:sp>
        <p:nvSpPr>
          <p:cNvPr id="4" name="Title 2"/>
          <p:cNvSpPr>
            <a:spLocks noGrp="1"/>
          </p:cNvSpPr>
          <p:nvPr>
            <p:ph type="title"/>
          </p:nvPr>
        </p:nvSpPr>
        <p:spPr/>
        <p:txBody>
          <a:bodyPr/>
          <a:lstStyle/>
          <a:p>
            <a:pPr algn="ctr"/>
            <a:r>
              <a:rPr lang="en-CA" sz="3600" dirty="0"/>
              <a:t>Application Tips</a:t>
            </a:r>
          </a:p>
        </p:txBody>
      </p:sp>
    </p:spTree>
    <p:extLst>
      <p:ext uri="{BB962C8B-B14F-4D97-AF65-F5344CB8AC3E}">
        <p14:creationId xmlns:p14="http://schemas.microsoft.com/office/powerpoint/2010/main" val="191853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CA" dirty="0"/>
              <a:t>When applying to a position is it best to…</a:t>
            </a:r>
          </a:p>
          <a:p>
            <a:pPr marL="0" indent="0">
              <a:buNone/>
            </a:pPr>
            <a:endParaRPr lang="en-CA" dirty="0"/>
          </a:p>
          <a:p>
            <a:pPr marL="514350" indent="-514350">
              <a:buAutoNum type="alphaUcParenR"/>
            </a:pPr>
            <a:r>
              <a:rPr lang="en-CA" dirty="0"/>
              <a:t>Tailor your resume/application to the education and experience requirements </a:t>
            </a:r>
          </a:p>
          <a:p>
            <a:pPr marL="514350" indent="-514350">
              <a:buAutoNum type="alphaUcParenR"/>
            </a:pPr>
            <a:r>
              <a:rPr lang="en-CA" dirty="0"/>
              <a:t>Tailor your resume/application to the knowledge, skills and abilities</a:t>
            </a:r>
          </a:p>
          <a:p>
            <a:pPr marL="514350" indent="-514350">
              <a:buAutoNum type="alphaUcParenR"/>
            </a:pPr>
            <a:r>
              <a:rPr lang="en-CA" dirty="0"/>
              <a:t>Tailor your resume/application to the behavioural competencies</a:t>
            </a:r>
          </a:p>
          <a:p>
            <a:pPr marL="0" indent="0">
              <a:buNone/>
            </a:pPr>
            <a:endParaRPr lang="en-CA" dirty="0"/>
          </a:p>
          <a:p>
            <a:pPr marL="0" indent="0">
              <a:buNone/>
            </a:pPr>
            <a:r>
              <a:rPr lang="en-CA" dirty="0"/>
              <a:t>Answer = A</a:t>
            </a:r>
          </a:p>
          <a:p>
            <a:pPr marL="0" indent="0">
              <a:buNone/>
            </a:pPr>
            <a:endParaRPr lang="en-CA" dirty="0"/>
          </a:p>
        </p:txBody>
      </p:sp>
      <p:sp>
        <p:nvSpPr>
          <p:cNvPr id="3" name="Title 2"/>
          <p:cNvSpPr>
            <a:spLocks noGrp="1"/>
          </p:cNvSpPr>
          <p:nvPr>
            <p:ph type="title"/>
          </p:nvPr>
        </p:nvSpPr>
        <p:spPr/>
        <p:txBody>
          <a:bodyPr/>
          <a:lstStyle/>
          <a:p>
            <a:pPr algn="ctr"/>
            <a:r>
              <a:rPr lang="en-CA" dirty="0"/>
              <a:t>Pop Quiz!</a:t>
            </a:r>
          </a:p>
        </p:txBody>
      </p:sp>
    </p:spTree>
    <p:extLst>
      <p:ext uri="{BB962C8B-B14F-4D97-AF65-F5344CB8AC3E}">
        <p14:creationId xmlns:p14="http://schemas.microsoft.com/office/powerpoint/2010/main" val="22303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anim calcmode="lin" valueType="num">
                                      <p:cBhvr>
                                        <p:cTn id="2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Screening vs Assessment</a:t>
            </a:r>
          </a:p>
        </p:txBody>
      </p:sp>
      <p:pic>
        <p:nvPicPr>
          <p:cNvPr id="4" name="Content Placeholder 3"/>
          <p:cNvPicPr>
            <a:picLocks noGrp="1"/>
          </p:cNvPicPr>
          <p:nvPr>
            <p:ph sz="half" idx="1"/>
          </p:nvPr>
        </p:nvPicPr>
        <p:blipFill rotWithShape="1">
          <a:blip r:embed="rId2"/>
          <a:srcRect l="62131" t="33754" r="10059" b="19907"/>
          <a:stretch/>
        </p:blipFill>
        <p:spPr bwMode="auto">
          <a:xfrm>
            <a:off x="539552" y="1412776"/>
            <a:ext cx="8064896"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28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ctr"/>
            <a:r>
              <a:rPr lang="en-CA" sz="3600" dirty="0"/>
              <a:t>Preparation is Key!</a:t>
            </a:r>
          </a:p>
        </p:txBody>
      </p:sp>
      <p:sp>
        <p:nvSpPr>
          <p:cNvPr id="5" name="Content Placeholder 1"/>
          <p:cNvSpPr>
            <a:spLocks noGrp="1"/>
          </p:cNvSpPr>
          <p:nvPr>
            <p:ph sz="half" idx="1"/>
          </p:nvPr>
        </p:nvSpPr>
        <p:spPr/>
        <p:txBody>
          <a:bodyPr/>
          <a:lstStyle/>
          <a:p>
            <a:r>
              <a:rPr lang="en-CA" dirty="0"/>
              <a:t>Research the ministry website, press releases etc.</a:t>
            </a:r>
          </a:p>
          <a:p>
            <a:r>
              <a:rPr lang="en-CA" dirty="0"/>
              <a:t>Review the job posting/profile </a:t>
            </a:r>
          </a:p>
          <a:p>
            <a:pPr lvl="1"/>
            <a:r>
              <a:rPr lang="en-CA" dirty="0"/>
              <a:t>Education</a:t>
            </a:r>
          </a:p>
          <a:p>
            <a:pPr lvl="1"/>
            <a:r>
              <a:rPr lang="en-CA" dirty="0"/>
              <a:t>Experience</a:t>
            </a:r>
          </a:p>
          <a:p>
            <a:pPr lvl="1"/>
            <a:r>
              <a:rPr lang="en-CA" dirty="0"/>
              <a:t>Knowledge</a:t>
            </a:r>
          </a:p>
          <a:p>
            <a:pPr lvl="1"/>
            <a:r>
              <a:rPr lang="en-CA" dirty="0"/>
              <a:t>Skills</a:t>
            </a:r>
          </a:p>
          <a:p>
            <a:pPr lvl="1"/>
            <a:r>
              <a:rPr lang="en-CA" dirty="0"/>
              <a:t>Abilities</a:t>
            </a:r>
          </a:p>
          <a:p>
            <a:pPr lvl="1"/>
            <a:r>
              <a:rPr lang="en-CA" dirty="0"/>
              <a:t>Competencies</a:t>
            </a:r>
          </a:p>
          <a:p>
            <a:pPr>
              <a:spcAft>
                <a:spcPts val="900"/>
              </a:spcAft>
            </a:pPr>
            <a:r>
              <a:rPr lang="en-CA" sz="2400" dirty="0"/>
              <a:t>Ask questions when you are invited to an interview:</a:t>
            </a:r>
          </a:p>
          <a:p>
            <a:pPr lvl="1">
              <a:spcAft>
                <a:spcPts val="900"/>
              </a:spcAft>
            </a:pPr>
            <a:r>
              <a:rPr lang="en-CA" dirty="0"/>
              <a:t>Will questions be sent ahead of time? </a:t>
            </a:r>
          </a:p>
          <a:p>
            <a:pPr lvl="1">
              <a:spcAft>
                <a:spcPts val="900"/>
              </a:spcAft>
            </a:pPr>
            <a:r>
              <a:rPr lang="en-CA" dirty="0"/>
              <a:t>How much time for the interview? </a:t>
            </a:r>
          </a:p>
          <a:p>
            <a:pPr lvl="1">
              <a:spcAft>
                <a:spcPts val="900"/>
              </a:spcAft>
            </a:pPr>
            <a:r>
              <a:rPr lang="en-CA" dirty="0"/>
              <a:t>What can I bring with me? </a:t>
            </a:r>
          </a:p>
          <a:p>
            <a:endParaRPr lang="en-CA" dirty="0"/>
          </a:p>
        </p:txBody>
      </p:sp>
    </p:spTree>
    <p:extLst>
      <p:ext uri="{BB962C8B-B14F-4D97-AF65-F5344CB8AC3E}">
        <p14:creationId xmlns:p14="http://schemas.microsoft.com/office/powerpoint/2010/main" val="343363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CA"/>
          </a:p>
        </p:txBody>
      </p:sp>
      <p:sp>
        <p:nvSpPr>
          <p:cNvPr id="3" name="Title 2"/>
          <p:cNvSpPr>
            <a:spLocks noGrp="1"/>
          </p:cNvSpPr>
          <p:nvPr>
            <p:ph type="title"/>
          </p:nvPr>
        </p:nvSpPr>
        <p:spPr/>
        <p:txBody>
          <a:bodyPr/>
          <a:lstStyle/>
          <a:p>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5810"/>
            <a:ext cx="9144000" cy="6858000"/>
          </a:xfrm>
          <a:prstGeom prst="rect">
            <a:avLst/>
          </a:prstGeom>
        </p:spPr>
      </p:pic>
    </p:spTree>
    <p:extLst>
      <p:ext uri="{BB962C8B-B14F-4D97-AF65-F5344CB8AC3E}">
        <p14:creationId xmlns:p14="http://schemas.microsoft.com/office/powerpoint/2010/main" val="297761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Types of interview questions</a:t>
            </a:r>
          </a:p>
        </p:txBody>
      </p:sp>
      <p:sp>
        <p:nvSpPr>
          <p:cNvPr id="4" name="Content Placeholder 3"/>
          <p:cNvSpPr>
            <a:spLocks noGrp="1"/>
          </p:cNvSpPr>
          <p:nvPr>
            <p:ph sz="half" idx="1"/>
          </p:nvPr>
        </p:nvSpPr>
        <p:spPr>
          <a:prstGeom prst="rect">
            <a:avLst/>
          </a:prstGeom>
        </p:spPr>
        <p:txBody>
          <a:bodyPr>
            <a:normAutofit/>
          </a:bodyPr>
          <a:lstStyle/>
          <a:p>
            <a:pPr>
              <a:spcAft>
                <a:spcPts val="1200"/>
              </a:spcAft>
              <a:buNone/>
            </a:pPr>
            <a:r>
              <a:rPr lang="en-CA" sz="2600" b="1" dirty="0"/>
              <a:t>Knowledge-based </a:t>
            </a:r>
          </a:p>
          <a:p>
            <a:pPr marL="0" lvl="1" indent="0">
              <a:spcAft>
                <a:spcPts val="1200"/>
              </a:spcAft>
              <a:buClr>
                <a:schemeClr val="tx2"/>
              </a:buClr>
              <a:buNone/>
            </a:pPr>
            <a:r>
              <a:rPr lang="en-CA" sz="2400" dirty="0"/>
              <a:t>Used to assess knowledge required “day one” for the job</a:t>
            </a:r>
            <a:endParaRPr lang="en-CA" dirty="0"/>
          </a:p>
          <a:p>
            <a:pPr marL="0" lvl="2" indent="0">
              <a:spcAft>
                <a:spcPts val="1200"/>
              </a:spcAft>
              <a:buNone/>
            </a:pPr>
            <a:r>
              <a:rPr lang="en-CA" sz="2000" i="1" dirty="0">
                <a:solidFill>
                  <a:schemeClr val="tx2"/>
                </a:solidFill>
              </a:rPr>
              <a:t>Describe the role and primary functions of the Corporate Services Division.</a:t>
            </a:r>
            <a:endParaRPr lang="en-CA" sz="2400" dirty="0"/>
          </a:p>
          <a:p>
            <a:pPr>
              <a:spcAft>
                <a:spcPts val="1200"/>
              </a:spcAft>
              <a:buNone/>
            </a:pPr>
            <a:r>
              <a:rPr lang="en-CA" sz="2600" b="1" dirty="0"/>
              <a:t>Situational/Hypothetical </a:t>
            </a:r>
          </a:p>
          <a:p>
            <a:pPr marL="0" lvl="1" indent="0">
              <a:spcAft>
                <a:spcPts val="1200"/>
              </a:spcAft>
              <a:buClr>
                <a:schemeClr val="tx2"/>
              </a:buClr>
              <a:buNone/>
            </a:pPr>
            <a:r>
              <a:rPr lang="en-CA" sz="2400" dirty="0"/>
              <a:t>Used to assess skills and abilities relevant to a real-life scenario </a:t>
            </a:r>
          </a:p>
          <a:p>
            <a:pPr marL="0" indent="0">
              <a:buNone/>
            </a:pPr>
            <a:r>
              <a:rPr lang="en-CA" sz="2000" i="1" dirty="0">
                <a:solidFill>
                  <a:schemeClr val="tx2"/>
                </a:solidFill>
              </a:rPr>
              <a:t>Tell us about a time when you had to analyze complex information for multiple sources and develop a comprehensive recommendation or framework for a program. Briefly describe your process and level of analysis.  </a:t>
            </a:r>
          </a:p>
          <a:p>
            <a:endParaRPr lang="en-CA" dirty="0"/>
          </a:p>
        </p:txBody>
      </p:sp>
    </p:spTree>
    <p:extLst>
      <p:ext uri="{BB962C8B-B14F-4D97-AF65-F5344CB8AC3E}">
        <p14:creationId xmlns:p14="http://schemas.microsoft.com/office/powerpoint/2010/main" val="7427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CA" sz="3600" dirty="0"/>
              <a:t>Behavioural Questions - Preparation</a:t>
            </a:r>
          </a:p>
        </p:txBody>
      </p:sp>
      <p:sp>
        <p:nvSpPr>
          <p:cNvPr id="5" name="Content Placeholder 1"/>
          <p:cNvSpPr>
            <a:spLocks noGrp="1"/>
          </p:cNvSpPr>
          <p:nvPr>
            <p:ph sz="half" idx="1"/>
          </p:nvPr>
        </p:nvSpPr>
        <p:spPr/>
        <p:txBody>
          <a:bodyPr/>
          <a:lstStyle/>
          <a:p>
            <a:r>
              <a:rPr lang="en-CA" dirty="0"/>
              <a:t>Review the behavioural competencies</a:t>
            </a:r>
          </a:p>
          <a:p>
            <a:r>
              <a:rPr lang="en-CA" dirty="0"/>
              <a:t>Think back on past and relevant experiences for examples that demonstrate these competencies</a:t>
            </a:r>
          </a:p>
          <a:p>
            <a:r>
              <a:rPr lang="en-CA" dirty="0"/>
              <a:t>Choose recent and relevant work examples (e.g. try and provide an example that is within the last 3 years)</a:t>
            </a:r>
          </a:p>
          <a:p>
            <a:r>
              <a:rPr lang="en-CA" dirty="0"/>
              <a:t>Prepare examples by using the STAR technique and use “I” statements</a:t>
            </a:r>
          </a:p>
          <a:p>
            <a:r>
              <a:rPr lang="en-CA" dirty="0"/>
              <a:t>Practice, practice, practice – and time yourself!</a:t>
            </a:r>
          </a:p>
          <a:p>
            <a:endParaRPr lang="en-CA" dirty="0"/>
          </a:p>
          <a:p>
            <a:pPr marL="0" indent="0">
              <a:buNone/>
            </a:pPr>
            <a:endParaRPr lang="en-CA" dirty="0"/>
          </a:p>
          <a:p>
            <a:endParaRPr lang="en-CA" dirty="0"/>
          </a:p>
          <a:p>
            <a:endParaRPr lang="en-CA" dirty="0"/>
          </a:p>
          <a:p>
            <a:endParaRPr lang="en-CA" dirty="0"/>
          </a:p>
        </p:txBody>
      </p:sp>
    </p:spTree>
    <p:extLst>
      <p:ext uri="{BB962C8B-B14F-4D97-AF65-F5344CB8AC3E}">
        <p14:creationId xmlns:p14="http://schemas.microsoft.com/office/powerpoint/2010/main" val="269111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ctr"/>
            <a:r>
              <a:rPr lang="en-CA" dirty="0"/>
              <a:t>Competencies</a:t>
            </a:r>
          </a:p>
        </p:txBody>
      </p: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340768"/>
            <a:ext cx="8527115" cy="4464496"/>
          </a:xfrm>
          <a:prstGeom prst="rect">
            <a:avLst/>
          </a:prstGeom>
        </p:spPr>
      </p:pic>
    </p:spTree>
    <p:extLst>
      <p:ext uri="{BB962C8B-B14F-4D97-AF65-F5344CB8AC3E}">
        <p14:creationId xmlns:p14="http://schemas.microsoft.com/office/powerpoint/2010/main" val="4272904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Behavioural Competency Question</a:t>
            </a:r>
          </a:p>
        </p:txBody>
      </p:sp>
      <p:sp>
        <p:nvSpPr>
          <p:cNvPr id="4" name="Content Placeholder 2"/>
          <p:cNvSpPr>
            <a:spLocks noGrp="1"/>
          </p:cNvSpPr>
          <p:nvPr>
            <p:ph sz="half" idx="1"/>
          </p:nvPr>
        </p:nvSpPr>
        <p:spPr/>
        <p:txBody>
          <a:bodyPr>
            <a:normAutofit/>
          </a:bodyPr>
          <a:lstStyle/>
          <a:p>
            <a:pPr marL="0" indent="0">
              <a:buNone/>
            </a:pPr>
            <a:r>
              <a:rPr lang="en-CA" sz="2200" b="1" dirty="0"/>
              <a:t>Lead question </a:t>
            </a:r>
            <a:br>
              <a:rPr lang="en-CA" sz="2200" b="1" dirty="0"/>
            </a:br>
            <a:endParaRPr lang="en-CA" sz="2200" b="1" dirty="0"/>
          </a:p>
          <a:p>
            <a:pPr marL="0" indent="0">
              <a:buNone/>
            </a:pPr>
            <a:r>
              <a:rPr lang="en-CA" sz="2200" i="1" dirty="0"/>
              <a:t>Tell us about a situation where you went “above and beyond” to satisfy a client’s expectations.</a:t>
            </a:r>
          </a:p>
          <a:p>
            <a:pPr marL="0" indent="0">
              <a:buNone/>
            </a:pPr>
            <a:endParaRPr lang="en-CA" sz="2200" i="1" dirty="0"/>
          </a:p>
          <a:p>
            <a:pPr marL="0" indent="0">
              <a:buNone/>
            </a:pPr>
            <a:r>
              <a:rPr lang="en-CA" sz="2200" b="1" dirty="0"/>
              <a:t>Probing questions </a:t>
            </a:r>
            <a:br>
              <a:rPr lang="en-CA" sz="2200" b="1" dirty="0"/>
            </a:br>
            <a:endParaRPr lang="en-CA" sz="2200" b="1" dirty="0"/>
          </a:p>
          <a:p>
            <a:pPr marL="0" indent="0">
              <a:buNone/>
            </a:pPr>
            <a:r>
              <a:rPr lang="en-CA" sz="2200" i="1" dirty="0"/>
              <a:t>What did you do? What led up to the situation? Who was involved? What were </a:t>
            </a:r>
            <a:r>
              <a:rPr lang="en-CA" sz="2200" i="1" u="sng" dirty="0"/>
              <a:t>your</a:t>
            </a:r>
            <a:r>
              <a:rPr lang="en-CA" sz="2200" i="1" dirty="0"/>
              <a:t> key actions in the situation? What was </a:t>
            </a:r>
            <a:r>
              <a:rPr lang="en-CA" sz="2200" i="1" u="sng" dirty="0"/>
              <a:t>your</a:t>
            </a:r>
            <a:r>
              <a:rPr lang="en-CA" sz="2200" i="1" dirty="0"/>
              <a:t> role? What did </a:t>
            </a:r>
            <a:r>
              <a:rPr lang="en-CA" sz="2200" i="1" u="sng" dirty="0"/>
              <a:t>you</a:t>
            </a:r>
            <a:r>
              <a:rPr lang="en-CA" sz="2200" i="1" dirty="0"/>
              <a:t> actually do? Say? What was the outcome?</a:t>
            </a:r>
          </a:p>
        </p:txBody>
      </p:sp>
    </p:spTree>
    <p:extLst>
      <p:ext uri="{BB962C8B-B14F-4D97-AF65-F5344CB8AC3E}">
        <p14:creationId xmlns:p14="http://schemas.microsoft.com/office/powerpoint/2010/main" val="181520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ctr"/>
            <a:r>
              <a:rPr lang="en-CA" sz="3600" dirty="0"/>
              <a:t>STAR Technique</a:t>
            </a:r>
          </a:p>
        </p:txBody>
      </p:sp>
      <p:grpSp>
        <p:nvGrpSpPr>
          <p:cNvPr id="5" name="Group 4"/>
          <p:cNvGrpSpPr/>
          <p:nvPr/>
        </p:nvGrpSpPr>
        <p:grpSpPr>
          <a:xfrm>
            <a:off x="417483" y="1414726"/>
            <a:ext cx="1440160" cy="1177927"/>
            <a:chOff x="296456" y="1414727"/>
            <a:chExt cx="1440160" cy="1177927"/>
          </a:xfrm>
        </p:grpSpPr>
        <p:sp>
          <p:nvSpPr>
            <p:cNvPr id="6" name="5-Point Star 5"/>
            <p:cNvSpPr/>
            <p:nvPr/>
          </p:nvSpPr>
          <p:spPr>
            <a:xfrm>
              <a:off x="296456" y="1414727"/>
              <a:ext cx="1440160" cy="1177927"/>
            </a:xfrm>
            <a:prstGeom prst="star5">
              <a:avLst>
                <a:gd name="adj" fmla="val 20146"/>
                <a:gd name="hf" fmla="val 105146"/>
                <a:gd name="vf" fmla="val 110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77523" y="1809250"/>
              <a:ext cx="360040" cy="646331"/>
            </a:xfrm>
            <a:prstGeom prst="rect">
              <a:avLst/>
            </a:prstGeom>
            <a:noFill/>
          </p:spPr>
          <p:txBody>
            <a:bodyPr wrap="square" rtlCol="0">
              <a:spAutoFit/>
            </a:bodyPr>
            <a:lstStyle/>
            <a:p>
              <a:r>
                <a:rPr lang="en-CA" sz="3600" b="1" dirty="0"/>
                <a:t>S</a:t>
              </a:r>
            </a:p>
          </p:txBody>
        </p:sp>
      </p:grpSp>
      <p:grpSp>
        <p:nvGrpSpPr>
          <p:cNvPr id="8" name="Group 7"/>
          <p:cNvGrpSpPr/>
          <p:nvPr/>
        </p:nvGrpSpPr>
        <p:grpSpPr>
          <a:xfrm>
            <a:off x="395772" y="2625205"/>
            <a:ext cx="1440160" cy="1177927"/>
            <a:chOff x="308032" y="2708920"/>
            <a:chExt cx="1440160" cy="1177927"/>
          </a:xfrm>
        </p:grpSpPr>
        <p:sp>
          <p:nvSpPr>
            <p:cNvPr id="9" name="5-Point Star 8"/>
            <p:cNvSpPr/>
            <p:nvPr/>
          </p:nvSpPr>
          <p:spPr>
            <a:xfrm>
              <a:off x="308032" y="2708920"/>
              <a:ext cx="1440160" cy="117792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836516" y="2974717"/>
              <a:ext cx="360040" cy="646331"/>
            </a:xfrm>
            <a:prstGeom prst="rect">
              <a:avLst/>
            </a:prstGeom>
            <a:noFill/>
          </p:spPr>
          <p:txBody>
            <a:bodyPr wrap="square" rtlCol="0">
              <a:spAutoFit/>
            </a:bodyPr>
            <a:lstStyle/>
            <a:p>
              <a:r>
                <a:rPr lang="en-CA" sz="3600" b="1" dirty="0"/>
                <a:t>T</a:t>
              </a:r>
            </a:p>
          </p:txBody>
        </p:sp>
      </p:grpSp>
      <p:grpSp>
        <p:nvGrpSpPr>
          <p:cNvPr id="11" name="Group 10"/>
          <p:cNvGrpSpPr/>
          <p:nvPr/>
        </p:nvGrpSpPr>
        <p:grpSpPr>
          <a:xfrm>
            <a:off x="421253" y="3983102"/>
            <a:ext cx="1440160" cy="1177927"/>
            <a:chOff x="296456" y="3926291"/>
            <a:chExt cx="1440160" cy="1177927"/>
          </a:xfrm>
        </p:grpSpPr>
        <p:sp>
          <p:nvSpPr>
            <p:cNvPr id="12" name="5-Point Star 11"/>
            <p:cNvSpPr/>
            <p:nvPr/>
          </p:nvSpPr>
          <p:spPr>
            <a:xfrm>
              <a:off x="296456" y="3926291"/>
              <a:ext cx="1440160" cy="117792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91126" y="4293096"/>
              <a:ext cx="360040" cy="646331"/>
            </a:xfrm>
            <a:prstGeom prst="rect">
              <a:avLst/>
            </a:prstGeom>
            <a:noFill/>
          </p:spPr>
          <p:txBody>
            <a:bodyPr wrap="square" rtlCol="0">
              <a:spAutoFit/>
            </a:bodyPr>
            <a:lstStyle/>
            <a:p>
              <a:r>
                <a:rPr lang="en-CA" sz="3600" b="1" dirty="0"/>
                <a:t>A</a:t>
              </a:r>
            </a:p>
          </p:txBody>
        </p:sp>
      </p:grpSp>
      <p:grpSp>
        <p:nvGrpSpPr>
          <p:cNvPr id="14" name="Group 13"/>
          <p:cNvGrpSpPr/>
          <p:nvPr/>
        </p:nvGrpSpPr>
        <p:grpSpPr>
          <a:xfrm>
            <a:off x="415132" y="5383186"/>
            <a:ext cx="1440160" cy="1177927"/>
            <a:chOff x="308032" y="5254999"/>
            <a:chExt cx="1440160" cy="1177927"/>
          </a:xfrm>
        </p:grpSpPr>
        <p:sp>
          <p:nvSpPr>
            <p:cNvPr id="15" name="5-Point Star 14"/>
            <p:cNvSpPr/>
            <p:nvPr/>
          </p:nvSpPr>
          <p:spPr>
            <a:xfrm>
              <a:off x="308032" y="5254999"/>
              <a:ext cx="1440160" cy="117792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836516" y="5520796"/>
              <a:ext cx="360040" cy="646331"/>
            </a:xfrm>
            <a:prstGeom prst="rect">
              <a:avLst/>
            </a:prstGeom>
            <a:noFill/>
          </p:spPr>
          <p:txBody>
            <a:bodyPr wrap="square" rtlCol="0">
              <a:spAutoFit/>
            </a:bodyPr>
            <a:lstStyle/>
            <a:p>
              <a:r>
                <a:rPr lang="en-CA" sz="3600" b="1" dirty="0"/>
                <a:t>R</a:t>
              </a:r>
            </a:p>
          </p:txBody>
        </p:sp>
      </p:grpSp>
      <p:sp>
        <p:nvSpPr>
          <p:cNvPr id="17" name="TextBox 16"/>
          <p:cNvSpPr txBox="1"/>
          <p:nvPr/>
        </p:nvSpPr>
        <p:spPr>
          <a:xfrm>
            <a:off x="4427984" y="1711303"/>
            <a:ext cx="4536504" cy="1077218"/>
          </a:xfrm>
          <a:prstGeom prst="rect">
            <a:avLst/>
          </a:prstGeom>
          <a:noFill/>
          <a:ln w="25400">
            <a:solidFill>
              <a:schemeClr val="accent1">
                <a:shade val="50000"/>
              </a:schemeClr>
            </a:solidFill>
          </a:ln>
        </p:spPr>
        <p:txBody>
          <a:bodyPr wrap="square" rtlCol="0">
            <a:spAutoFit/>
          </a:bodyPr>
          <a:lstStyle/>
          <a:p>
            <a:r>
              <a:rPr lang="en-CA" sz="1600" dirty="0"/>
              <a:t>Brief overview of the situation you were in or problem you had to address. </a:t>
            </a:r>
            <a:r>
              <a:rPr lang="en-CA" sz="1600" b="1" dirty="0"/>
              <a:t>When</a:t>
            </a:r>
            <a:r>
              <a:rPr lang="en-CA" sz="1600" dirty="0"/>
              <a:t> did the situation occur, </a:t>
            </a:r>
            <a:r>
              <a:rPr lang="en-CA" sz="1600" b="1" dirty="0"/>
              <a:t>Where</a:t>
            </a:r>
            <a:r>
              <a:rPr lang="en-CA" sz="1600" dirty="0"/>
              <a:t> did it take place and </a:t>
            </a:r>
            <a:r>
              <a:rPr lang="en-CA" sz="1600" b="1" dirty="0"/>
              <a:t>Who </a:t>
            </a:r>
            <a:r>
              <a:rPr lang="en-CA" sz="1600" dirty="0"/>
              <a:t>was involved.</a:t>
            </a:r>
          </a:p>
        </p:txBody>
      </p:sp>
      <p:sp>
        <p:nvSpPr>
          <p:cNvPr id="18" name="TextBox 17"/>
          <p:cNvSpPr txBox="1"/>
          <p:nvPr/>
        </p:nvSpPr>
        <p:spPr>
          <a:xfrm>
            <a:off x="4427984" y="3084388"/>
            <a:ext cx="4536504" cy="830997"/>
          </a:xfrm>
          <a:prstGeom prst="rect">
            <a:avLst/>
          </a:prstGeom>
          <a:noFill/>
          <a:ln w="22225">
            <a:solidFill>
              <a:schemeClr val="tx2"/>
            </a:solidFill>
          </a:ln>
        </p:spPr>
        <p:txBody>
          <a:bodyPr wrap="square" rtlCol="0">
            <a:spAutoFit/>
          </a:bodyPr>
          <a:lstStyle/>
          <a:p>
            <a:r>
              <a:rPr lang="en-CA" sz="1600" dirty="0"/>
              <a:t>Include a description of the tasks </a:t>
            </a:r>
            <a:r>
              <a:rPr lang="en-CA" sz="1600" b="1" dirty="0"/>
              <a:t>you</a:t>
            </a:r>
            <a:r>
              <a:rPr lang="en-CA" sz="1600" dirty="0"/>
              <a:t> had to accomplish. What was </a:t>
            </a:r>
            <a:r>
              <a:rPr lang="en-CA" sz="1600" b="1" dirty="0"/>
              <a:t>your</a:t>
            </a:r>
            <a:r>
              <a:rPr lang="en-CA" sz="1600" dirty="0"/>
              <a:t> specific role? What were </a:t>
            </a:r>
            <a:r>
              <a:rPr lang="en-CA" sz="1600" b="1" dirty="0"/>
              <a:t>you</a:t>
            </a:r>
            <a:r>
              <a:rPr lang="en-CA" sz="1600" dirty="0"/>
              <a:t> expected to achieve?</a:t>
            </a:r>
          </a:p>
        </p:txBody>
      </p:sp>
      <p:sp>
        <p:nvSpPr>
          <p:cNvPr id="19" name="TextBox 18"/>
          <p:cNvSpPr txBox="1"/>
          <p:nvPr/>
        </p:nvSpPr>
        <p:spPr>
          <a:xfrm>
            <a:off x="4397168" y="4293096"/>
            <a:ext cx="4536504" cy="1077218"/>
          </a:xfrm>
          <a:prstGeom prst="rect">
            <a:avLst/>
          </a:prstGeom>
          <a:noFill/>
          <a:ln w="22225">
            <a:solidFill>
              <a:schemeClr val="tx2"/>
            </a:solidFill>
          </a:ln>
        </p:spPr>
        <p:txBody>
          <a:bodyPr wrap="square" rtlCol="0">
            <a:spAutoFit/>
          </a:bodyPr>
          <a:lstStyle/>
          <a:p>
            <a:r>
              <a:rPr lang="en-CA" sz="1600" dirty="0"/>
              <a:t>Take the panel through the steps you took. What were </a:t>
            </a:r>
            <a:r>
              <a:rPr lang="en-CA" sz="1600" b="1" dirty="0"/>
              <a:t>your</a:t>
            </a:r>
            <a:r>
              <a:rPr lang="en-CA" sz="1600" dirty="0"/>
              <a:t> actions, that </a:t>
            </a:r>
            <a:r>
              <a:rPr lang="en-CA" sz="1600" b="1" dirty="0"/>
              <a:t>you</a:t>
            </a:r>
            <a:r>
              <a:rPr lang="en-CA" sz="1600" dirty="0"/>
              <a:t> took to address the situation. What did </a:t>
            </a:r>
            <a:r>
              <a:rPr lang="en-CA" sz="1600" b="1" dirty="0"/>
              <a:t>you </a:t>
            </a:r>
            <a:r>
              <a:rPr lang="en-CA" sz="1600" dirty="0"/>
              <a:t>think or feel? Who did</a:t>
            </a:r>
            <a:r>
              <a:rPr lang="en-CA" sz="1600" b="1" dirty="0"/>
              <a:t> you </a:t>
            </a:r>
            <a:r>
              <a:rPr lang="en-CA" sz="1600" dirty="0"/>
              <a:t>consult or interact with?</a:t>
            </a:r>
          </a:p>
        </p:txBody>
      </p:sp>
      <p:sp>
        <p:nvSpPr>
          <p:cNvPr id="20" name="TextBox 19"/>
          <p:cNvSpPr txBox="1"/>
          <p:nvPr/>
        </p:nvSpPr>
        <p:spPr>
          <a:xfrm>
            <a:off x="4397168" y="5659295"/>
            <a:ext cx="4536504" cy="1077218"/>
          </a:xfrm>
          <a:prstGeom prst="rect">
            <a:avLst/>
          </a:prstGeom>
          <a:noFill/>
          <a:ln w="22225">
            <a:solidFill>
              <a:srgbClr val="0C6382"/>
            </a:solidFill>
          </a:ln>
        </p:spPr>
        <p:txBody>
          <a:bodyPr wrap="square" rtlCol="0">
            <a:spAutoFit/>
          </a:bodyPr>
          <a:lstStyle/>
          <a:p>
            <a:r>
              <a:rPr lang="en-CA" sz="1600" dirty="0"/>
              <a:t>Describe the results or outcome of </a:t>
            </a:r>
            <a:r>
              <a:rPr lang="en-CA" sz="1600" b="1" dirty="0"/>
              <a:t>your </a:t>
            </a:r>
            <a:r>
              <a:rPr lang="en-CA" sz="1600" dirty="0"/>
              <a:t>actions and the event. What did </a:t>
            </a:r>
            <a:r>
              <a:rPr lang="en-CA" sz="1600" b="1" dirty="0"/>
              <a:t>you </a:t>
            </a:r>
            <a:r>
              <a:rPr lang="en-CA" sz="1600" dirty="0"/>
              <a:t>accomplish? What did </a:t>
            </a:r>
            <a:r>
              <a:rPr lang="en-CA" sz="1600" b="1" dirty="0"/>
              <a:t>you</a:t>
            </a:r>
            <a:r>
              <a:rPr lang="en-CA" sz="1600" dirty="0"/>
              <a:t> learn? This should tie directly and clearly back to the task.</a:t>
            </a:r>
          </a:p>
        </p:txBody>
      </p:sp>
      <p:sp>
        <p:nvSpPr>
          <p:cNvPr id="21" name="TextBox 20"/>
          <p:cNvSpPr txBox="1"/>
          <p:nvPr/>
        </p:nvSpPr>
        <p:spPr>
          <a:xfrm>
            <a:off x="2309484" y="1711303"/>
            <a:ext cx="1872208" cy="584775"/>
          </a:xfrm>
          <a:prstGeom prst="rect">
            <a:avLst/>
          </a:prstGeom>
          <a:noFill/>
        </p:spPr>
        <p:txBody>
          <a:bodyPr wrap="square" rtlCol="0">
            <a:spAutoFit/>
          </a:bodyPr>
          <a:lstStyle/>
          <a:p>
            <a:r>
              <a:rPr lang="en-CA" sz="3200" b="1" dirty="0"/>
              <a:t>Situation</a:t>
            </a:r>
          </a:p>
        </p:txBody>
      </p:sp>
      <p:sp>
        <p:nvSpPr>
          <p:cNvPr id="22" name="TextBox 21"/>
          <p:cNvSpPr txBox="1"/>
          <p:nvPr/>
        </p:nvSpPr>
        <p:spPr>
          <a:xfrm>
            <a:off x="2309484" y="2974717"/>
            <a:ext cx="1062310" cy="584775"/>
          </a:xfrm>
          <a:prstGeom prst="rect">
            <a:avLst/>
          </a:prstGeom>
          <a:noFill/>
        </p:spPr>
        <p:txBody>
          <a:bodyPr wrap="square" rtlCol="0">
            <a:spAutoFit/>
          </a:bodyPr>
          <a:lstStyle/>
          <a:p>
            <a:r>
              <a:rPr lang="en-CA" sz="3200" b="1" dirty="0"/>
              <a:t>Task</a:t>
            </a:r>
          </a:p>
        </p:txBody>
      </p:sp>
      <p:sp>
        <p:nvSpPr>
          <p:cNvPr id="23" name="TextBox 22"/>
          <p:cNvSpPr txBox="1"/>
          <p:nvPr/>
        </p:nvSpPr>
        <p:spPr>
          <a:xfrm>
            <a:off x="2279206" y="4274991"/>
            <a:ext cx="1484086" cy="584775"/>
          </a:xfrm>
          <a:prstGeom prst="rect">
            <a:avLst/>
          </a:prstGeom>
          <a:noFill/>
        </p:spPr>
        <p:txBody>
          <a:bodyPr wrap="square" rtlCol="0">
            <a:spAutoFit/>
          </a:bodyPr>
          <a:lstStyle/>
          <a:p>
            <a:r>
              <a:rPr lang="en-CA" sz="3200" b="1" dirty="0"/>
              <a:t>Action</a:t>
            </a:r>
          </a:p>
        </p:txBody>
      </p:sp>
      <p:sp>
        <p:nvSpPr>
          <p:cNvPr id="24" name="TextBox 23"/>
          <p:cNvSpPr txBox="1"/>
          <p:nvPr/>
        </p:nvSpPr>
        <p:spPr>
          <a:xfrm>
            <a:off x="2315987" y="5582351"/>
            <a:ext cx="1457308" cy="584775"/>
          </a:xfrm>
          <a:prstGeom prst="rect">
            <a:avLst/>
          </a:prstGeom>
          <a:noFill/>
        </p:spPr>
        <p:txBody>
          <a:bodyPr wrap="square" rtlCol="0">
            <a:spAutoFit/>
          </a:bodyPr>
          <a:lstStyle/>
          <a:p>
            <a:r>
              <a:rPr lang="en-CA" sz="3200" b="1" dirty="0"/>
              <a:t>Result</a:t>
            </a:r>
          </a:p>
        </p:txBody>
      </p:sp>
    </p:spTree>
    <p:extLst>
      <p:ext uri="{BB962C8B-B14F-4D97-AF65-F5344CB8AC3E}">
        <p14:creationId xmlns:p14="http://schemas.microsoft.com/office/powerpoint/2010/main" val="4434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4664"/>
            <a:ext cx="8532440" cy="792088"/>
          </a:xfrm>
        </p:spPr>
        <p:txBody>
          <a:bodyPr/>
          <a:lstStyle/>
          <a:p>
            <a:r>
              <a:rPr lang="en-CA" dirty="0"/>
              <a:t>Indigenous Relations Behavioural Competencies</a:t>
            </a:r>
          </a:p>
        </p:txBody>
      </p:sp>
      <p:pic>
        <p:nvPicPr>
          <p:cNvPr id="4" name="Content Placeholder 3"/>
          <p:cNvPicPr>
            <a:picLocks noGrp="1"/>
          </p:cNvPicPr>
          <p:nvPr>
            <p:ph sz="half" idx="1"/>
          </p:nvPr>
        </p:nvPicPr>
        <p:blipFill rotWithShape="1">
          <a:blip r:embed="rId2"/>
          <a:srcRect l="12187" t="29303" r="69212" b="35349"/>
          <a:stretch/>
        </p:blipFill>
        <p:spPr bwMode="auto">
          <a:xfrm>
            <a:off x="2195736" y="1340768"/>
            <a:ext cx="4252336" cy="2657446"/>
          </a:xfrm>
          <a:prstGeom prst="rect">
            <a:avLst/>
          </a:prstGeom>
          <a:ln>
            <a:noFill/>
          </a:ln>
          <a:extLst>
            <a:ext uri="{53640926-AAD7-44D8-BBD7-CCE9431645EC}">
              <a14:shadowObscured xmlns:a14="http://schemas.microsoft.com/office/drawing/2010/main"/>
            </a:ext>
          </a:extLst>
        </p:spPr>
      </p:pic>
      <p:sp>
        <p:nvSpPr>
          <p:cNvPr id="5" name="Content Placeholder 1"/>
          <p:cNvSpPr txBox="1">
            <a:spLocks/>
          </p:cNvSpPr>
          <p:nvPr/>
        </p:nvSpPr>
        <p:spPr>
          <a:xfrm>
            <a:off x="539552" y="3789040"/>
            <a:ext cx="7704856" cy="4968552"/>
          </a:xfrm>
          <a:prstGeom prst="rect">
            <a:avLst/>
          </a:prstGeom>
        </p:spPr>
        <p:txBody>
          <a:bodyPr/>
          <a:lstStyle>
            <a:lvl1pPr marL="268288" indent="-268288" algn="l" defTabSz="914400" rtl="0" eaLnBrk="1" latinLnBrk="0" hangingPunct="1">
              <a:spcBef>
                <a:spcPts val="0"/>
              </a:spcBef>
              <a:buClr>
                <a:schemeClr val="tx2"/>
              </a:buClr>
              <a:buSzPct val="100000"/>
              <a:buFont typeface="Arial" panose="020B0604020202020204" pitchFamily="34" charset="0"/>
              <a:buChar char="•"/>
              <a:defRPr sz="2800" kern="1200">
                <a:solidFill>
                  <a:schemeClr val="tx1"/>
                </a:solidFill>
                <a:latin typeface="+mn-lt"/>
                <a:ea typeface="+mn-ea"/>
                <a:cs typeface="+mn-cs"/>
              </a:defRPr>
            </a:lvl1pPr>
            <a:lvl2pPr marL="536575" indent="-268288" algn="l" defTabSz="914400" rtl="0" eaLnBrk="1" latinLnBrk="0" hangingPunct="1">
              <a:spcBef>
                <a:spcPts val="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803275" indent="-266700" algn="l" defTabSz="914400" rtl="0" eaLnBrk="1" latinLnBrk="0" hangingPunct="1">
              <a:spcBef>
                <a:spcPts val="0"/>
              </a:spcBef>
              <a:buClr>
                <a:schemeClr val="accent1">
                  <a:lumMod val="60000"/>
                  <a:lumOff val="40000"/>
                </a:schemeClr>
              </a:buClr>
              <a:buSzPct val="60000"/>
              <a:buFont typeface="Wingdings 3" panose="050401020108070707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CA" dirty="0"/>
              <a:t>There are 17 Indigenous relations behavioural competencies that are divided into four categories and accessible on MYHR</a:t>
            </a:r>
          </a:p>
          <a:p>
            <a:r>
              <a:rPr lang="en-CA" dirty="0"/>
              <a:t>Each competency now has an interpretive guide</a:t>
            </a:r>
          </a:p>
          <a:p>
            <a:r>
              <a:rPr lang="en-CA" dirty="0"/>
              <a:t>Your approach to preparation is the same process as with behavioural competencies</a:t>
            </a:r>
          </a:p>
          <a:p>
            <a:endParaRPr lang="en-CA" dirty="0"/>
          </a:p>
        </p:txBody>
      </p:sp>
    </p:spTree>
    <p:extLst>
      <p:ext uri="{BB962C8B-B14F-4D97-AF65-F5344CB8AC3E}">
        <p14:creationId xmlns:p14="http://schemas.microsoft.com/office/powerpoint/2010/main" val="509015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Pop Quiz!</a:t>
            </a:r>
          </a:p>
        </p:txBody>
      </p:sp>
      <p:sp>
        <p:nvSpPr>
          <p:cNvPr id="4" name="Content Placeholder 1"/>
          <p:cNvSpPr>
            <a:spLocks noGrp="1"/>
          </p:cNvSpPr>
          <p:nvPr>
            <p:ph sz="half" idx="1"/>
          </p:nvPr>
        </p:nvSpPr>
        <p:spPr/>
        <p:txBody>
          <a:bodyPr/>
          <a:lstStyle/>
          <a:p>
            <a:pPr marL="0" indent="0">
              <a:buNone/>
            </a:pPr>
            <a:r>
              <a:rPr lang="en-CA" dirty="0"/>
              <a:t>In an interview process when a panel member asks you a question that you don’t quite understand is it best to:</a:t>
            </a:r>
          </a:p>
          <a:p>
            <a:pPr marL="0" indent="0">
              <a:buNone/>
            </a:pPr>
            <a:endParaRPr lang="en-CA" dirty="0"/>
          </a:p>
          <a:p>
            <a:pPr marL="514350" indent="-514350">
              <a:buAutoNum type="alphaUcParenR"/>
            </a:pPr>
            <a:r>
              <a:rPr lang="en-CA" dirty="0"/>
              <a:t>Try your best to answer the question and hope for the best </a:t>
            </a:r>
          </a:p>
          <a:p>
            <a:pPr marL="514350" indent="-514350">
              <a:buAutoNum type="alphaUcParenR"/>
            </a:pPr>
            <a:r>
              <a:rPr lang="en-CA" dirty="0"/>
              <a:t>Ask to come back to the question</a:t>
            </a:r>
          </a:p>
          <a:p>
            <a:pPr marL="514350" indent="-514350">
              <a:buAutoNum type="alphaUcParenR"/>
            </a:pPr>
            <a:r>
              <a:rPr lang="en-CA" dirty="0"/>
              <a:t>Ask the panel member to repeat the question so that you have clarity</a:t>
            </a:r>
          </a:p>
          <a:p>
            <a:pPr marL="514350" indent="-514350">
              <a:buAutoNum type="alphaUcParenR"/>
            </a:pPr>
            <a:endParaRPr lang="en-CA" dirty="0"/>
          </a:p>
          <a:p>
            <a:pPr marL="0" indent="0">
              <a:buNone/>
            </a:pPr>
            <a:r>
              <a:rPr lang="en-CA" dirty="0"/>
              <a:t>Answer = C</a:t>
            </a:r>
          </a:p>
        </p:txBody>
      </p:sp>
    </p:spTree>
    <p:extLst>
      <p:ext uri="{BB962C8B-B14F-4D97-AF65-F5344CB8AC3E}">
        <p14:creationId xmlns:p14="http://schemas.microsoft.com/office/powerpoint/2010/main" val="10439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514350" indent="-514350">
              <a:buFont typeface="+mj-lt"/>
              <a:buAutoNum type="arabicPeriod"/>
            </a:pPr>
            <a:r>
              <a:rPr lang="en-CA" dirty="0" smtClean="0"/>
              <a:t>Break into pairs or small groups of 3. </a:t>
            </a:r>
          </a:p>
          <a:p>
            <a:pPr marL="514350" indent="-514350">
              <a:buFont typeface="+mj-lt"/>
              <a:buAutoNum type="arabicPeriod"/>
            </a:pPr>
            <a:r>
              <a:rPr lang="en-CA" dirty="0" smtClean="0"/>
              <a:t>Spend a few minutes individually preparing your answer, based on your own work experience.</a:t>
            </a:r>
          </a:p>
          <a:p>
            <a:pPr marL="514350" indent="-514350">
              <a:buFont typeface="+mj-lt"/>
              <a:buAutoNum type="arabicPeriod"/>
            </a:pPr>
            <a:r>
              <a:rPr lang="en-CA" dirty="0" smtClean="0"/>
              <a:t>Take turns role playing as interviewer/interviewee to practice using the STAR technique for competency-based questions.</a:t>
            </a:r>
          </a:p>
          <a:p>
            <a:pPr marL="514350" indent="-514350">
              <a:buFont typeface="+mj-lt"/>
              <a:buAutoNum type="arabicPeriod"/>
            </a:pPr>
            <a:endParaRPr lang="en-CA" dirty="0"/>
          </a:p>
          <a:p>
            <a:pPr marL="0" indent="0">
              <a:buNone/>
            </a:pPr>
            <a:r>
              <a:rPr lang="en-CA" dirty="0" smtClean="0"/>
              <a:t>QUESTION: </a:t>
            </a:r>
            <a:r>
              <a:rPr lang="en-CA" i="1" dirty="0"/>
              <a:t>Tell us about a situation where you went “above and beyond” to satisfy a client’s expectations</a:t>
            </a:r>
            <a:r>
              <a:rPr lang="en-CA" i="1" dirty="0" smtClean="0"/>
              <a:t>. [Competency: Service Orientation]</a:t>
            </a:r>
            <a:endParaRPr lang="en-CA" i="1" dirty="0"/>
          </a:p>
          <a:p>
            <a:pPr marL="0" indent="0">
              <a:buNone/>
            </a:pPr>
            <a:endParaRPr lang="en-CA" dirty="0"/>
          </a:p>
        </p:txBody>
      </p:sp>
      <p:sp>
        <p:nvSpPr>
          <p:cNvPr id="3" name="Title 2"/>
          <p:cNvSpPr>
            <a:spLocks noGrp="1"/>
          </p:cNvSpPr>
          <p:nvPr>
            <p:ph type="title"/>
          </p:nvPr>
        </p:nvSpPr>
        <p:spPr/>
        <p:txBody>
          <a:bodyPr/>
          <a:lstStyle/>
          <a:p>
            <a:r>
              <a:rPr lang="en-CA" dirty="0"/>
              <a:t>Role </a:t>
            </a:r>
            <a:r>
              <a:rPr lang="en-CA" dirty="0" smtClean="0"/>
              <a:t>Play Instructions</a:t>
            </a:r>
            <a:endParaRPr lang="en-CA" dirty="0"/>
          </a:p>
        </p:txBody>
      </p:sp>
    </p:spTree>
    <p:extLst>
      <p:ext uri="{BB962C8B-B14F-4D97-AF65-F5344CB8AC3E}">
        <p14:creationId xmlns:p14="http://schemas.microsoft.com/office/powerpoint/2010/main" val="118561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7584" y="404664"/>
            <a:ext cx="7704856" cy="792088"/>
          </a:xfrm>
        </p:spPr>
        <p:txBody>
          <a:bodyPr/>
          <a:lstStyle/>
          <a:p>
            <a:r>
              <a:rPr lang="en-CA" dirty="0"/>
              <a:t>Tips for Success – After the Interview</a:t>
            </a:r>
          </a:p>
        </p:txBody>
      </p:sp>
      <p:sp>
        <p:nvSpPr>
          <p:cNvPr id="6" name="Content Placeholder 2"/>
          <p:cNvSpPr>
            <a:spLocks noGrp="1"/>
          </p:cNvSpPr>
          <p:nvPr>
            <p:ph sz="half" idx="1"/>
          </p:nvPr>
        </p:nvSpPr>
        <p:spPr/>
        <p:txBody>
          <a:bodyPr/>
          <a:lstStyle/>
          <a:p>
            <a:pPr>
              <a:spcBef>
                <a:spcPts val="1200"/>
              </a:spcBef>
            </a:pPr>
            <a:r>
              <a:rPr lang="en-CA" dirty="0"/>
              <a:t>Ask the interview panel about the next steps and timeframe for filling the position</a:t>
            </a:r>
          </a:p>
          <a:p>
            <a:pPr>
              <a:spcBef>
                <a:spcPts val="1200"/>
              </a:spcBef>
            </a:pPr>
            <a:r>
              <a:rPr lang="en-CA" dirty="0"/>
              <a:t>Respect the timeframe provided</a:t>
            </a:r>
          </a:p>
          <a:p>
            <a:pPr>
              <a:spcBef>
                <a:spcPts val="1200"/>
              </a:spcBef>
            </a:pPr>
            <a:r>
              <a:rPr lang="en-CA" dirty="0"/>
              <a:t>If you are unsuccessful ask for feedback</a:t>
            </a:r>
          </a:p>
          <a:p>
            <a:pPr>
              <a:spcBef>
                <a:spcPts val="1200"/>
              </a:spcBef>
            </a:pPr>
            <a:r>
              <a:rPr lang="en-CA" dirty="0"/>
              <a:t>Reflect on the feedback received.  </a:t>
            </a:r>
          </a:p>
          <a:p>
            <a:pPr>
              <a:spcBef>
                <a:spcPts val="1200"/>
              </a:spcBef>
            </a:pPr>
            <a:r>
              <a:rPr lang="en-CA" dirty="0"/>
              <a:t>Develop an action plan. i.e. what can I do to develop the skills, expertise? What can I do to improve? </a:t>
            </a:r>
          </a:p>
          <a:p>
            <a:endParaRPr lang="en-CA" dirty="0"/>
          </a:p>
        </p:txBody>
      </p:sp>
    </p:spTree>
    <p:extLst>
      <p:ext uri="{BB962C8B-B14F-4D97-AF65-F5344CB8AC3E}">
        <p14:creationId xmlns:p14="http://schemas.microsoft.com/office/powerpoint/2010/main" val="141046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ctr"/>
            <a:r>
              <a:rPr lang="en-CA" dirty="0"/>
              <a:t>Reference Checks </a:t>
            </a:r>
          </a:p>
        </p:txBody>
      </p:sp>
      <p:sp>
        <p:nvSpPr>
          <p:cNvPr id="5" name="Content Placeholder 2"/>
          <p:cNvSpPr>
            <a:spLocks noGrp="1"/>
          </p:cNvSpPr>
          <p:nvPr>
            <p:ph sz="half" idx="1"/>
          </p:nvPr>
        </p:nvSpPr>
        <p:spPr/>
        <p:txBody>
          <a:bodyPr>
            <a:normAutofit/>
          </a:bodyPr>
          <a:lstStyle/>
          <a:p>
            <a:pPr lvl="1">
              <a:spcBef>
                <a:spcPts val="1200"/>
              </a:spcBef>
              <a:spcAft>
                <a:spcPts val="600"/>
              </a:spcAft>
            </a:pPr>
            <a:r>
              <a:rPr lang="en-CA" sz="2800" dirty="0"/>
              <a:t>Typically completed after the interview</a:t>
            </a:r>
          </a:p>
          <a:p>
            <a:pPr lvl="1">
              <a:spcBef>
                <a:spcPts val="1200"/>
              </a:spcBef>
              <a:spcAft>
                <a:spcPts val="600"/>
              </a:spcAft>
            </a:pPr>
            <a:r>
              <a:rPr lang="en-CA" sz="2800" dirty="0"/>
              <a:t>Bring a list of your references with you to the interview:</a:t>
            </a:r>
          </a:p>
          <a:p>
            <a:pPr lvl="2">
              <a:spcBef>
                <a:spcPts val="1200"/>
              </a:spcBef>
              <a:spcAft>
                <a:spcPts val="600"/>
              </a:spcAft>
            </a:pPr>
            <a:r>
              <a:rPr lang="en-CA" sz="2800" dirty="0"/>
              <a:t>Current supervisor</a:t>
            </a:r>
          </a:p>
          <a:p>
            <a:pPr lvl="2">
              <a:spcBef>
                <a:spcPts val="1200"/>
              </a:spcBef>
              <a:spcAft>
                <a:spcPts val="600"/>
              </a:spcAft>
            </a:pPr>
            <a:r>
              <a:rPr lang="en-CA" sz="2800" dirty="0"/>
              <a:t>Previous supervisors, colleagues</a:t>
            </a:r>
          </a:p>
          <a:p>
            <a:pPr lvl="1">
              <a:spcBef>
                <a:spcPts val="1200"/>
              </a:spcBef>
              <a:spcAft>
                <a:spcPts val="600"/>
              </a:spcAft>
            </a:pPr>
            <a:r>
              <a:rPr lang="en-CA" sz="2800" dirty="0"/>
              <a:t>Contact your references ahead of time</a:t>
            </a:r>
          </a:p>
          <a:p>
            <a:pPr marL="268287" lvl="1" indent="0">
              <a:spcAft>
                <a:spcPts val="600"/>
              </a:spcAft>
              <a:buNone/>
            </a:pPr>
            <a:endParaRPr lang="en-CA" dirty="0"/>
          </a:p>
          <a:p>
            <a:pPr>
              <a:buNone/>
            </a:pPr>
            <a:endParaRPr lang="en-CA" dirty="0"/>
          </a:p>
          <a:p>
            <a:endParaRPr lang="en-CA" dirty="0"/>
          </a:p>
        </p:txBody>
      </p:sp>
    </p:spTree>
    <p:extLst>
      <p:ext uri="{BB962C8B-B14F-4D97-AF65-F5344CB8AC3E}">
        <p14:creationId xmlns:p14="http://schemas.microsoft.com/office/powerpoint/2010/main" val="398984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Clr>
                <a:schemeClr val="bg2">
                  <a:lumMod val="50000"/>
                </a:schemeClr>
              </a:buClr>
              <a:buSzPct val="75000"/>
              <a:buFont typeface="Wingdings" panose="05000000000000000000" pitchFamily="2" charset="2"/>
              <a:buChar char="ü"/>
            </a:pPr>
            <a:endParaRPr lang="en-CA" sz="1100" dirty="0">
              <a:latin typeface="Calibri" panose="020F0502020204030204" pitchFamily="34" charset="0"/>
              <a:ea typeface="Verdana" panose="020B0604030504040204" pitchFamily="34" charset="0"/>
              <a:cs typeface="Verdana" panose="020B0604030504040204" pitchFamily="34" charset="0"/>
            </a:endParaRP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Largest employer in British Columbia</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Interesting and diverse work</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Potential for career growth</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Attractive total compensation package (salary plus benefits), including a defined benefit pension </a:t>
            </a:r>
            <a:r>
              <a:rPr lang="en-CA" sz="2400" dirty="0" smtClean="0">
                <a:latin typeface="Calibri" panose="020F0502020204030204" pitchFamily="34" charset="0"/>
                <a:ea typeface="Verdana" panose="020B0604030504040204" pitchFamily="34" charset="0"/>
                <a:cs typeface="Verdana" panose="020B0604030504040204" pitchFamily="34" charset="0"/>
              </a:rPr>
              <a:t>plan</a:t>
            </a:r>
          </a:p>
          <a:p>
            <a:pPr marL="342900" indent="-342900">
              <a:buClr>
                <a:schemeClr val="bg2">
                  <a:lumMod val="50000"/>
                </a:schemeClr>
              </a:buClr>
              <a:buSzPct val="75000"/>
              <a:buFont typeface="Wingdings" panose="05000000000000000000" pitchFamily="2" charset="2"/>
              <a:buChar char="ü"/>
            </a:pPr>
            <a:r>
              <a:rPr lang="en-CA" sz="2400" dirty="0" smtClean="0">
                <a:latin typeface="Calibri" panose="020F0502020204030204" pitchFamily="34" charset="0"/>
                <a:ea typeface="Verdana" panose="020B0604030504040204" pitchFamily="34" charset="0"/>
                <a:cs typeface="Verdana" panose="020B0604030504040204" pitchFamily="34" charset="0"/>
              </a:rPr>
              <a:t>Professional development opportunities</a:t>
            </a:r>
          </a:p>
          <a:p>
            <a:pPr marL="342900" indent="-342900">
              <a:buClr>
                <a:schemeClr val="bg2">
                  <a:lumMod val="50000"/>
                </a:schemeClr>
              </a:buClr>
              <a:buSzPct val="75000"/>
              <a:buFont typeface="Wingdings" panose="05000000000000000000" pitchFamily="2" charset="2"/>
              <a:buChar char="ü"/>
            </a:pPr>
            <a:r>
              <a:rPr lang="en-CA" sz="2400" dirty="0" smtClean="0">
                <a:latin typeface="Calibri" panose="020F0502020204030204" pitchFamily="34" charset="0"/>
                <a:ea typeface="Verdana" panose="020B0604030504040204" pitchFamily="34" charset="0"/>
                <a:cs typeface="Verdana" panose="020B0604030504040204" pitchFamily="34" charset="0"/>
              </a:rPr>
              <a:t>Educational scholarships, loan forgiveness and grants</a:t>
            </a:r>
            <a:endParaRPr lang="en-CA" sz="2400" dirty="0">
              <a:latin typeface="Calibri" panose="020F0502020204030204" pitchFamily="34" charset="0"/>
              <a:ea typeface="Verdana" panose="020B0604030504040204" pitchFamily="34" charset="0"/>
              <a:cs typeface="Verdana" panose="020B0604030504040204" pitchFamily="34" charset="0"/>
            </a:endParaRP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Flexible work arrangements</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Work/life balance</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Inclusive employer valuing diversity</a:t>
            </a:r>
          </a:p>
          <a:p>
            <a:pPr marL="342900" indent="-342900">
              <a:buClr>
                <a:schemeClr val="bg2">
                  <a:lumMod val="50000"/>
                </a:schemeClr>
              </a:buClr>
              <a:buSzPct val="75000"/>
              <a:buFont typeface="Wingdings" panose="05000000000000000000" pitchFamily="2" charset="2"/>
              <a:buChar char="ü"/>
            </a:pPr>
            <a:r>
              <a:rPr lang="en-CA" sz="2400" dirty="0">
                <a:latin typeface="Calibri" panose="020F0502020204030204" pitchFamily="34" charset="0"/>
                <a:ea typeface="Verdana" panose="020B0604030504040204" pitchFamily="34" charset="0"/>
                <a:cs typeface="Verdana" panose="020B0604030504040204" pitchFamily="34" charset="0"/>
              </a:rPr>
              <a:t>And much more</a:t>
            </a:r>
            <a:r>
              <a:rPr lang="en-CA" sz="2400" dirty="0" smtClean="0">
                <a:latin typeface="Calibri" panose="020F0502020204030204" pitchFamily="34" charset="0"/>
                <a:ea typeface="Verdana" panose="020B0604030504040204" pitchFamily="34" charset="0"/>
                <a:cs typeface="Verdana" panose="020B0604030504040204" pitchFamily="34" charset="0"/>
              </a:rPr>
              <a:t>…!</a:t>
            </a:r>
            <a:endParaRPr lang="en-CA" sz="2400" dirty="0">
              <a:latin typeface="Calibri" panose="020F050202020403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pPr algn="ctr"/>
            <a:r>
              <a:rPr lang="en-CA" dirty="0"/>
              <a:t>Why the BC Public Service?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42" y="5572767"/>
            <a:ext cx="7567316" cy="1280271"/>
          </a:xfrm>
          <a:prstGeom prst="rect">
            <a:avLst/>
          </a:prstGeom>
        </p:spPr>
      </p:pic>
    </p:spTree>
    <p:extLst>
      <p:ext uri="{BB962C8B-B14F-4D97-AF65-F5344CB8AC3E}">
        <p14:creationId xmlns:p14="http://schemas.microsoft.com/office/powerpoint/2010/main" val="369962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Featured Careers	</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8723" y="1350963"/>
            <a:ext cx="7502454" cy="495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4" y="2492896"/>
            <a:ext cx="209531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702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300"/>
              </a:spcAft>
            </a:pPr>
            <a:r>
              <a:rPr lang="en-CA" dirty="0"/>
              <a:t>Administrative </a:t>
            </a:r>
            <a:r>
              <a:rPr lang="en-CA" sz="2000" dirty="0"/>
              <a:t>(Administrative Officers/Clerical)</a:t>
            </a:r>
          </a:p>
          <a:p>
            <a:pPr>
              <a:spcAft>
                <a:spcPts val="300"/>
              </a:spcAft>
            </a:pPr>
            <a:r>
              <a:rPr lang="en-CA" dirty="0"/>
              <a:t>Compliance and Enforcement </a:t>
            </a:r>
            <a:r>
              <a:rPr lang="en-CA" sz="2000" dirty="0"/>
              <a:t>(e.g. Correctional Officers, Sheriffs, Commercial Vehicle Inspectors, etc.)</a:t>
            </a:r>
          </a:p>
          <a:p>
            <a:pPr>
              <a:spcAft>
                <a:spcPts val="300"/>
              </a:spcAft>
            </a:pPr>
            <a:r>
              <a:rPr lang="en-CA" dirty="0"/>
              <a:t>Financial </a:t>
            </a:r>
            <a:r>
              <a:rPr lang="en-CA" sz="2000" dirty="0"/>
              <a:t>(e.g. Financial Officers)</a:t>
            </a:r>
          </a:p>
          <a:p>
            <a:pPr>
              <a:spcAft>
                <a:spcPts val="300"/>
              </a:spcAft>
            </a:pPr>
            <a:r>
              <a:rPr lang="en-CA" dirty="0"/>
              <a:t>Information Technology/Information Security</a:t>
            </a:r>
          </a:p>
          <a:p>
            <a:pPr>
              <a:spcAft>
                <a:spcPts val="300"/>
              </a:spcAft>
            </a:pPr>
            <a:r>
              <a:rPr lang="en-CA" dirty="0"/>
              <a:t>Policy and Research Analysts</a:t>
            </a:r>
          </a:p>
          <a:p>
            <a:pPr>
              <a:spcAft>
                <a:spcPts val="300"/>
              </a:spcAft>
            </a:pPr>
            <a:r>
              <a:rPr lang="en-CA" dirty="0"/>
              <a:t>Scientific and Technical </a:t>
            </a:r>
            <a:r>
              <a:rPr lang="en-CA" sz="2000" dirty="0"/>
              <a:t>(e.g. Biologists, Engineers, etc.)</a:t>
            </a:r>
          </a:p>
          <a:p>
            <a:pPr>
              <a:spcAft>
                <a:spcPts val="300"/>
              </a:spcAft>
            </a:pPr>
            <a:r>
              <a:rPr lang="en-CA" dirty="0"/>
              <a:t>Social </a:t>
            </a:r>
            <a:r>
              <a:rPr lang="en-CA" sz="2000" dirty="0"/>
              <a:t>(Social Program Officers, Social Workers, etc.)</a:t>
            </a:r>
          </a:p>
          <a:p>
            <a:pPr>
              <a:spcAft>
                <a:spcPts val="300"/>
              </a:spcAft>
            </a:pPr>
            <a:r>
              <a:rPr lang="en-CA" dirty="0"/>
              <a:t>Management and Leadership </a:t>
            </a:r>
            <a:r>
              <a:rPr lang="en-CA" sz="2000" dirty="0"/>
              <a:t>(Project Managers, Human Resources, Business Consultants, etc.)</a:t>
            </a:r>
          </a:p>
          <a:p>
            <a:endParaRPr lang="en-CA" dirty="0"/>
          </a:p>
        </p:txBody>
      </p:sp>
      <p:sp>
        <p:nvSpPr>
          <p:cNvPr id="3" name="Title 2"/>
          <p:cNvSpPr>
            <a:spLocks noGrp="1"/>
          </p:cNvSpPr>
          <p:nvPr>
            <p:ph type="title"/>
          </p:nvPr>
        </p:nvSpPr>
        <p:spPr/>
        <p:txBody>
          <a:bodyPr/>
          <a:lstStyle/>
          <a:p>
            <a:pPr algn="ctr"/>
            <a:r>
              <a:rPr lang="en-CA" dirty="0"/>
              <a:t>Examples of Career Streams</a:t>
            </a:r>
          </a:p>
        </p:txBody>
      </p:sp>
    </p:spTree>
    <p:extLst>
      <p:ext uri="{BB962C8B-B14F-4D97-AF65-F5344CB8AC3E}">
        <p14:creationId xmlns:p14="http://schemas.microsoft.com/office/powerpoint/2010/main" val="856985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CA" dirty="0"/>
              <a:t>Administrative roles – Clerical Inventory</a:t>
            </a:r>
          </a:p>
          <a:p>
            <a:r>
              <a:rPr lang="en-CA" dirty="0"/>
              <a:t>Deputy Sheriffs – provincial-wide recruitment</a:t>
            </a:r>
          </a:p>
          <a:p>
            <a:r>
              <a:rPr lang="en-CA" dirty="0"/>
              <a:t>Correctional Officers – provincial posting – Growth position</a:t>
            </a:r>
          </a:p>
          <a:p>
            <a:r>
              <a:rPr lang="en-CA" dirty="0"/>
              <a:t>Court Clerk Inventory</a:t>
            </a:r>
          </a:p>
          <a:p>
            <a:r>
              <a:rPr lang="en-CA" dirty="0"/>
              <a:t>Customer Service Representative with Service BC</a:t>
            </a:r>
          </a:p>
          <a:p>
            <a:r>
              <a:rPr lang="en-CA" dirty="0"/>
              <a:t>Program/project Support Clerks</a:t>
            </a:r>
          </a:p>
          <a:p>
            <a:r>
              <a:rPr lang="en-CA" dirty="0" err="1"/>
              <a:t>Stockworker</a:t>
            </a:r>
            <a:endParaRPr lang="en-CA" dirty="0"/>
          </a:p>
          <a:p>
            <a:r>
              <a:rPr lang="en-CA" dirty="0"/>
              <a:t>Employment &amp; Assistance Workers</a:t>
            </a:r>
          </a:p>
          <a:p>
            <a:r>
              <a:rPr lang="en-CA" dirty="0"/>
              <a:t>Legal Assistant (need diploma)</a:t>
            </a:r>
          </a:p>
          <a:p>
            <a:r>
              <a:rPr lang="en-CA" dirty="0"/>
              <a:t>Accounts Payable Clerks</a:t>
            </a:r>
          </a:p>
        </p:txBody>
      </p:sp>
      <p:sp>
        <p:nvSpPr>
          <p:cNvPr id="3" name="Title 2"/>
          <p:cNvSpPr>
            <a:spLocks noGrp="1"/>
          </p:cNvSpPr>
          <p:nvPr>
            <p:ph type="title"/>
          </p:nvPr>
        </p:nvSpPr>
        <p:spPr/>
        <p:txBody>
          <a:bodyPr/>
          <a:lstStyle/>
          <a:p>
            <a:pPr algn="ctr"/>
            <a:r>
              <a:rPr lang="en-CA" dirty="0"/>
              <a:t>Entry level career roles</a:t>
            </a:r>
          </a:p>
        </p:txBody>
      </p:sp>
    </p:spTree>
    <p:extLst>
      <p:ext uri="{BB962C8B-B14F-4D97-AF65-F5344CB8AC3E}">
        <p14:creationId xmlns:p14="http://schemas.microsoft.com/office/powerpoint/2010/main" val="847777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Featured Careers</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9950" y="1510115"/>
            <a:ext cx="7200000" cy="463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96952"/>
            <a:ext cx="1247651" cy="47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35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Resources for Applicants</a:t>
            </a: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8502" y="1580225"/>
            <a:ext cx="7382896" cy="44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998" y="4509120"/>
            <a:ext cx="1368152" cy="5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73016"/>
            <a:ext cx="1224136" cy="4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44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Follow Us!</a:t>
            </a:r>
          </a:p>
        </p:txBody>
      </p:sp>
      <p:pic>
        <p:nvPicPr>
          <p:cNvPr id="4" name="Content Placeholder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9343" y="2852936"/>
            <a:ext cx="804742" cy="79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933056"/>
            <a:ext cx="822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63888" y="3060252"/>
            <a:ext cx="2592288" cy="369332"/>
          </a:xfrm>
          <a:prstGeom prst="rect">
            <a:avLst/>
          </a:prstGeom>
          <a:noFill/>
        </p:spPr>
        <p:txBody>
          <a:bodyPr wrap="square" rtlCol="0">
            <a:spAutoFit/>
          </a:bodyPr>
          <a:lstStyle/>
          <a:p>
            <a:r>
              <a:rPr lang="en-CA" dirty="0"/>
              <a:t>@</a:t>
            </a:r>
            <a:r>
              <a:rPr lang="en-CA" dirty="0" err="1"/>
              <a:t>BCGovtJobs</a:t>
            </a:r>
            <a:endParaRPr lang="en-CA" dirty="0"/>
          </a:p>
        </p:txBody>
      </p:sp>
      <p:sp>
        <p:nvSpPr>
          <p:cNvPr id="7" name="TextBox 6"/>
          <p:cNvSpPr txBox="1"/>
          <p:nvPr/>
        </p:nvSpPr>
        <p:spPr>
          <a:xfrm>
            <a:off x="3573151" y="4021052"/>
            <a:ext cx="2088232" cy="646331"/>
          </a:xfrm>
          <a:prstGeom prst="rect">
            <a:avLst/>
          </a:prstGeom>
          <a:noFill/>
        </p:spPr>
        <p:txBody>
          <a:bodyPr wrap="square" rtlCol="0">
            <a:spAutoFit/>
          </a:bodyPr>
          <a:lstStyle/>
          <a:p>
            <a:r>
              <a:rPr lang="en-CA" dirty="0"/>
              <a:t>BC Public Service Company Page</a:t>
            </a:r>
          </a:p>
        </p:txBody>
      </p:sp>
      <p:sp>
        <p:nvSpPr>
          <p:cNvPr id="9" name="TextBox 8"/>
          <p:cNvSpPr txBox="1"/>
          <p:nvPr/>
        </p:nvSpPr>
        <p:spPr>
          <a:xfrm>
            <a:off x="2411760" y="5214475"/>
            <a:ext cx="5112568" cy="369332"/>
          </a:xfrm>
          <a:prstGeom prst="rect">
            <a:avLst/>
          </a:prstGeom>
          <a:noFill/>
        </p:spPr>
        <p:txBody>
          <a:bodyPr wrap="square" rtlCol="0">
            <a:spAutoFit/>
          </a:bodyPr>
          <a:lstStyle/>
          <a:p>
            <a:r>
              <a:rPr lang="en-CA" u="sng" dirty="0">
                <a:solidFill>
                  <a:schemeClr val="tx2"/>
                </a:solidFill>
              </a:rPr>
              <a:t>www.gov.bc.ca/myhr/employment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852" y="1556792"/>
            <a:ext cx="4140324" cy="117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99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717032"/>
            <a:ext cx="4536504" cy="1323439"/>
          </a:xfrm>
          <a:prstGeom prst="rect">
            <a:avLst/>
          </a:prstGeom>
          <a:noFill/>
        </p:spPr>
        <p:txBody>
          <a:bodyPr wrap="square" rtlCol="0">
            <a:spAutoFit/>
          </a:bodyPr>
          <a:lstStyle/>
          <a:p>
            <a:endParaRPr lang="en-CA" sz="1600" b="1" dirty="0">
              <a:solidFill>
                <a:schemeClr val="bg1"/>
              </a:solidFill>
            </a:endParaRPr>
          </a:p>
          <a:p>
            <a:r>
              <a:rPr lang="en-CA" sz="1600" b="1" dirty="0">
                <a:solidFill>
                  <a:schemeClr val="bg1"/>
                </a:solidFill>
              </a:rPr>
              <a:t>For more information please go to:</a:t>
            </a:r>
          </a:p>
          <a:p>
            <a:r>
              <a:rPr lang="en-CA" sz="1600" b="1" dirty="0">
                <a:solidFill>
                  <a:schemeClr val="bg1"/>
                </a:solidFill>
              </a:rPr>
              <a:t>www.gov.bc.ca/myhr/employment</a:t>
            </a:r>
          </a:p>
          <a:p>
            <a:r>
              <a:rPr lang="en-CA" sz="1600" b="1" dirty="0">
                <a:solidFill>
                  <a:schemeClr val="bg1"/>
                </a:solidFill>
              </a:rPr>
              <a:t/>
            </a:r>
            <a:br>
              <a:rPr lang="en-CA" sz="1600" b="1" dirty="0">
                <a:solidFill>
                  <a:schemeClr val="bg1"/>
                </a:solidFill>
              </a:rPr>
            </a:br>
            <a:endParaRPr lang="en-CA" sz="1600" baseline="0" dirty="0">
              <a:solidFill>
                <a:schemeClr val="bg1"/>
              </a:solidFill>
            </a:endParaRPr>
          </a:p>
        </p:txBody>
      </p:sp>
    </p:spTree>
    <p:extLst>
      <p:ext uri="{BB962C8B-B14F-4D97-AF65-F5344CB8AC3E}">
        <p14:creationId xmlns:p14="http://schemas.microsoft.com/office/powerpoint/2010/main" val="119166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1021891" y="1486049"/>
            <a:ext cx="3355306" cy="4967287"/>
          </a:xfrm>
        </p:spPr>
      </p:pic>
      <p:sp>
        <p:nvSpPr>
          <p:cNvPr id="5" name="Content Placeholder 4"/>
          <p:cNvSpPr>
            <a:spLocks noGrp="1"/>
          </p:cNvSpPr>
          <p:nvPr>
            <p:ph sz="half" idx="13"/>
          </p:nvPr>
        </p:nvSpPr>
        <p:spPr/>
        <p:txBody>
          <a:bodyPr/>
          <a:lstStyle/>
          <a:p>
            <a:pPr>
              <a:buClrTx/>
            </a:pPr>
            <a:r>
              <a:rPr lang="en-CA" sz="1400" dirty="0"/>
              <a:t>Sample Inclusion Initiatives:</a:t>
            </a:r>
          </a:p>
          <a:p>
            <a:pPr marL="457200" indent="-457200">
              <a:buClrTx/>
              <a:buFont typeface="Arial" panose="020B0604020202020204" pitchFamily="34" charset="0"/>
              <a:buChar char="•"/>
            </a:pPr>
            <a:r>
              <a:rPr lang="en-CA" sz="1400" dirty="0"/>
              <a:t>Work-Able Internship Program</a:t>
            </a:r>
          </a:p>
          <a:p>
            <a:pPr marL="457200" indent="-457200">
              <a:buClrTx/>
              <a:buFont typeface="Arial" panose="020B0604020202020204" pitchFamily="34" charset="0"/>
              <a:buChar char="•"/>
            </a:pPr>
            <a:r>
              <a:rPr lang="en-CA" sz="1400" dirty="0"/>
              <a:t>Words Matter: Inclusive Language Guidelines</a:t>
            </a:r>
          </a:p>
          <a:p>
            <a:pPr marL="457200" indent="-457200">
              <a:buClrTx/>
              <a:buFont typeface="Arial" panose="020B0604020202020204" pitchFamily="34" charset="0"/>
              <a:buChar char="•"/>
            </a:pPr>
            <a:r>
              <a:rPr lang="en-CA" sz="1400" dirty="0"/>
              <a:t>Guide to Supporting Transgender Employees</a:t>
            </a:r>
          </a:p>
          <a:p>
            <a:pPr marL="457200" indent="-457200">
              <a:buClrTx/>
              <a:buFont typeface="Arial" panose="020B0604020202020204" pitchFamily="34" charset="0"/>
              <a:buChar char="•"/>
            </a:pPr>
            <a:r>
              <a:rPr lang="en-CA" sz="1400" dirty="0"/>
              <a:t>Employee Accessibility Advisory Council</a:t>
            </a:r>
          </a:p>
          <a:p>
            <a:pPr marL="457200" indent="-457200">
              <a:buClrTx/>
              <a:buFont typeface="Arial" panose="020B0604020202020204" pitchFamily="34" charset="0"/>
              <a:buChar char="•"/>
            </a:pPr>
            <a:r>
              <a:rPr lang="en-CA" sz="1400" dirty="0"/>
              <a:t>Building a Respectful Workplace course</a:t>
            </a:r>
          </a:p>
          <a:p>
            <a:pPr marL="457200" indent="-457200">
              <a:buClrTx/>
              <a:buFont typeface="Arial" panose="020B0604020202020204" pitchFamily="34" charset="0"/>
              <a:buChar char="•"/>
            </a:pPr>
            <a:r>
              <a:rPr lang="en-CA" sz="1400" dirty="0"/>
              <a:t>Gender Based Analysis Plus Resources</a:t>
            </a:r>
          </a:p>
          <a:p>
            <a:pPr marL="457200" indent="-457200">
              <a:buClrTx/>
              <a:buFont typeface="Arial" panose="020B0604020202020204" pitchFamily="34" charset="0"/>
              <a:buChar char="•"/>
            </a:pPr>
            <a:r>
              <a:rPr lang="en-CA" sz="1400" dirty="0"/>
              <a:t>Work Environment Survey </a:t>
            </a:r>
          </a:p>
          <a:p>
            <a:pPr marL="457200" indent="-457200">
              <a:buClrTx/>
              <a:buFont typeface="Arial" panose="020B0604020202020204" pitchFamily="34" charset="0"/>
              <a:buChar char="•"/>
            </a:pPr>
            <a:r>
              <a:rPr lang="en-CA" sz="1400" dirty="0"/>
              <a:t>Training for managers on inclusive hiring practices (under development)</a:t>
            </a:r>
          </a:p>
          <a:p>
            <a:pPr marL="457200" indent="-457200">
              <a:buClrTx/>
              <a:buFont typeface="Arial" panose="020B0604020202020204" pitchFamily="34" charset="0"/>
              <a:buChar char="•"/>
            </a:pPr>
            <a:endParaRPr lang="en-CA" sz="1400" dirty="0"/>
          </a:p>
          <a:p>
            <a:pPr>
              <a:buClrTx/>
            </a:pPr>
            <a:r>
              <a:rPr lang="en-CA" sz="1400" dirty="0"/>
              <a:t>Sample Indigenous-Specific Initiatives</a:t>
            </a:r>
          </a:p>
          <a:p>
            <a:pPr marL="457200" indent="-457200">
              <a:buClrTx/>
              <a:buFont typeface="Arial" panose="020B0604020202020204" pitchFamily="34" charset="0"/>
              <a:buChar char="•"/>
            </a:pPr>
            <a:r>
              <a:rPr lang="en-CA" sz="1400" dirty="0"/>
              <a:t>Indigenous Youth Internship Program</a:t>
            </a:r>
          </a:p>
          <a:p>
            <a:pPr marL="457200" indent="-457200">
              <a:buClrTx/>
              <a:buFont typeface="Arial" panose="020B0604020202020204" pitchFamily="34" charset="0"/>
              <a:buChar char="•"/>
            </a:pPr>
            <a:r>
              <a:rPr lang="en-CA" sz="1400" dirty="0"/>
              <a:t>Indigenous Employees Network</a:t>
            </a:r>
          </a:p>
          <a:p>
            <a:pPr marL="457200" indent="-457200">
              <a:buClrTx/>
              <a:buFont typeface="Arial" panose="020B0604020202020204" pitchFamily="34" charset="0"/>
              <a:buChar char="•"/>
            </a:pPr>
            <a:r>
              <a:rPr lang="en-CA" sz="1400" dirty="0"/>
              <a:t>Indigenous Applicant Advisor</a:t>
            </a:r>
          </a:p>
          <a:p>
            <a:pPr marL="457200" indent="-457200">
              <a:buClrTx/>
              <a:buFont typeface="Arial" panose="020B0604020202020204" pitchFamily="34" charset="0"/>
              <a:buChar char="•"/>
            </a:pPr>
            <a:r>
              <a:rPr lang="en-CA" sz="1400" dirty="0"/>
              <a:t>Building Capacity in Aboriginal Relations online course </a:t>
            </a:r>
          </a:p>
          <a:p>
            <a:pPr marL="457200" indent="-457200">
              <a:buClrTx/>
              <a:buFont typeface="Arial" panose="020B0604020202020204" pitchFamily="34" charset="0"/>
              <a:buChar char="•"/>
            </a:pPr>
            <a:r>
              <a:rPr lang="en-CA" sz="1400" dirty="0"/>
              <a:t>Indigenous Cultural Safety Training Program (under development)</a:t>
            </a:r>
          </a:p>
          <a:p>
            <a:pPr marL="457200" indent="-457200">
              <a:buClrTx/>
              <a:buFont typeface="Arial" panose="020B0604020202020204" pitchFamily="34" charset="0"/>
              <a:buChar char="•"/>
            </a:pPr>
            <a:r>
              <a:rPr lang="en-CA" sz="1400" dirty="0"/>
              <a:t>10 Draft Principles that Guide the Province of BC’s Relationship with Indigenous People</a:t>
            </a:r>
          </a:p>
          <a:p>
            <a:endParaRPr lang="en-CA" sz="1400" dirty="0"/>
          </a:p>
        </p:txBody>
      </p:sp>
      <p:sp>
        <p:nvSpPr>
          <p:cNvPr id="3" name="Title 2"/>
          <p:cNvSpPr>
            <a:spLocks noGrp="1"/>
          </p:cNvSpPr>
          <p:nvPr>
            <p:ph type="title"/>
          </p:nvPr>
        </p:nvSpPr>
        <p:spPr/>
        <p:txBody>
          <a:bodyPr/>
          <a:lstStyle/>
          <a:p>
            <a:r>
              <a:rPr lang="en-CA" dirty="0"/>
              <a:t>Inclusion in the BC Public Service</a:t>
            </a:r>
          </a:p>
        </p:txBody>
      </p:sp>
    </p:spTree>
    <p:extLst>
      <p:ext uri="{BB962C8B-B14F-4D97-AF65-F5344CB8AC3E}">
        <p14:creationId xmlns:p14="http://schemas.microsoft.com/office/powerpoint/2010/main" val="111739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a:lnSpc>
                <a:spcPct val="150000"/>
              </a:lnSpc>
            </a:pPr>
            <a:r>
              <a:rPr lang="en-CA" dirty="0"/>
              <a:t>Over 200 different occupations</a:t>
            </a:r>
          </a:p>
          <a:p>
            <a:pPr>
              <a:lnSpc>
                <a:spcPct val="150000"/>
              </a:lnSpc>
            </a:pPr>
            <a:r>
              <a:rPr lang="en-CA" dirty="0"/>
              <a:t> 20 ministries</a:t>
            </a:r>
          </a:p>
          <a:p>
            <a:pPr>
              <a:lnSpc>
                <a:spcPct val="150000"/>
              </a:lnSpc>
            </a:pPr>
            <a:r>
              <a:rPr lang="en-CA" dirty="0"/>
              <a:t>Over 27,000+ employees </a:t>
            </a:r>
          </a:p>
          <a:p>
            <a:pPr>
              <a:lnSpc>
                <a:spcPct val="150000"/>
              </a:lnSpc>
            </a:pPr>
            <a:r>
              <a:rPr lang="en-CA" dirty="0"/>
              <a:t>Positions in every geographical region of BC</a:t>
            </a:r>
          </a:p>
          <a:p>
            <a:pPr>
              <a:lnSpc>
                <a:spcPct val="150000"/>
              </a:lnSpc>
            </a:pPr>
            <a:r>
              <a:rPr lang="en-CA" dirty="0"/>
              <a:t>Job diversity across each organization</a:t>
            </a:r>
          </a:p>
          <a:p>
            <a:r>
              <a:rPr lang="en-CA" dirty="0"/>
              <a:t>Opportunities to build expertise and explore different career options</a:t>
            </a:r>
          </a:p>
          <a:p>
            <a:endParaRPr lang="en-CA" dirty="0"/>
          </a:p>
          <a:p>
            <a:endParaRPr lang="en-CA" dirty="0"/>
          </a:p>
        </p:txBody>
      </p:sp>
      <p:sp>
        <p:nvSpPr>
          <p:cNvPr id="4" name="Title 3"/>
          <p:cNvSpPr>
            <a:spLocks noGrp="1"/>
          </p:cNvSpPr>
          <p:nvPr>
            <p:ph type="title"/>
          </p:nvPr>
        </p:nvSpPr>
        <p:spPr/>
        <p:txBody>
          <a:bodyPr/>
          <a:lstStyle/>
          <a:p>
            <a:pPr algn="ctr"/>
            <a:r>
              <a:rPr lang="en-CA" dirty="0"/>
              <a:t>Career Overview</a:t>
            </a:r>
          </a:p>
        </p:txBody>
      </p:sp>
    </p:spTree>
    <p:extLst>
      <p:ext uri="{BB962C8B-B14F-4D97-AF65-F5344CB8AC3E}">
        <p14:creationId xmlns:p14="http://schemas.microsoft.com/office/powerpoint/2010/main" val="373568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By the numbers…</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9992" y="1463517"/>
            <a:ext cx="3542083" cy="3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64904"/>
            <a:ext cx="3168352" cy="192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487395"/>
            <a:ext cx="4608512" cy="190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99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9592" y="1556792"/>
            <a:ext cx="7704856" cy="4958011"/>
          </a:xfrm>
        </p:spPr>
        <p:txBody>
          <a:bodyPr/>
          <a:lstStyle/>
          <a:p>
            <a:pPr marL="384175" indent="-323850">
              <a:spcBef>
                <a:spcPts val="600"/>
              </a:spcBef>
              <a:spcAft>
                <a:spcPts val="1200"/>
              </a:spcAft>
            </a:pPr>
            <a:r>
              <a:rPr lang="en-CA" sz="2400" b="1" i="1" dirty="0">
                <a:latin typeface="Calibri" pitchFamily="34" charset="0"/>
              </a:rPr>
              <a:t>The Public Service Act </a:t>
            </a:r>
            <a:r>
              <a:rPr lang="en-CA" sz="2400" i="1" dirty="0">
                <a:latin typeface="Calibri" pitchFamily="34" charset="0"/>
              </a:rPr>
              <a:t>– </a:t>
            </a:r>
            <a:r>
              <a:rPr lang="en-CA" sz="2400" dirty="0">
                <a:latin typeface="Calibri" pitchFamily="34" charset="0"/>
              </a:rPr>
              <a:t>Section 8, staffing reviews</a:t>
            </a:r>
          </a:p>
          <a:p>
            <a:pPr marL="384175" indent="-323850">
              <a:spcBef>
                <a:spcPts val="600"/>
              </a:spcBef>
              <a:spcAft>
                <a:spcPts val="1200"/>
              </a:spcAft>
            </a:pPr>
            <a:r>
              <a:rPr lang="en-CA" sz="2400" b="1" dirty="0">
                <a:latin typeface="Calibri" pitchFamily="34" charset="0"/>
              </a:rPr>
              <a:t>Collective Agreements </a:t>
            </a:r>
            <a:r>
              <a:rPr lang="en-CA" sz="2400" dirty="0">
                <a:latin typeface="Calibri" pitchFamily="34" charset="0"/>
              </a:rPr>
              <a:t>– provisions regarding merit inquiries are reinforced in collective agreements. Article, 12.3, Selection Procedures (BCGEU).</a:t>
            </a:r>
          </a:p>
          <a:p>
            <a:pPr marL="384175" indent="-323850">
              <a:spcBef>
                <a:spcPts val="600"/>
              </a:spcBef>
              <a:spcAft>
                <a:spcPts val="1200"/>
              </a:spcAft>
            </a:pPr>
            <a:r>
              <a:rPr lang="en-CA" sz="2400" b="1" dirty="0">
                <a:latin typeface="Calibri" pitchFamily="34" charset="0"/>
              </a:rPr>
              <a:t>Terms and Conditions of Employment </a:t>
            </a:r>
            <a:r>
              <a:rPr lang="en-CA" sz="2400" dirty="0">
                <a:latin typeface="Calibri" pitchFamily="34" charset="0"/>
              </a:rPr>
              <a:t>– Excluded employees, Schedule A, OIC, Crown Counsel</a:t>
            </a:r>
          </a:p>
          <a:p>
            <a:pPr marL="384175" indent="-323850">
              <a:spcBef>
                <a:spcPts val="600"/>
              </a:spcBef>
              <a:spcAft>
                <a:spcPts val="1200"/>
              </a:spcAft>
            </a:pPr>
            <a:r>
              <a:rPr lang="en-CA" sz="2400" b="1" dirty="0">
                <a:latin typeface="Calibri" pitchFamily="34" charset="0"/>
              </a:rPr>
              <a:t>Policy</a:t>
            </a:r>
            <a:r>
              <a:rPr lang="en-CA" sz="2400" dirty="0">
                <a:latin typeface="Calibri" pitchFamily="34" charset="0"/>
              </a:rPr>
              <a:t> – </a:t>
            </a:r>
            <a:r>
              <a:rPr lang="en-CA" sz="2400" dirty="0" err="1">
                <a:latin typeface="Calibri" pitchFamily="34" charset="0"/>
              </a:rPr>
              <a:t>MyHR</a:t>
            </a:r>
            <a:r>
              <a:rPr lang="en-CA" sz="2400" dirty="0">
                <a:latin typeface="Calibri" pitchFamily="34" charset="0"/>
              </a:rPr>
              <a:t> (Human Resources Policies) </a:t>
            </a:r>
          </a:p>
          <a:p>
            <a:pPr marL="384175" indent="-323850">
              <a:spcBef>
                <a:spcPts val="600"/>
              </a:spcBef>
              <a:spcAft>
                <a:spcPts val="1200"/>
              </a:spcAft>
            </a:pPr>
            <a:r>
              <a:rPr lang="en-CA" sz="2400" b="1" dirty="0">
                <a:latin typeface="Calibri" pitchFamily="34" charset="0"/>
              </a:rPr>
              <a:t>Other Legislation </a:t>
            </a:r>
            <a:r>
              <a:rPr lang="en-CA" sz="2400" dirty="0">
                <a:latin typeface="Calibri" pitchFamily="34" charset="0"/>
              </a:rPr>
              <a:t>– e.g. Employment Standards Act, FOIPPA, Human Rights Code, etc.</a:t>
            </a:r>
          </a:p>
          <a:p>
            <a:endParaRPr lang="en-CA" dirty="0"/>
          </a:p>
        </p:txBody>
      </p:sp>
      <p:sp>
        <p:nvSpPr>
          <p:cNvPr id="3" name="Title 2"/>
          <p:cNvSpPr>
            <a:spLocks noGrp="1"/>
          </p:cNvSpPr>
          <p:nvPr>
            <p:ph type="title"/>
          </p:nvPr>
        </p:nvSpPr>
        <p:spPr/>
        <p:txBody>
          <a:bodyPr/>
          <a:lstStyle/>
          <a:p>
            <a:r>
              <a:rPr lang="en-CA" dirty="0"/>
              <a:t>What guides hiring in the BC Public Service?</a:t>
            </a:r>
          </a:p>
        </p:txBody>
      </p:sp>
    </p:spTree>
    <p:extLst>
      <p:ext uri="{BB962C8B-B14F-4D97-AF65-F5344CB8AC3E}">
        <p14:creationId xmlns:p14="http://schemas.microsoft.com/office/powerpoint/2010/main" val="196304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CA" dirty="0"/>
              <a:t>All applicants must be </a:t>
            </a:r>
            <a:r>
              <a:rPr lang="en-CA" b="1" dirty="0"/>
              <a:t>at least 15 years old </a:t>
            </a:r>
            <a:r>
              <a:rPr lang="en-CA" dirty="0"/>
              <a:t>and </a:t>
            </a:r>
            <a:r>
              <a:rPr lang="en-CA" b="1" dirty="0"/>
              <a:t>eligible to work in Canada</a:t>
            </a:r>
          </a:p>
          <a:p>
            <a:r>
              <a:rPr lang="en-CA" dirty="0"/>
              <a:t>To be eligible to work in Canada:</a:t>
            </a:r>
          </a:p>
          <a:p>
            <a:pPr lvl="2"/>
            <a:r>
              <a:rPr lang="en-CA" b="1" dirty="0"/>
              <a:t>Canadian Citizen</a:t>
            </a:r>
            <a:r>
              <a:rPr lang="en-CA" dirty="0"/>
              <a:t>; or</a:t>
            </a:r>
          </a:p>
          <a:p>
            <a:pPr lvl="2"/>
            <a:r>
              <a:rPr lang="en-CA" b="1" dirty="0"/>
              <a:t>Permanent Resident</a:t>
            </a:r>
            <a:r>
              <a:rPr lang="en-CA" dirty="0"/>
              <a:t>; or</a:t>
            </a:r>
          </a:p>
          <a:p>
            <a:pPr lvl="2"/>
            <a:r>
              <a:rPr lang="en-CA" b="1" dirty="0"/>
              <a:t>Authorized in writing to work in Canada </a:t>
            </a:r>
            <a:r>
              <a:rPr lang="en-CA" dirty="0"/>
              <a:t>under the federal </a:t>
            </a:r>
            <a:r>
              <a:rPr lang="en-CA" i="1" dirty="0"/>
              <a:t>Immigration Act.</a:t>
            </a:r>
          </a:p>
          <a:p>
            <a:r>
              <a:rPr lang="en-CA" dirty="0"/>
              <a:t>People with </a:t>
            </a:r>
            <a:r>
              <a:rPr lang="en-CA" b="1" dirty="0"/>
              <a:t>valid temporary work permits may be eligible for temporary (auxiliary) work </a:t>
            </a:r>
            <a:r>
              <a:rPr lang="en-CA" dirty="0"/>
              <a:t>but only until work permit expires or is renewed.</a:t>
            </a:r>
          </a:p>
          <a:p>
            <a:endParaRPr lang="en-CA" dirty="0"/>
          </a:p>
          <a:p>
            <a:endParaRPr lang="en-CA" i="1" dirty="0"/>
          </a:p>
          <a:p>
            <a:pPr lvl="2"/>
            <a:endParaRPr lang="en-CA" dirty="0"/>
          </a:p>
          <a:p>
            <a:pPr lvl="2"/>
            <a:endParaRPr lang="en-CA" dirty="0"/>
          </a:p>
          <a:p>
            <a:endParaRPr lang="en-CA" dirty="0"/>
          </a:p>
          <a:p>
            <a:endParaRPr lang="en-CA" dirty="0"/>
          </a:p>
        </p:txBody>
      </p:sp>
      <p:sp>
        <p:nvSpPr>
          <p:cNvPr id="3" name="Title 2"/>
          <p:cNvSpPr>
            <a:spLocks noGrp="1"/>
          </p:cNvSpPr>
          <p:nvPr>
            <p:ph type="title"/>
          </p:nvPr>
        </p:nvSpPr>
        <p:spPr/>
        <p:txBody>
          <a:bodyPr/>
          <a:lstStyle/>
          <a:p>
            <a:r>
              <a:rPr lang="en-CA" dirty="0"/>
              <a:t>Eligibility to Apply</a:t>
            </a:r>
          </a:p>
        </p:txBody>
      </p:sp>
    </p:spTree>
    <p:extLst>
      <p:ext uri="{BB962C8B-B14F-4D97-AF65-F5344CB8AC3E}">
        <p14:creationId xmlns:p14="http://schemas.microsoft.com/office/powerpoint/2010/main" val="279675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BC Public Service Careers and Hiring </a:t>
            </a:r>
          </a:p>
        </p:txBody>
      </p:sp>
      <p:sp>
        <p:nvSpPr>
          <p:cNvPr id="6" name="TextBox 5"/>
          <p:cNvSpPr txBox="1"/>
          <p:nvPr/>
        </p:nvSpPr>
        <p:spPr>
          <a:xfrm>
            <a:off x="1602025" y="1310393"/>
            <a:ext cx="5616624" cy="369332"/>
          </a:xfrm>
          <a:prstGeom prst="rect">
            <a:avLst/>
          </a:prstGeom>
          <a:noFill/>
        </p:spPr>
        <p:txBody>
          <a:bodyPr wrap="square" rtlCol="0">
            <a:spAutoFit/>
          </a:bodyPr>
          <a:lstStyle>
            <a:defPPr>
              <a:defRPr lang="en-US"/>
            </a:defPPr>
            <a:lvl1pPr algn="ctr">
              <a:defRPr>
                <a:solidFill>
                  <a:srgbClr val="002060"/>
                </a:solidFill>
              </a:defRPr>
            </a:lvl1pPr>
          </a:lstStyle>
          <a:p>
            <a:r>
              <a:rPr lang="en-CA" u="sng" dirty="0"/>
              <a:t>www.gov.bc.ca/myhr/employmen</a:t>
            </a:r>
            <a:r>
              <a:rPr lang="en-CA" dirty="0"/>
              <a:t>t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581128"/>
            <a:ext cx="1247651" cy="47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Grp="1"/>
          </p:cNvPicPr>
          <p:nvPr>
            <p:ph sz="half" idx="1"/>
          </p:nvPr>
        </p:nvPicPr>
        <p:blipFill rotWithShape="1">
          <a:blip r:embed="rId3"/>
          <a:srcRect l="57568" r="13248" b="54714"/>
          <a:stretch/>
        </p:blipFill>
        <p:spPr bwMode="auto">
          <a:xfrm>
            <a:off x="557474" y="1679725"/>
            <a:ext cx="7705725" cy="4121848"/>
          </a:xfrm>
          <a:prstGeom prst="rect">
            <a:avLst/>
          </a:prstGeom>
          <a:ln>
            <a:noFill/>
          </a:ln>
          <a:extLst>
            <a:ext uri="{53640926-AAD7-44D8-BBD7-CCE9431645EC}">
              <a14:shadowObscured xmlns:a14="http://schemas.microsoft.com/office/drawing/2010/main"/>
            </a:ext>
          </a:extLst>
        </p:spPr>
      </p:pic>
      <p:sp>
        <p:nvSpPr>
          <p:cNvPr id="9" name="Oval 8"/>
          <p:cNvSpPr/>
          <p:nvPr/>
        </p:nvSpPr>
        <p:spPr>
          <a:xfrm>
            <a:off x="5886501" y="3717032"/>
            <a:ext cx="2664296" cy="2448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5756796"/>
      </p:ext>
    </p:extLst>
  </p:cSld>
  <p:clrMapOvr>
    <a:masterClrMapping/>
  </p:clrMapOvr>
</p:sld>
</file>

<file path=ppt/theme/theme1.xml><?xml version="1.0" encoding="utf-8"?>
<a:theme xmlns:a="http://schemas.openxmlformats.org/drawingml/2006/main" name="PSA_main">
  <a:themeElements>
    <a:clrScheme name="Custom 9">
      <a:dk1>
        <a:srgbClr val="000000"/>
      </a:dk1>
      <a:lt1>
        <a:srgbClr val="FFFFFF"/>
      </a:lt1>
      <a:dk2>
        <a:srgbClr val="004B8D"/>
      </a:dk2>
      <a:lt2>
        <a:srgbClr val="F2F2F2"/>
      </a:lt2>
      <a:accent1>
        <a:srgbClr val="1187B2"/>
      </a:accent1>
      <a:accent2>
        <a:srgbClr val="118F8F"/>
      </a:accent2>
      <a:accent3>
        <a:srgbClr val="30A277"/>
      </a:accent3>
      <a:accent4>
        <a:srgbClr val="2BBEC8"/>
      </a:accent4>
      <a:accent5>
        <a:srgbClr val="81A638"/>
      </a:accent5>
      <a:accent6>
        <a:srgbClr val="FDB933"/>
      </a:accent6>
      <a:hlink>
        <a:srgbClr val="B5DCFF"/>
      </a:hlink>
      <a:folHlink>
        <a:srgbClr val="65C4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04F3AF31C9F9E47A5C8D101BA47FCD8" ma:contentTypeVersion="1" ma:contentTypeDescription="Create a new document." ma:contentTypeScope="" ma:versionID="e7c8ef3239757a8bbda5c905b6c5d5e0">
  <xsd:schema xmlns:xsd="http://www.w3.org/2001/XMLSchema" xmlns:xs="http://www.w3.org/2001/XMLSchema" xmlns:p="http://schemas.microsoft.com/office/2006/metadata/properties" xmlns:ns2="4853ab40-d294-4fa0-999b-b908b61e4176" targetNamespace="http://schemas.microsoft.com/office/2006/metadata/properties" ma:root="true" ma:fieldsID="cb981fac7f47efa55c47a047434e5ee8" ns2:_="">
    <xsd:import namespace="4853ab40-d294-4fa0-999b-b908b61e417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3ab40-d294-4fa0-999b-b908b61e41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853ab40-d294-4fa0-999b-b908b61e4176">PDWQ56C4F3SM-5-112</_dlc_DocId>
    <_dlc_DocIdUrl xmlns="4853ab40-d294-4fa0-999b-b908b61e4176">
      <Url>https://hr.gov.bc.ca/_layouts/DocIdRedir.aspx?ID=PDWQ56C4F3SM-5-112</Url>
      <Description>PDWQ56C4F3SM-5-112</Description>
    </_dlc_DocIdUrl>
  </documentManagement>
</p:properties>
</file>

<file path=customXml/itemProps1.xml><?xml version="1.0" encoding="utf-8"?>
<ds:datastoreItem xmlns:ds="http://schemas.openxmlformats.org/officeDocument/2006/customXml" ds:itemID="{C5B69FC1-EF51-49A0-8CCB-26339188D0C8}">
  <ds:schemaRefs>
    <ds:schemaRef ds:uri="http://schemas.microsoft.com/sharepoint/v3/contenttype/forms"/>
  </ds:schemaRefs>
</ds:datastoreItem>
</file>

<file path=customXml/itemProps2.xml><?xml version="1.0" encoding="utf-8"?>
<ds:datastoreItem xmlns:ds="http://schemas.openxmlformats.org/officeDocument/2006/customXml" ds:itemID="{E12EEF8F-9732-47A9-B8D5-47675C9A084C}">
  <ds:schemaRefs>
    <ds:schemaRef ds:uri="http://schemas.microsoft.com/sharepoint/events"/>
  </ds:schemaRefs>
</ds:datastoreItem>
</file>

<file path=customXml/itemProps3.xml><?xml version="1.0" encoding="utf-8"?>
<ds:datastoreItem xmlns:ds="http://schemas.openxmlformats.org/officeDocument/2006/customXml" ds:itemID="{A7388267-FE5C-4534-9CF1-D0FFB6C2C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53ab40-d294-4fa0-999b-b908b61e4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2555FC-2F9C-4B14-A33B-20E1FB249B30}">
  <ds:schemaRef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4853ab40-d294-4fa0-999b-b908b61e417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5825</TotalTime>
  <Words>1459</Words>
  <Application>Microsoft Office PowerPoint</Application>
  <PresentationFormat>On-screen Show (4:3)</PresentationFormat>
  <Paragraphs>214</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PSA_main</vt:lpstr>
      <vt:lpstr>PowerPoint Presentation</vt:lpstr>
      <vt:lpstr>PowerPoint Presentation</vt:lpstr>
      <vt:lpstr>Why the BC Public Service?</vt:lpstr>
      <vt:lpstr>Inclusion in the BC Public Service</vt:lpstr>
      <vt:lpstr>Career Overview</vt:lpstr>
      <vt:lpstr>By the numbers…</vt:lpstr>
      <vt:lpstr>What guides hiring in the BC Public Service?</vt:lpstr>
      <vt:lpstr>Eligibility to Apply</vt:lpstr>
      <vt:lpstr>BC Public Service Careers and Hiring </vt:lpstr>
      <vt:lpstr>Search for Job Postings</vt:lpstr>
      <vt:lpstr>PowerPoint Presentation</vt:lpstr>
      <vt:lpstr>Job Profile</vt:lpstr>
      <vt:lpstr>Resume</vt:lpstr>
      <vt:lpstr>Resumes</vt:lpstr>
      <vt:lpstr>Application Requirements</vt:lpstr>
      <vt:lpstr>Application Tips</vt:lpstr>
      <vt:lpstr>Pop Quiz!</vt:lpstr>
      <vt:lpstr>Screening vs Assessment</vt:lpstr>
      <vt:lpstr>Preparation is Key!</vt:lpstr>
      <vt:lpstr>Types of interview questions</vt:lpstr>
      <vt:lpstr>Behavioural Questions - Preparation</vt:lpstr>
      <vt:lpstr>Competencies</vt:lpstr>
      <vt:lpstr>Behavioural Competency Question</vt:lpstr>
      <vt:lpstr>STAR Technique</vt:lpstr>
      <vt:lpstr>Indigenous Relations Behavioural Competencies</vt:lpstr>
      <vt:lpstr>Pop Quiz!</vt:lpstr>
      <vt:lpstr>Role Play Instructions</vt:lpstr>
      <vt:lpstr>Tips for Success – After the Interview</vt:lpstr>
      <vt:lpstr>Reference Checks </vt:lpstr>
      <vt:lpstr>Featured Careers </vt:lpstr>
      <vt:lpstr>Examples of Career Streams</vt:lpstr>
      <vt:lpstr>Entry level career roles</vt:lpstr>
      <vt:lpstr>Featured Careers</vt:lpstr>
      <vt:lpstr>Resources for Applicants</vt:lpstr>
      <vt:lpstr>Follow Us!</vt:lpstr>
      <vt:lpstr>PowerPoint Presentation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Siow, Gek-Bee PSA:EX</dc:creator>
  <cp:lastModifiedBy>Ali, Nancy PSA:EX</cp:lastModifiedBy>
  <cp:revision>290</cp:revision>
  <cp:lastPrinted>2016-12-01T20:21:20Z</cp:lastPrinted>
  <dcterms:created xsi:type="dcterms:W3CDTF">2016-11-01T21:42:42Z</dcterms:created>
  <dcterms:modified xsi:type="dcterms:W3CDTF">2018-11-07T20:02:59Z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0x010100204F3AF31C9F9E47A5C8D101BA47FCD8</vt:lpwstr>
  </property>
  <property fmtid="{D5CDD505-2E9C-101B-9397-08002B2CF9AE}" pid="3" name="_dlc_DocIdItemGuid">
    <vt:lpwstr>1a64b905-8142-4baf-b641-ff39e32fe5ad</vt:lpwstr>
  </property>
</Properties>
</file>