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0"/>
  </p:notesMasterIdLst>
  <p:handoutMasterIdLst>
    <p:handoutMasterId r:id="rId11"/>
  </p:handoutMasterIdLst>
  <p:sldIdLst>
    <p:sldId id="265" r:id="rId2"/>
    <p:sldId id="258" r:id="rId3"/>
    <p:sldId id="267" r:id="rId4"/>
    <p:sldId id="259" r:id="rId5"/>
    <p:sldId id="263" r:id="rId6"/>
    <p:sldId id="261" r:id="rId7"/>
    <p:sldId id="262" r:id="rId8"/>
    <p:sldId id="266" r:id="rId9"/>
  </p:sldIdLst>
  <p:sldSz cx="9144000" cy="6858000" type="screen4x3"/>
  <p:notesSz cx="7010400" cy="9296400"/>
  <p:embeddedFontLst>
    <p:embeddedFont>
      <p:font typeface="Calibri" panose="020F0502020204030204" pitchFamily="34" charset="0"/>
      <p:regular r:id="rId12"/>
      <p:bold r:id="rId13"/>
      <p:italic r:id="rId14"/>
      <p:boldItalic r:id="rId15"/>
    </p:embeddedFont>
    <p:embeddedFont>
      <p:font typeface="Myriad Web Pro" panose="020B0503030403090204" charset="0"/>
      <p:regular r:id="rId16"/>
      <p:bold r:id="rId17"/>
      <p:italic r:id="rId18"/>
    </p:embeddedFont>
    <p:embeddedFont>
      <p:font typeface="Myriad Web Pro Condensed" panose="020B050603040302020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ole, Catherine JTST:EX" initials="C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5964"/>
    <a:srgbClr val="EBF2DE"/>
    <a:srgbClr val="858688"/>
    <a:srgbClr val="FCE9B2"/>
    <a:srgbClr val="DCF0FC"/>
    <a:srgbClr val="ADDCF9"/>
    <a:srgbClr val="078EE9"/>
    <a:srgbClr val="00AEEF"/>
    <a:srgbClr val="00FFFF"/>
    <a:srgbClr val="D7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82857" autoAdjust="0"/>
  </p:normalViewPr>
  <p:slideViewPr>
    <p:cSldViewPr>
      <p:cViewPr>
        <p:scale>
          <a:sx n="100" d="100"/>
          <a:sy n="100" d="100"/>
        </p:scale>
        <p:origin x="-2142" y="-48"/>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1296" y="321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91222-F1C4-49D9-8F86-71AB176DA2D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CA"/>
        </a:p>
      </dgm:t>
    </dgm:pt>
    <dgm:pt modelId="{ECB94D74-47E1-4F5F-A536-F82D2D3A4236}">
      <dgm:prSet phldrT="[Text]" custT="1"/>
      <dgm:spPr/>
      <dgm:t>
        <a:bodyPr/>
        <a:lstStyle/>
        <a:p>
          <a:r>
            <a:rPr lang="en-CA" sz="1600" b="1" dirty="0" smtClean="0"/>
            <a:t>$685 Million over 6 years</a:t>
          </a:r>
          <a:endParaRPr lang="en-CA" sz="1600" b="1" dirty="0"/>
        </a:p>
      </dgm:t>
    </dgm:pt>
    <dgm:pt modelId="{BCB32542-4F4D-4F42-BAF5-E5A9A7810DCE}" type="parTrans" cxnId="{D6CB0EC9-2FD8-4E9A-A1C3-8563DAC27471}">
      <dgm:prSet/>
      <dgm:spPr/>
      <dgm:t>
        <a:bodyPr/>
        <a:lstStyle/>
        <a:p>
          <a:endParaRPr lang="en-CA"/>
        </a:p>
      </dgm:t>
    </dgm:pt>
    <dgm:pt modelId="{210D73A5-3F54-4512-88ED-9D32C5BD0137}" type="sibTrans" cxnId="{D6CB0EC9-2FD8-4E9A-A1C3-8563DAC27471}">
      <dgm:prSet>
        <dgm:style>
          <a:lnRef idx="2">
            <a:schemeClr val="accent1"/>
          </a:lnRef>
          <a:fillRef idx="0">
            <a:schemeClr val="accent1"/>
          </a:fillRef>
          <a:effectRef idx="1">
            <a:schemeClr val="accent1"/>
          </a:effectRef>
          <a:fontRef idx="minor">
            <a:schemeClr val="tx1"/>
          </a:fontRef>
        </dgm:style>
      </dgm:prSet>
      <dgm:spPr/>
      <dgm:t>
        <a:bodyPr/>
        <a:lstStyle/>
        <a:p>
          <a:endParaRPr lang="en-CA"/>
        </a:p>
      </dgm:t>
    </dgm:pt>
    <dgm:pt modelId="{DA3DB318-AF78-4F9D-950D-4A0A6EDCDEB7}">
      <dgm:prSet phldrT="[Text]" custT="1"/>
      <dgm:spPr/>
      <dgm:t>
        <a:bodyPr/>
        <a:lstStyle/>
        <a:p>
          <a:r>
            <a:rPr lang="en-CA" sz="1600" b="1" dirty="0" smtClean="0"/>
            <a:t>Flexible</a:t>
          </a:r>
          <a:endParaRPr lang="en-CA" sz="1600" b="1" dirty="0"/>
        </a:p>
      </dgm:t>
    </dgm:pt>
    <dgm:pt modelId="{351B2107-CFD5-48C9-9B29-8D9CCB66114B}" type="parTrans" cxnId="{B7F2C7FB-A340-4AF2-A810-4EF0DF79EB43}">
      <dgm:prSet/>
      <dgm:spPr/>
      <dgm:t>
        <a:bodyPr/>
        <a:lstStyle/>
        <a:p>
          <a:endParaRPr lang="en-CA"/>
        </a:p>
      </dgm:t>
    </dgm:pt>
    <dgm:pt modelId="{C4457A7F-ED57-4045-9897-DCB6B0B3C55F}" type="sibTrans" cxnId="{B7F2C7FB-A340-4AF2-A810-4EF0DF79EB43}">
      <dgm:prSet>
        <dgm:style>
          <a:lnRef idx="2">
            <a:schemeClr val="accent1"/>
          </a:lnRef>
          <a:fillRef idx="0">
            <a:schemeClr val="accent1"/>
          </a:fillRef>
          <a:effectRef idx="1">
            <a:schemeClr val="accent1"/>
          </a:effectRef>
          <a:fontRef idx="minor">
            <a:schemeClr val="tx1"/>
          </a:fontRef>
        </dgm:style>
      </dgm:prSet>
      <dgm:spPr/>
      <dgm:t>
        <a:bodyPr/>
        <a:lstStyle/>
        <a:p>
          <a:endParaRPr lang="en-CA"/>
        </a:p>
      </dgm:t>
    </dgm:pt>
    <dgm:pt modelId="{620413CD-CE53-446F-87D1-79E9CEC618D5}">
      <dgm:prSet phldrT="[Text]" custT="1"/>
      <dgm:spPr/>
      <dgm:t>
        <a:bodyPr/>
        <a:lstStyle/>
        <a:p>
          <a:r>
            <a:rPr lang="en-CA" sz="1600" b="1" dirty="0" smtClean="0"/>
            <a:t>Reduced funding restrictions</a:t>
          </a:r>
          <a:endParaRPr lang="en-CA" sz="1600" b="1" dirty="0"/>
        </a:p>
      </dgm:t>
    </dgm:pt>
    <dgm:pt modelId="{44898748-BC14-46C7-A4A4-B04C9149939E}" type="parTrans" cxnId="{43F1B69D-1592-4E74-9332-F1EE50D94E06}">
      <dgm:prSet/>
      <dgm:spPr/>
      <dgm:t>
        <a:bodyPr/>
        <a:lstStyle/>
        <a:p>
          <a:endParaRPr lang="en-CA"/>
        </a:p>
      </dgm:t>
    </dgm:pt>
    <dgm:pt modelId="{37571A8C-D751-4266-82BE-1621DD6ABB73}" type="sibTrans" cxnId="{43F1B69D-1592-4E74-9332-F1EE50D94E06}">
      <dgm:prSet>
        <dgm:style>
          <a:lnRef idx="2">
            <a:schemeClr val="accent1"/>
          </a:lnRef>
          <a:fillRef idx="0">
            <a:schemeClr val="accent1"/>
          </a:fillRef>
          <a:effectRef idx="1">
            <a:schemeClr val="accent1"/>
          </a:effectRef>
          <a:fontRef idx="minor">
            <a:schemeClr val="tx1"/>
          </a:fontRef>
        </dgm:style>
      </dgm:prSet>
      <dgm:spPr/>
      <dgm:t>
        <a:bodyPr/>
        <a:lstStyle/>
        <a:p>
          <a:endParaRPr lang="en-CA"/>
        </a:p>
      </dgm:t>
    </dgm:pt>
    <dgm:pt modelId="{E32A994E-0C98-42EA-B803-39A45B03E447}">
      <dgm:prSet phldrT="[Text]" custT="1"/>
      <dgm:spPr/>
      <dgm:t>
        <a:bodyPr/>
        <a:lstStyle/>
        <a:p>
          <a:r>
            <a:rPr lang="en-CA" sz="1600" b="1" dirty="0" smtClean="0"/>
            <a:t>Innovative</a:t>
          </a:r>
          <a:r>
            <a:rPr lang="en-CA" sz="1500" dirty="0" smtClean="0"/>
            <a:t> </a:t>
          </a:r>
          <a:r>
            <a:rPr lang="en-CA" sz="1600" b="1" dirty="0" smtClean="0"/>
            <a:t>program design and delivery</a:t>
          </a:r>
          <a:endParaRPr lang="en-CA" sz="1600" b="1" dirty="0"/>
        </a:p>
      </dgm:t>
    </dgm:pt>
    <dgm:pt modelId="{C07E9570-BE1A-46F7-BD5F-5E01F01EB629}" type="parTrans" cxnId="{948D659B-2FFB-48FC-A8E1-8D3D2A329682}">
      <dgm:prSet/>
      <dgm:spPr/>
      <dgm:t>
        <a:bodyPr/>
        <a:lstStyle/>
        <a:p>
          <a:endParaRPr lang="en-CA"/>
        </a:p>
      </dgm:t>
    </dgm:pt>
    <dgm:pt modelId="{B2DD83B0-99D9-4E5B-B71E-9851A829DABA}" type="sibTrans" cxnId="{948D659B-2FFB-48FC-A8E1-8D3D2A329682}">
      <dgm:prSet>
        <dgm:style>
          <a:lnRef idx="2">
            <a:schemeClr val="accent1"/>
          </a:lnRef>
          <a:fillRef idx="0">
            <a:schemeClr val="accent1"/>
          </a:fillRef>
          <a:effectRef idx="1">
            <a:schemeClr val="accent1"/>
          </a:effectRef>
          <a:fontRef idx="minor">
            <a:schemeClr val="tx1"/>
          </a:fontRef>
        </dgm:style>
      </dgm:prSet>
      <dgm:spPr/>
      <dgm:t>
        <a:bodyPr/>
        <a:lstStyle/>
        <a:p>
          <a:endParaRPr lang="en-CA"/>
        </a:p>
      </dgm:t>
    </dgm:pt>
    <dgm:pt modelId="{C16DD275-E717-419E-8BA7-D65BFF64B655}">
      <dgm:prSet phldrT="[Text]" custT="1"/>
      <dgm:spPr/>
      <dgm:t>
        <a:bodyPr/>
        <a:lstStyle/>
        <a:p>
          <a:r>
            <a:rPr lang="en-CA" sz="1600" b="1" dirty="0" smtClean="0"/>
            <a:t>Extended contract length</a:t>
          </a:r>
          <a:endParaRPr lang="en-CA" sz="1600" b="1" dirty="0"/>
        </a:p>
      </dgm:t>
    </dgm:pt>
    <dgm:pt modelId="{655286A4-504B-4E96-AD37-EB326841DA6E}" type="parTrans" cxnId="{B5057F7E-CE2C-4485-8B9B-BE2C5BD6838C}">
      <dgm:prSet/>
      <dgm:spPr/>
      <dgm:t>
        <a:bodyPr/>
        <a:lstStyle/>
        <a:p>
          <a:endParaRPr lang="en-CA"/>
        </a:p>
      </dgm:t>
    </dgm:pt>
    <dgm:pt modelId="{08945082-EF2C-4473-BCF4-14B4EF91958B}" type="sibTrans" cxnId="{B5057F7E-CE2C-4485-8B9B-BE2C5BD6838C}">
      <dgm:prSet>
        <dgm:style>
          <a:lnRef idx="2">
            <a:schemeClr val="accent1"/>
          </a:lnRef>
          <a:fillRef idx="0">
            <a:schemeClr val="accent1"/>
          </a:fillRef>
          <a:effectRef idx="1">
            <a:schemeClr val="accent1"/>
          </a:effectRef>
          <a:fontRef idx="minor">
            <a:schemeClr val="tx1"/>
          </a:fontRef>
        </dgm:style>
      </dgm:prSet>
      <dgm:spPr/>
      <dgm:t>
        <a:bodyPr/>
        <a:lstStyle/>
        <a:p>
          <a:endParaRPr lang="en-CA"/>
        </a:p>
      </dgm:t>
    </dgm:pt>
    <dgm:pt modelId="{C1AAA0CF-55BE-4E63-AEA2-D803E2458CD4}" type="pres">
      <dgm:prSet presAssocID="{32391222-F1C4-49D9-8F86-71AB176DA2DC}" presName="cycle" presStyleCnt="0">
        <dgm:presLayoutVars>
          <dgm:dir/>
          <dgm:resizeHandles val="exact"/>
        </dgm:presLayoutVars>
      </dgm:prSet>
      <dgm:spPr/>
      <dgm:t>
        <a:bodyPr/>
        <a:lstStyle/>
        <a:p>
          <a:endParaRPr lang="en-CA"/>
        </a:p>
      </dgm:t>
    </dgm:pt>
    <dgm:pt modelId="{EBA91EF0-7662-4F5D-8AB8-72A7CE1DBD00}" type="pres">
      <dgm:prSet presAssocID="{ECB94D74-47E1-4F5F-A536-F82D2D3A4236}" presName="node" presStyleLbl="node1" presStyleIdx="0" presStyleCnt="5" custScaleX="109202" custScaleY="114733">
        <dgm:presLayoutVars>
          <dgm:bulletEnabled val="1"/>
        </dgm:presLayoutVars>
      </dgm:prSet>
      <dgm:spPr/>
      <dgm:t>
        <a:bodyPr/>
        <a:lstStyle/>
        <a:p>
          <a:endParaRPr lang="en-CA"/>
        </a:p>
      </dgm:t>
    </dgm:pt>
    <dgm:pt modelId="{02FF7C7D-46E6-443F-BE20-D689FE9EB7B7}" type="pres">
      <dgm:prSet presAssocID="{ECB94D74-47E1-4F5F-A536-F82D2D3A4236}" presName="spNode" presStyleCnt="0"/>
      <dgm:spPr/>
    </dgm:pt>
    <dgm:pt modelId="{231E17D5-40F3-4B16-8429-902242A4EACC}" type="pres">
      <dgm:prSet presAssocID="{210D73A5-3F54-4512-88ED-9D32C5BD0137}" presName="sibTrans" presStyleLbl="sibTrans1D1" presStyleIdx="0" presStyleCnt="5"/>
      <dgm:spPr/>
      <dgm:t>
        <a:bodyPr/>
        <a:lstStyle/>
        <a:p>
          <a:endParaRPr lang="en-CA"/>
        </a:p>
      </dgm:t>
    </dgm:pt>
    <dgm:pt modelId="{7443A775-E8C2-4FC3-A2AD-BE176D01672C}" type="pres">
      <dgm:prSet presAssocID="{DA3DB318-AF78-4F9D-950D-4A0A6EDCDEB7}" presName="node" presStyleLbl="node1" presStyleIdx="1" presStyleCnt="5" custScaleX="109202" custScaleY="114733">
        <dgm:presLayoutVars>
          <dgm:bulletEnabled val="1"/>
        </dgm:presLayoutVars>
      </dgm:prSet>
      <dgm:spPr/>
      <dgm:t>
        <a:bodyPr/>
        <a:lstStyle/>
        <a:p>
          <a:endParaRPr lang="en-CA"/>
        </a:p>
      </dgm:t>
    </dgm:pt>
    <dgm:pt modelId="{AA02F467-E606-4283-9B00-3A307E9A8FC8}" type="pres">
      <dgm:prSet presAssocID="{DA3DB318-AF78-4F9D-950D-4A0A6EDCDEB7}" presName="spNode" presStyleCnt="0"/>
      <dgm:spPr/>
    </dgm:pt>
    <dgm:pt modelId="{2F8DE5D0-A82E-4A2F-A071-96D8695CCE17}" type="pres">
      <dgm:prSet presAssocID="{C4457A7F-ED57-4045-9897-DCB6B0B3C55F}" presName="sibTrans" presStyleLbl="sibTrans1D1" presStyleIdx="1" presStyleCnt="5"/>
      <dgm:spPr/>
      <dgm:t>
        <a:bodyPr/>
        <a:lstStyle/>
        <a:p>
          <a:endParaRPr lang="en-CA"/>
        </a:p>
      </dgm:t>
    </dgm:pt>
    <dgm:pt modelId="{430694DF-C7CC-45FD-B2E9-EA4D03AFCD7B}" type="pres">
      <dgm:prSet presAssocID="{620413CD-CE53-446F-87D1-79E9CEC618D5}" presName="node" presStyleLbl="node1" presStyleIdx="2" presStyleCnt="5" custScaleX="109202" custScaleY="114733">
        <dgm:presLayoutVars>
          <dgm:bulletEnabled val="1"/>
        </dgm:presLayoutVars>
      </dgm:prSet>
      <dgm:spPr/>
      <dgm:t>
        <a:bodyPr/>
        <a:lstStyle/>
        <a:p>
          <a:endParaRPr lang="en-CA"/>
        </a:p>
      </dgm:t>
    </dgm:pt>
    <dgm:pt modelId="{AD05E472-F051-4573-A2F4-F22AAAA73EDC}" type="pres">
      <dgm:prSet presAssocID="{620413CD-CE53-446F-87D1-79E9CEC618D5}" presName="spNode" presStyleCnt="0"/>
      <dgm:spPr/>
    </dgm:pt>
    <dgm:pt modelId="{5CEFF75B-AF12-44AA-9DDB-2828A704E96B}" type="pres">
      <dgm:prSet presAssocID="{37571A8C-D751-4266-82BE-1621DD6ABB73}" presName="sibTrans" presStyleLbl="sibTrans1D1" presStyleIdx="2" presStyleCnt="5"/>
      <dgm:spPr/>
      <dgm:t>
        <a:bodyPr/>
        <a:lstStyle/>
        <a:p>
          <a:endParaRPr lang="en-CA"/>
        </a:p>
      </dgm:t>
    </dgm:pt>
    <dgm:pt modelId="{3DF8627B-FD1A-48D7-BD48-AE0050DA6E20}" type="pres">
      <dgm:prSet presAssocID="{E32A994E-0C98-42EA-B803-39A45B03E447}" presName="node" presStyleLbl="node1" presStyleIdx="3" presStyleCnt="5" custScaleX="109202" custScaleY="114733">
        <dgm:presLayoutVars>
          <dgm:bulletEnabled val="1"/>
        </dgm:presLayoutVars>
      </dgm:prSet>
      <dgm:spPr/>
      <dgm:t>
        <a:bodyPr/>
        <a:lstStyle/>
        <a:p>
          <a:endParaRPr lang="en-CA"/>
        </a:p>
      </dgm:t>
    </dgm:pt>
    <dgm:pt modelId="{C57FF3B6-DCFA-4F78-B4C9-1EDDD15A758C}" type="pres">
      <dgm:prSet presAssocID="{E32A994E-0C98-42EA-B803-39A45B03E447}" presName="spNode" presStyleCnt="0"/>
      <dgm:spPr/>
    </dgm:pt>
    <dgm:pt modelId="{BE23733C-113A-44F4-B224-C870A91E335F}" type="pres">
      <dgm:prSet presAssocID="{B2DD83B0-99D9-4E5B-B71E-9851A829DABA}" presName="sibTrans" presStyleLbl="sibTrans1D1" presStyleIdx="3" presStyleCnt="5"/>
      <dgm:spPr/>
      <dgm:t>
        <a:bodyPr/>
        <a:lstStyle/>
        <a:p>
          <a:endParaRPr lang="en-CA"/>
        </a:p>
      </dgm:t>
    </dgm:pt>
    <dgm:pt modelId="{6C10A47E-CE80-46C6-8FD7-087D4053A879}" type="pres">
      <dgm:prSet presAssocID="{C16DD275-E717-419E-8BA7-D65BFF64B655}" presName="node" presStyleLbl="node1" presStyleIdx="4" presStyleCnt="5" custScaleX="109202" custScaleY="114733" custRadScaleRad="102680" custRadScaleInc="-7679">
        <dgm:presLayoutVars>
          <dgm:bulletEnabled val="1"/>
        </dgm:presLayoutVars>
      </dgm:prSet>
      <dgm:spPr/>
      <dgm:t>
        <a:bodyPr/>
        <a:lstStyle/>
        <a:p>
          <a:endParaRPr lang="en-CA"/>
        </a:p>
      </dgm:t>
    </dgm:pt>
    <dgm:pt modelId="{53F479E4-04F4-439C-98DA-CCAC8AA12596}" type="pres">
      <dgm:prSet presAssocID="{C16DD275-E717-419E-8BA7-D65BFF64B655}" presName="spNode" presStyleCnt="0"/>
      <dgm:spPr/>
    </dgm:pt>
    <dgm:pt modelId="{DB4A9674-DAA0-4549-B7A8-C44D0B62BDC9}" type="pres">
      <dgm:prSet presAssocID="{08945082-EF2C-4473-BCF4-14B4EF91958B}" presName="sibTrans" presStyleLbl="sibTrans1D1" presStyleIdx="4" presStyleCnt="5"/>
      <dgm:spPr/>
      <dgm:t>
        <a:bodyPr/>
        <a:lstStyle/>
        <a:p>
          <a:endParaRPr lang="en-CA"/>
        </a:p>
      </dgm:t>
    </dgm:pt>
  </dgm:ptLst>
  <dgm:cxnLst>
    <dgm:cxn modelId="{2C10928C-F210-4E9B-BB19-0C9C4BFA2A4B}" type="presOf" srcId="{32391222-F1C4-49D9-8F86-71AB176DA2DC}" destId="{C1AAA0CF-55BE-4E63-AEA2-D803E2458CD4}" srcOrd="0" destOrd="0" presId="urn:microsoft.com/office/officeart/2005/8/layout/cycle6"/>
    <dgm:cxn modelId="{5AD9BEF6-F6DC-4BFA-881B-2E120E859A06}" type="presOf" srcId="{ECB94D74-47E1-4F5F-A536-F82D2D3A4236}" destId="{EBA91EF0-7662-4F5D-8AB8-72A7CE1DBD00}" srcOrd="0" destOrd="0" presId="urn:microsoft.com/office/officeart/2005/8/layout/cycle6"/>
    <dgm:cxn modelId="{D6CB0EC9-2FD8-4E9A-A1C3-8563DAC27471}" srcId="{32391222-F1C4-49D9-8F86-71AB176DA2DC}" destId="{ECB94D74-47E1-4F5F-A536-F82D2D3A4236}" srcOrd="0" destOrd="0" parTransId="{BCB32542-4F4D-4F42-BAF5-E5A9A7810DCE}" sibTransId="{210D73A5-3F54-4512-88ED-9D32C5BD0137}"/>
    <dgm:cxn modelId="{2A7DB9AE-A173-49CE-B035-3140D47F08ED}" type="presOf" srcId="{C4457A7F-ED57-4045-9897-DCB6B0B3C55F}" destId="{2F8DE5D0-A82E-4A2F-A071-96D8695CCE17}" srcOrd="0" destOrd="0" presId="urn:microsoft.com/office/officeart/2005/8/layout/cycle6"/>
    <dgm:cxn modelId="{91644E46-9E32-46CB-AE17-84035043DA4C}" type="presOf" srcId="{37571A8C-D751-4266-82BE-1621DD6ABB73}" destId="{5CEFF75B-AF12-44AA-9DDB-2828A704E96B}" srcOrd="0" destOrd="0" presId="urn:microsoft.com/office/officeart/2005/8/layout/cycle6"/>
    <dgm:cxn modelId="{89148B9D-45F2-48DF-9651-E851FAA1C991}" type="presOf" srcId="{620413CD-CE53-446F-87D1-79E9CEC618D5}" destId="{430694DF-C7CC-45FD-B2E9-EA4D03AFCD7B}" srcOrd="0" destOrd="0" presId="urn:microsoft.com/office/officeart/2005/8/layout/cycle6"/>
    <dgm:cxn modelId="{948D659B-2FFB-48FC-A8E1-8D3D2A329682}" srcId="{32391222-F1C4-49D9-8F86-71AB176DA2DC}" destId="{E32A994E-0C98-42EA-B803-39A45B03E447}" srcOrd="3" destOrd="0" parTransId="{C07E9570-BE1A-46F7-BD5F-5E01F01EB629}" sibTransId="{B2DD83B0-99D9-4E5B-B71E-9851A829DABA}"/>
    <dgm:cxn modelId="{58FACED0-B87F-4197-938C-FE269458445D}" type="presOf" srcId="{DA3DB318-AF78-4F9D-950D-4A0A6EDCDEB7}" destId="{7443A775-E8C2-4FC3-A2AD-BE176D01672C}" srcOrd="0" destOrd="0" presId="urn:microsoft.com/office/officeart/2005/8/layout/cycle6"/>
    <dgm:cxn modelId="{B7F2C7FB-A340-4AF2-A810-4EF0DF79EB43}" srcId="{32391222-F1C4-49D9-8F86-71AB176DA2DC}" destId="{DA3DB318-AF78-4F9D-950D-4A0A6EDCDEB7}" srcOrd="1" destOrd="0" parTransId="{351B2107-CFD5-48C9-9B29-8D9CCB66114B}" sibTransId="{C4457A7F-ED57-4045-9897-DCB6B0B3C55F}"/>
    <dgm:cxn modelId="{BBFD6E2D-FD31-4170-9AF9-99C78ED1B3DD}" type="presOf" srcId="{C16DD275-E717-419E-8BA7-D65BFF64B655}" destId="{6C10A47E-CE80-46C6-8FD7-087D4053A879}" srcOrd="0" destOrd="0" presId="urn:microsoft.com/office/officeart/2005/8/layout/cycle6"/>
    <dgm:cxn modelId="{43F1B69D-1592-4E74-9332-F1EE50D94E06}" srcId="{32391222-F1C4-49D9-8F86-71AB176DA2DC}" destId="{620413CD-CE53-446F-87D1-79E9CEC618D5}" srcOrd="2" destOrd="0" parTransId="{44898748-BC14-46C7-A4A4-B04C9149939E}" sibTransId="{37571A8C-D751-4266-82BE-1621DD6ABB73}"/>
    <dgm:cxn modelId="{8AA8B321-7DA2-4D4E-980A-95B40B37A200}" type="presOf" srcId="{B2DD83B0-99D9-4E5B-B71E-9851A829DABA}" destId="{BE23733C-113A-44F4-B224-C870A91E335F}" srcOrd="0" destOrd="0" presId="urn:microsoft.com/office/officeart/2005/8/layout/cycle6"/>
    <dgm:cxn modelId="{B5057F7E-CE2C-4485-8B9B-BE2C5BD6838C}" srcId="{32391222-F1C4-49D9-8F86-71AB176DA2DC}" destId="{C16DD275-E717-419E-8BA7-D65BFF64B655}" srcOrd="4" destOrd="0" parTransId="{655286A4-504B-4E96-AD37-EB326841DA6E}" sibTransId="{08945082-EF2C-4473-BCF4-14B4EF91958B}"/>
    <dgm:cxn modelId="{B141DAA8-521D-4E2E-8152-B5DA82D7978E}" type="presOf" srcId="{E32A994E-0C98-42EA-B803-39A45B03E447}" destId="{3DF8627B-FD1A-48D7-BD48-AE0050DA6E20}" srcOrd="0" destOrd="0" presId="urn:microsoft.com/office/officeart/2005/8/layout/cycle6"/>
    <dgm:cxn modelId="{5AD46A65-A540-4F5F-BB8F-7A6C4DA9F301}" type="presOf" srcId="{210D73A5-3F54-4512-88ED-9D32C5BD0137}" destId="{231E17D5-40F3-4B16-8429-902242A4EACC}" srcOrd="0" destOrd="0" presId="urn:microsoft.com/office/officeart/2005/8/layout/cycle6"/>
    <dgm:cxn modelId="{7993E374-D93E-4E9B-AE72-012A4ED67A7E}" type="presOf" srcId="{08945082-EF2C-4473-BCF4-14B4EF91958B}" destId="{DB4A9674-DAA0-4549-B7A8-C44D0B62BDC9}" srcOrd="0" destOrd="0" presId="urn:microsoft.com/office/officeart/2005/8/layout/cycle6"/>
    <dgm:cxn modelId="{EF7F3DBE-8B0A-4F6C-AA67-EBF4318690A4}" type="presParOf" srcId="{C1AAA0CF-55BE-4E63-AEA2-D803E2458CD4}" destId="{EBA91EF0-7662-4F5D-8AB8-72A7CE1DBD00}" srcOrd="0" destOrd="0" presId="urn:microsoft.com/office/officeart/2005/8/layout/cycle6"/>
    <dgm:cxn modelId="{66904363-2592-4075-A0A8-EACD4A3D6014}" type="presParOf" srcId="{C1AAA0CF-55BE-4E63-AEA2-D803E2458CD4}" destId="{02FF7C7D-46E6-443F-BE20-D689FE9EB7B7}" srcOrd="1" destOrd="0" presId="urn:microsoft.com/office/officeart/2005/8/layout/cycle6"/>
    <dgm:cxn modelId="{25042AE7-3F84-495C-B516-87F21DE8CC30}" type="presParOf" srcId="{C1AAA0CF-55BE-4E63-AEA2-D803E2458CD4}" destId="{231E17D5-40F3-4B16-8429-902242A4EACC}" srcOrd="2" destOrd="0" presId="urn:microsoft.com/office/officeart/2005/8/layout/cycle6"/>
    <dgm:cxn modelId="{7E23BFC1-6939-4FA0-9BB0-355065F958E1}" type="presParOf" srcId="{C1AAA0CF-55BE-4E63-AEA2-D803E2458CD4}" destId="{7443A775-E8C2-4FC3-A2AD-BE176D01672C}" srcOrd="3" destOrd="0" presId="urn:microsoft.com/office/officeart/2005/8/layout/cycle6"/>
    <dgm:cxn modelId="{2D328C82-22B2-46F1-9DD7-359C83138605}" type="presParOf" srcId="{C1AAA0CF-55BE-4E63-AEA2-D803E2458CD4}" destId="{AA02F467-E606-4283-9B00-3A307E9A8FC8}" srcOrd="4" destOrd="0" presId="urn:microsoft.com/office/officeart/2005/8/layout/cycle6"/>
    <dgm:cxn modelId="{CBA30B30-F4E2-424B-93EF-05FD2EDFFB30}" type="presParOf" srcId="{C1AAA0CF-55BE-4E63-AEA2-D803E2458CD4}" destId="{2F8DE5D0-A82E-4A2F-A071-96D8695CCE17}" srcOrd="5" destOrd="0" presId="urn:microsoft.com/office/officeart/2005/8/layout/cycle6"/>
    <dgm:cxn modelId="{5D585214-74D4-4F0A-8D4F-0F273A449080}" type="presParOf" srcId="{C1AAA0CF-55BE-4E63-AEA2-D803E2458CD4}" destId="{430694DF-C7CC-45FD-B2E9-EA4D03AFCD7B}" srcOrd="6" destOrd="0" presId="urn:microsoft.com/office/officeart/2005/8/layout/cycle6"/>
    <dgm:cxn modelId="{BED9FCBB-FCCD-4469-AF2A-2C2B0FD52662}" type="presParOf" srcId="{C1AAA0CF-55BE-4E63-AEA2-D803E2458CD4}" destId="{AD05E472-F051-4573-A2F4-F22AAAA73EDC}" srcOrd="7" destOrd="0" presId="urn:microsoft.com/office/officeart/2005/8/layout/cycle6"/>
    <dgm:cxn modelId="{6D0FC2C2-1E96-40F6-BD5E-7FF42DAA4928}" type="presParOf" srcId="{C1AAA0CF-55BE-4E63-AEA2-D803E2458CD4}" destId="{5CEFF75B-AF12-44AA-9DDB-2828A704E96B}" srcOrd="8" destOrd="0" presId="urn:microsoft.com/office/officeart/2005/8/layout/cycle6"/>
    <dgm:cxn modelId="{AED890C0-88AF-4AD1-A0C0-7DE770397C20}" type="presParOf" srcId="{C1AAA0CF-55BE-4E63-AEA2-D803E2458CD4}" destId="{3DF8627B-FD1A-48D7-BD48-AE0050DA6E20}" srcOrd="9" destOrd="0" presId="urn:microsoft.com/office/officeart/2005/8/layout/cycle6"/>
    <dgm:cxn modelId="{573B6D70-A46D-49C0-A487-0569799906CF}" type="presParOf" srcId="{C1AAA0CF-55BE-4E63-AEA2-D803E2458CD4}" destId="{C57FF3B6-DCFA-4F78-B4C9-1EDDD15A758C}" srcOrd="10" destOrd="0" presId="urn:microsoft.com/office/officeart/2005/8/layout/cycle6"/>
    <dgm:cxn modelId="{5375D654-B256-459C-818B-82FCE34D8029}" type="presParOf" srcId="{C1AAA0CF-55BE-4E63-AEA2-D803E2458CD4}" destId="{BE23733C-113A-44F4-B224-C870A91E335F}" srcOrd="11" destOrd="0" presId="urn:microsoft.com/office/officeart/2005/8/layout/cycle6"/>
    <dgm:cxn modelId="{7EA1A384-BB6D-42E9-A01C-2F4A06E83FF3}" type="presParOf" srcId="{C1AAA0CF-55BE-4E63-AEA2-D803E2458CD4}" destId="{6C10A47E-CE80-46C6-8FD7-087D4053A879}" srcOrd="12" destOrd="0" presId="urn:microsoft.com/office/officeart/2005/8/layout/cycle6"/>
    <dgm:cxn modelId="{2FB31863-FBBD-42B3-BCD1-41DE4CD41FCF}" type="presParOf" srcId="{C1AAA0CF-55BE-4E63-AEA2-D803E2458CD4}" destId="{53F479E4-04F4-439C-98DA-CCAC8AA12596}" srcOrd="13" destOrd="0" presId="urn:microsoft.com/office/officeart/2005/8/layout/cycle6"/>
    <dgm:cxn modelId="{515AEAE0-6C52-4C40-8F10-784FAC5545DB}" type="presParOf" srcId="{C1AAA0CF-55BE-4E63-AEA2-D803E2458CD4}" destId="{DB4A9674-DAA0-4549-B7A8-C44D0B62BDC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09C09-893B-4942-AAB5-867B4F38002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CA"/>
        </a:p>
      </dgm:t>
    </dgm:pt>
    <dgm:pt modelId="{9FCEA27F-99B0-444E-833D-C5E016F4DE9E}">
      <dgm:prSet phldrT="[Text]" custT="1"/>
      <dgm:spPr/>
      <dgm:t>
        <a:bodyPr/>
        <a:lstStyle/>
        <a:p>
          <a:r>
            <a:rPr lang="en-CA" sz="2400" dirty="0" smtClean="0"/>
            <a:t>Over 18 months, stakeholder consultations informed the alignment of the WDA and BC’s programming to labour market needs</a:t>
          </a:r>
          <a:endParaRPr lang="en-CA" sz="2400" dirty="0"/>
        </a:p>
      </dgm:t>
    </dgm:pt>
    <dgm:pt modelId="{962A48CC-A2C3-43F5-A8C3-3C3A0C2CA7BF}" type="parTrans" cxnId="{8C258DB9-A921-4F99-B704-6BED0719529C}">
      <dgm:prSet/>
      <dgm:spPr/>
      <dgm:t>
        <a:bodyPr/>
        <a:lstStyle/>
        <a:p>
          <a:endParaRPr lang="en-CA"/>
        </a:p>
      </dgm:t>
    </dgm:pt>
    <dgm:pt modelId="{DF63950C-52D7-435B-86D4-786D9EAA1C15}" type="sibTrans" cxnId="{8C258DB9-A921-4F99-B704-6BED0719529C}">
      <dgm:prSet/>
      <dgm:spPr/>
      <dgm:t>
        <a:bodyPr/>
        <a:lstStyle/>
        <a:p>
          <a:endParaRPr lang="en-CA"/>
        </a:p>
      </dgm:t>
    </dgm:pt>
    <dgm:pt modelId="{AC2FC577-B021-45AC-9C96-A03A25021ECC}">
      <dgm:prSet phldrT="[Text]" custT="1"/>
      <dgm:spPr/>
      <dgm:t>
        <a:bodyPr anchor="t"/>
        <a:lstStyle/>
        <a:p>
          <a:pPr algn="ctr"/>
          <a:r>
            <a:rPr lang="en-CA" sz="2200" b="1" dirty="0" smtClean="0"/>
            <a:t>Employers</a:t>
          </a:r>
          <a:endParaRPr lang="en-CA" sz="2200" dirty="0" smtClean="0"/>
        </a:p>
        <a:p>
          <a:pPr algn="l"/>
          <a:r>
            <a:rPr lang="en-CA" sz="1800" dirty="0" smtClean="0"/>
            <a:t>- Missing </a:t>
          </a:r>
          <a:r>
            <a:rPr lang="en-CA" sz="1800" dirty="0" smtClean="0"/>
            <a:t>access to additional supports to hire and retain certain populations</a:t>
          </a:r>
        </a:p>
        <a:p>
          <a:pPr algn="l" rtl="0"/>
          <a:r>
            <a:rPr lang="en-CA" sz="1800" dirty="0" smtClean="0"/>
            <a:t>- Specialized </a:t>
          </a:r>
          <a:r>
            <a:rPr lang="en-CA" sz="1800" dirty="0" smtClean="0"/>
            <a:t>needs requiring in-house training </a:t>
          </a:r>
        </a:p>
        <a:p>
          <a:pPr algn="ctr"/>
          <a:endParaRPr lang="en-CA" sz="2000" dirty="0"/>
        </a:p>
      </dgm:t>
    </dgm:pt>
    <dgm:pt modelId="{4F135AAC-BCBF-45C4-AE66-F3C3B276C5C3}" type="parTrans" cxnId="{B955A083-9D4C-493D-B8AB-7D7240755470}">
      <dgm:prSet/>
      <dgm:spPr/>
      <dgm:t>
        <a:bodyPr/>
        <a:lstStyle/>
        <a:p>
          <a:endParaRPr lang="en-CA"/>
        </a:p>
      </dgm:t>
    </dgm:pt>
    <dgm:pt modelId="{A64D4299-A724-4FE1-BC70-A2A218679E0E}" type="sibTrans" cxnId="{B955A083-9D4C-493D-B8AB-7D7240755470}">
      <dgm:prSet/>
      <dgm:spPr/>
      <dgm:t>
        <a:bodyPr/>
        <a:lstStyle/>
        <a:p>
          <a:endParaRPr lang="en-CA"/>
        </a:p>
      </dgm:t>
    </dgm:pt>
    <dgm:pt modelId="{E7A1F418-214A-4DB2-965B-2ECAA582EA9B}">
      <dgm:prSet phldrT="[Text]" custT="1"/>
      <dgm:spPr/>
      <dgm:t>
        <a:bodyPr anchor="t"/>
        <a:lstStyle/>
        <a:p>
          <a:pPr algn="ctr"/>
          <a:r>
            <a:rPr lang="en-CA" sz="2200" b="1" dirty="0" smtClean="0"/>
            <a:t>Clients</a:t>
          </a:r>
        </a:p>
        <a:p>
          <a:pPr algn="l"/>
          <a:r>
            <a:rPr lang="en-CA" sz="1800" dirty="0" smtClean="0"/>
            <a:t>- Limited </a:t>
          </a:r>
          <a:r>
            <a:rPr lang="en-CA" sz="1800" dirty="0" smtClean="0"/>
            <a:t>funding for vulnerable </a:t>
          </a:r>
          <a:r>
            <a:rPr lang="en-CA" sz="1800" dirty="0" smtClean="0"/>
            <a:t>populations</a:t>
          </a:r>
        </a:p>
        <a:p>
          <a:pPr algn="l"/>
          <a:r>
            <a:rPr lang="en-CA" sz="1800" dirty="0" smtClean="0"/>
            <a:t>- Funding not responsive to client need</a:t>
          </a:r>
          <a:endParaRPr lang="en-CA" sz="1800" dirty="0" smtClean="0"/>
        </a:p>
      </dgm:t>
    </dgm:pt>
    <dgm:pt modelId="{CCEE1C34-60D7-498A-A06A-94AD3AC2584D}" type="parTrans" cxnId="{2E93EF22-A3F0-48B2-9062-BE8266251988}">
      <dgm:prSet/>
      <dgm:spPr/>
      <dgm:t>
        <a:bodyPr/>
        <a:lstStyle/>
        <a:p>
          <a:endParaRPr lang="en-CA"/>
        </a:p>
      </dgm:t>
    </dgm:pt>
    <dgm:pt modelId="{198DA45D-6927-4CEF-BF93-9FDECA7DECAF}" type="sibTrans" cxnId="{2E93EF22-A3F0-48B2-9062-BE8266251988}">
      <dgm:prSet/>
      <dgm:spPr/>
      <dgm:t>
        <a:bodyPr/>
        <a:lstStyle/>
        <a:p>
          <a:endParaRPr lang="en-CA"/>
        </a:p>
      </dgm:t>
    </dgm:pt>
    <dgm:pt modelId="{6CFB9A82-59BC-45E2-B022-07152F2F10E9}">
      <dgm:prSet phldrT="[Text]" custT="1"/>
      <dgm:spPr/>
      <dgm:t>
        <a:bodyPr anchor="t"/>
        <a:lstStyle/>
        <a:p>
          <a:pPr algn="l"/>
          <a:r>
            <a:rPr lang="en-CA" sz="2200" b="1" dirty="0" smtClean="0"/>
            <a:t>Service Providers</a:t>
          </a:r>
        </a:p>
        <a:p>
          <a:pPr algn="l"/>
          <a:r>
            <a:rPr lang="en-CA" sz="1800" dirty="0" smtClean="0"/>
            <a:t>- EI </a:t>
          </a:r>
          <a:r>
            <a:rPr lang="en-CA" sz="1800" dirty="0" smtClean="0"/>
            <a:t>eligibility a barrier in recruiting and serving </a:t>
          </a:r>
          <a:r>
            <a:rPr lang="en-CA" sz="1800" dirty="0" smtClean="0"/>
            <a:t>clients</a:t>
          </a:r>
        </a:p>
        <a:p>
          <a:pPr algn="l"/>
          <a:r>
            <a:rPr lang="en-CA" sz="1800" dirty="0" smtClean="0"/>
            <a:t>- Programming unable to be reactive to urgent, emerging needs due to procurement process</a:t>
          </a:r>
          <a:endParaRPr lang="en-CA" sz="1800" dirty="0" smtClean="0"/>
        </a:p>
        <a:p>
          <a:pPr algn="l"/>
          <a:r>
            <a:rPr lang="en-CA" sz="1800" dirty="0" smtClean="0"/>
            <a:t>-CCIS</a:t>
          </a:r>
          <a:endParaRPr lang="en-CA" sz="1800" dirty="0"/>
        </a:p>
      </dgm:t>
    </dgm:pt>
    <dgm:pt modelId="{8D4EA36C-191A-4ABD-8031-161DEE52ADBE}" type="parTrans" cxnId="{DD6DBA53-F5E5-4FEA-9652-180221C2B830}">
      <dgm:prSet/>
      <dgm:spPr/>
      <dgm:t>
        <a:bodyPr/>
        <a:lstStyle/>
        <a:p>
          <a:endParaRPr lang="en-CA"/>
        </a:p>
      </dgm:t>
    </dgm:pt>
    <dgm:pt modelId="{21B0BEC4-9D42-4E73-B424-34B7A10ABCF6}" type="sibTrans" cxnId="{DD6DBA53-F5E5-4FEA-9652-180221C2B830}">
      <dgm:prSet/>
      <dgm:spPr/>
      <dgm:t>
        <a:bodyPr/>
        <a:lstStyle/>
        <a:p>
          <a:endParaRPr lang="en-CA"/>
        </a:p>
      </dgm:t>
    </dgm:pt>
    <dgm:pt modelId="{7DA53FAB-390D-47DD-8B33-58118D4A42FB}" type="pres">
      <dgm:prSet presAssocID="{28C09C09-893B-4942-AAB5-867B4F380023}" presName="composite" presStyleCnt="0">
        <dgm:presLayoutVars>
          <dgm:chMax val="1"/>
          <dgm:dir/>
          <dgm:resizeHandles val="exact"/>
        </dgm:presLayoutVars>
      </dgm:prSet>
      <dgm:spPr/>
      <dgm:t>
        <a:bodyPr/>
        <a:lstStyle/>
        <a:p>
          <a:endParaRPr lang="en-CA"/>
        </a:p>
      </dgm:t>
    </dgm:pt>
    <dgm:pt modelId="{4E9F049F-84AE-4F4D-B8DA-ED932E550093}" type="pres">
      <dgm:prSet presAssocID="{9FCEA27F-99B0-444E-833D-C5E016F4DE9E}" presName="roof" presStyleLbl="dkBgShp" presStyleIdx="0" presStyleCnt="2" custLinFactNeighborY="-30612"/>
      <dgm:spPr/>
      <dgm:t>
        <a:bodyPr/>
        <a:lstStyle/>
        <a:p>
          <a:endParaRPr lang="en-CA"/>
        </a:p>
      </dgm:t>
    </dgm:pt>
    <dgm:pt modelId="{60019524-1BF3-4A69-81A8-22BC25E9E896}" type="pres">
      <dgm:prSet presAssocID="{9FCEA27F-99B0-444E-833D-C5E016F4DE9E}" presName="pillars" presStyleCnt="0"/>
      <dgm:spPr/>
    </dgm:pt>
    <dgm:pt modelId="{E826347E-1CFF-457A-A41C-895B1D6794DF}" type="pres">
      <dgm:prSet presAssocID="{9FCEA27F-99B0-444E-833D-C5E016F4DE9E}" presName="pillar1" presStyleLbl="node1" presStyleIdx="0" presStyleCnt="3">
        <dgm:presLayoutVars>
          <dgm:bulletEnabled val="1"/>
        </dgm:presLayoutVars>
      </dgm:prSet>
      <dgm:spPr/>
      <dgm:t>
        <a:bodyPr/>
        <a:lstStyle/>
        <a:p>
          <a:endParaRPr lang="en-CA"/>
        </a:p>
      </dgm:t>
    </dgm:pt>
    <dgm:pt modelId="{5D3E280E-E3D0-464C-8FAC-0CF3AF0229E9}" type="pres">
      <dgm:prSet presAssocID="{E7A1F418-214A-4DB2-965B-2ECAA582EA9B}" presName="pillarX" presStyleLbl="node1" presStyleIdx="1" presStyleCnt="3">
        <dgm:presLayoutVars>
          <dgm:bulletEnabled val="1"/>
        </dgm:presLayoutVars>
      </dgm:prSet>
      <dgm:spPr/>
      <dgm:t>
        <a:bodyPr/>
        <a:lstStyle/>
        <a:p>
          <a:endParaRPr lang="en-CA"/>
        </a:p>
      </dgm:t>
    </dgm:pt>
    <dgm:pt modelId="{D53171FC-B05D-47F4-9475-64DD4C3D8D18}" type="pres">
      <dgm:prSet presAssocID="{6CFB9A82-59BC-45E2-B022-07152F2F10E9}" presName="pillarX" presStyleLbl="node1" presStyleIdx="2" presStyleCnt="3">
        <dgm:presLayoutVars>
          <dgm:bulletEnabled val="1"/>
        </dgm:presLayoutVars>
      </dgm:prSet>
      <dgm:spPr/>
      <dgm:t>
        <a:bodyPr/>
        <a:lstStyle/>
        <a:p>
          <a:endParaRPr lang="en-CA"/>
        </a:p>
      </dgm:t>
    </dgm:pt>
    <dgm:pt modelId="{759F1A5F-4349-4A06-8A80-0A9C42E1559C}" type="pres">
      <dgm:prSet presAssocID="{9FCEA27F-99B0-444E-833D-C5E016F4DE9E}" presName="base" presStyleLbl="dkBgShp" presStyleIdx="1" presStyleCnt="2" custScaleY="13120"/>
      <dgm:spPr/>
    </dgm:pt>
  </dgm:ptLst>
  <dgm:cxnLst>
    <dgm:cxn modelId="{DD6DBA53-F5E5-4FEA-9652-180221C2B830}" srcId="{9FCEA27F-99B0-444E-833D-C5E016F4DE9E}" destId="{6CFB9A82-59BC-45E2-B022-07152F2F10E9}" srcOrd="2" destOrd="0" parTransId="{8D4EA36C-191A-4ABD-8031-161DEE52ADBE}" sibTransId="{21B0BEC4-9D42-4E73-B424-34B7A10ABCF6}"/>
    <dgm:cxn modelId="{97E839AE-8BBC-4F73-B3F1-0276D12AFDEA}" type="presOf" srcId="{AC2FC577-B021-45AC-9C96-A03A25021ECC}" destId="{E826347E-1CFF-457A-A41C-895B1D6794DF}" srcOrd="0" destOrd="0" presId="urn:microsoft.com/office/officeart/2005/8/layout/hList3"/>
    <dgm:cxn modelId="{DDAC2C25-55D4-48F8-BC11-F0F62D483871}" type="presOf" srcId="{E7A1F418-214A-4DB2-965B-2ECAA582EA9B}" destId="{5D3E280E-E3D0-464C-8FAC-0CF3AF0229E9}" srcOrd="0" destOrd="0" presId="urn:microsoft.com/office/officeart/2005/8/layout/hList3"/>
    <dgm:cxn modelId="{2E93EF22-A3F0-48B2-9062-BE8266251988}" srcId="{9FCEA27F-99B0-444E-833D-C5E016F4DE9E}" destId="{E7A1F418-214A-4DB2-965B-2ECAA582EA9B}" srcOrd="1" destOrd="0" parTransId="{CCEE1C34-60D7-498A-A06A-94AD3AC2584D}" sibTransId="{198DA45D-6927-4CEF-BF93-9FDECA7DECAF}"/>
    <dgm:cxn modelId="{F0744722-76B5-4EAB-9CC6-73EAFD55390F}" type="presOf" srcId="{9FCEA27F-99B0-444E-833D-C5E016F4DE9E}" destId="{4E9F049F-84AE-4F4D-B8DA-ED932E550093}" srcOrd="0" destOrd="0" presId="urn:microsoft.com/office/officeart/2005/8/layout/hList3"/>
    <dgm:cxn modelId="{8C258DB9-A921-4F99-B704-6BED0719529C}" srcId="{28C09C09-893B-4942-AAB5-867B4F380023}" destId="{9FCEA27F-99B0-444E-833D-C5E016F4DE9E}" srcOrd="0" destOrd="0" parTransId="{962A48CC-A2C3-43F5-A8C3-3C3A0C2CA7BF}" sibTransId="{DF63950C-52D7-435B-86D4-786D9EAA1C15}"/>
    <dgm:cxn modelId="{2F8F664B-AF73-4FE0-A1AA-A359ECFF52AF}" type="presOf" srcId="{6CFB9A82-59BC-45E2-B022-07152F2F10E9}" destId="{D53171FC-B05D-47F4-9475-64DD4C3D8D18}" srcOrd="0" destOrd="0" presId="urn:microsoft.com/office/officeart/2005/8/layout/hList3"/>
    <dgm:cxn modelId="{EF407CB1-DC30-4449-AD80-55DB40DC4399}" type="presOf" srcId="{28C09C09-893B-4942-AAB5-867B4F380023}" destId="{7DA53FAB-390D-47DD-8B33-58118D4A42FB}" srcOrd="0" destOrd="0" presId="urn:microsoft.com/office/officeart/2005/8/layout/hList3"/>
    <dgm:cxn modelId="{B955A083-9D4C-493D-B8AB-7D7240755470}" srcId="{9FCEA27F-99B0-444E-833D-C5E016F4DE9E}" destId="{AC2FC577-B021-45AC-9C96-A03A25021ECC}" srcOrd="0" destOrd="0" parTransId="{4F135AAC-BCBF-45C4-AE66-F3C3B276C5C3}" sibTransId="{A64D4299-A724-4FE1-BC70-A2A218679E0E}"/>
    <dgm:cxn modelId="{4DE59F59-CB6E-4577-B0C7-F746DB938DA6}" type="presParOf" srcId="{7DA53FAB-390D-47DD-8B33-58118D4A42FB}" destId="{4E9F049F-84AE-4F4D-B8DA-ED932E550093}" srcOrd="0" destOrd="0" presId="urn:microsoft.com/office/officeart/2005/8/layout/hList3"/>
    <dgm:cxn modelId="{EE3A53B5-4782-4F97-9942-0283890C29B1}" type="presParOf" srcId="{7DA53FAB-390D-47DD-8B33-58118D4A42FB}" destId="{60019524-1BF3-4A69-81A8-22BC25E9E896}" srcOrd="1" destOrd="0" presId="urn:microsoft.com/office/officeart/2005/8/layout/hList3"/>
    <dgm:cxn modelId="{07C30114-2DCC-494E-AE13-8EF7E03A2A09}" type="presParOf" srcId="{60019524-1BF3-4A69-81A8-22BC25E9E896}" destId="{E826347E-1CFF-457A-A41C-895B1D6794DF}" srcOrd="0" destOrd="0" presId="urn:microsoft.com/office/officeart/2005/8/layout/hList3"/>
    <dgm:cxn modelId="{D0DC4901-3EC2-4764-9FC2-DA6488D06E52}" type="presParOf" srcId="{60019524-1BF3-4A69-81A8-22BC25E9E896}" destId="{5D3E280E-E3D0-464C-8FAC-0CF3AF0229E9}" srcOrd="1" destOrd="0" presId="urn:microsoft.com/office/officeart/2005/8/layout/hList3"/>
    <dgm:cxn modelId="{D9276071-6F53-4BE9-8A7B-2EC5D6B6CB4C}" type="presParOf" srcId="{60019524-1BF3-4A69-81A8-22BC25E9E896}" destId="{D53171FC-B05D-47F4-9475-64DD4C3D8D18}" srcOrd="2" destOrd="0" presId="urn:microsoft.com/office/officeart/2005/8/layout/hList3"/>
    <dgm:cxn modelId="{AED4F634-D8EE-47BE-A8EB-E062E8F34F8A}" type="presParOf" srcId="{7DA53FAB-390D-47DD-8B33-58118D4A42FB}" destId="{759F1A5F-4349-4A06-8A80-0A9C42E1559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1EF0-7662-4F5D-8AB8-72A7CE1DBD00}">
      <dsp:nvSpPr>
        <dsp:cNvPr id="0" name=""/>
        <dsp:cNvSpPr/>
      </dsp:nvSpPr>
      <dsp:spPr>
        <a:xfrm>
          <a:off x="2414771" y="-33329"/>
          <a:ext cx="1476006" cy="1007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$685 Million over 6 years</a:t>
          </a:r>
          <a:endParaRPr lang="en-CA" sz="1600" b="1" kern="1200" dirty="0"/>
        </a:p>
      </dsp:txBody>
      <dsp:txXfrm>
        <a:off x="2463977" y="15877"/>
        <a:ext cx="1377594" cy="909585"/>
      </dsp:txXfrm>
    </dsp:sp>
    <dsp:sp modelId="{231E17D5-40F3-4B16-8429-902242A4EACC}">
      <dsp:nvSpPr>
        <dsp:cNvPr id="0" name=""/>
        <dsp:cNvSpPr/>
      </dsp:nvSpPr>
      <dsp:spPr>
        <a:xfrm>
          <a:off x="1398528" y="470669"/>
          <a:ext cx="3508492" cy="3508492"/>
        </a:xfrm>
        <a:custGeom>
          <a:avLst/>
          <a:gdLst/>
          <a:ahLst/>
          <a:cxnLst/>
          <a:rect l="0" t="0" r="0" b="0"/>
          <a:pathLst>
            <a:path>
              <a:moveTo>
                <a:pt x="2500079" y="166444"/>
              </a:moveTo>
              <a:arcTo wR="1754246" hR="1754246" stAng="17709642" swAng="1677022"/>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7443A775-E8C2-4FC3-A2AD-BE176D01672C}">
      <dsp:nvSpPr>
        <dsp:cNvPr id="0" name=""/>
        <dsp:cNvSpPr/>
      </dsp:nvSpPr>
      <dsp:spPr>
        <a:xfrm>
          <a:off x="4083159" y="1178825"/>
          <a:ext cx="1476006" cy="1007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Flexible</a:t>
          </a:r>
          <a:endParaRPr lang="en-CA" sz="1600" b="1" kern="1200" dirty="0"/>
        </a:p>
      </dsp:txBody>
      <dsp:txXfrm>
        <a:off x="4132365" y="1228031"/>
        <a:ext cx="1377594" cy="909585"/>
      </dsp:txXfrm>
    </dsp:sp>
    <dsp:sp modelId="{2F8DE5D0-A82E-4A2F-A071-96D8695CCE17}">
      <dsp:nvSpPr>
        <dsp:cNvPr id="0" name=""/>
        <dsp:cNvSpPr/>
      </dsp:nvSpPr>
      <dsp:spPr>
        <a:xfrm>
          <a:off x="1398528" y="470669"/>
          <a:ext cx="3508492" cy="3508492"/>
        </a:xfrm>
        <a:custGeom>
          <a:avLst/>
          <a:gdLst/>
          <a:ahLst/>
          <a:cxnLst/>
          <a:rect l="0" t="0" r="0" b="0"/>
          <a:pathLst>
            <a:path>
              <a:moveTo>
                <a:pt x="3508265" y="1726025"/>
              </a:moveTo>
              <a:arcTo wR="1754246" hR="1754246" stAng="21544694" swAng="1922798"/>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430694DF-C7CC-45FD-B2E9-EA4D03AFCD7B}">
      <dsp:nvSpPr>
        <dsp:cNvPr id="0" name=""/>
        <dsp:cNvSpPr/>
      </dsp:nvSpPr>
      <dsp:spPr>
        <a:xfrm>
          <a:off x="3445892" y="3140132"/>
          <a:ext cx="1476006" cy="1007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Reduced funding restrictions</a:t>
          </a:r>
          <a:endParaRPr lang="en-CA" sz="1600" b="1" kern="1200" dirty="0"/>
        </a:p>
      </dsp:txBody>
      <dsp:txXfrm>
        <a:off x="3495098" y="3189338"/>
        <a:ext cx="1377594" cy="909585"/>
      </dsp:txXfrm>
    </dsp:sp>
    <dsp:sp modelId="{5CEFF75B-AF12-44AA-9DDB-2828A704E96B}">
      <dsp:nvSpPr>
        <dsp:cNvPr id="0" name=""/>
        <dsp:cNvSpPr/>
      </dsp:nvSpPr>
      <dsp:spPr>
        <a:xfrm>
          <a:off x="1398528" y="470669"/>
          <a:ext cx="3508492" cy="3508492"/>
        </a:xfrm>
        <a:custGeom>
          <a:avLst/>
          <a:gdLst/>
          <a:ahLst/>
          <a:cxnLst/>
          <a:rect l="0" t="0" r="0" b="0"/>
          <a:pathLst>
            <a:path>
              <a:moveTo>
                <a:pt x="2041581" y="3484800"/>
              </a:moveTo>
              <a:arcTo wR="1754246" hR="1754246" stAng="4834368" swAng="1131264"/>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3DF8627B-FD1A-48D7-BD48-AE0050DA6E20}">
      <dsp:nvSpPr>
        <dsp:cNvPr id="0" name=""/>
        <dsp:cNvSpPr/>
      </dsp:nvSpPr>
      <dsp:spPr>
        <a:xfrm>
          <a:off x="1383651" y="3140132"/>
          <a:ext cx="1476006" cy="1007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Innovative</a:t>
          </a:r>
          <a:r>
            <a:rPr lang="en-CA" sz="1500" kern="1200" dirty="0" smtClean="0"/>
            <a:t> </a:t>
          </a:r>
          <a:r>
            <a:rPr lang="en-CA" sz="1600" b="1" kern="1200" dirty="0" smtClean="0"/>
            <a:t>program design and delivery</a:t>
          </a:r>
          <a:endParaRPr lang="en-CA" sz="1600" b="1" kern="1200" dirty="0"/>
        </a:p>
      </dsp:txBody>
      <dsp:txXfrm>
        <a:off x="1432857" y="3189338"/>
        <a:ext cx="1377594" cy="909585"/>
      </dsp:txXfrm>
    </dsp:sp>
    <dsp:sp modelId="{BE23733C-113A-44F4-B224-C870A91E335F}">
      <dsp:nvSpPr>
        <dsp:cNvPr id="0" name=""/>
        <dsp:cNvSpPr/>
      </dsp:nvSpPr>
      <dsp:spPr>
        <a:xfrm>
          <a:off x="1349778" y="395349"/>
          <a:ext cx="3508492" cy="3508492"/>
        </a:xfrm>
        <a:custGeom>
          <a:avLst/>
          <a:gdLst/>
          <a:ahLst/>
          <a:cxnLst/>
          <a:rect l="0" t="0" r="0" b="0"/>
          <a:pathLst>
            <a:path>
              <a:moveTo>
                <a:pt x="301004" y="2736828"/>
              </a:moveTo>
              <a:arcTo wR="1754246" hR="1754246" stAng="8756170" swAng="1871917"/>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 modelId="{6C10A47E-CE80-46C6-8FD7-087D4053A879}">
      <dsp:nvSpPr>
        <dsp:cNvPr id="0" name=""/>
        <dsp:cNvSpPr/>
      </dsp:nvSpPr>
      <dsp:spPr>
        <a:xfrm>
          <a:off x="684657" y="1219678"/>
          <a:ext cx="1476006" cy="1007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t>Extended contract length</a:t>
          </a:r>
          <a:endParaRPr lang="en-CA" sz="1600" b="1" kern="1200" dirty="0"/>
        </a:p>
      </dsp:txBody>
      <dsp:txXfrm>
        <a:off x="733863" y="1268884"/>
        <a:ext cx="1377594" cy="909585"/>
      </dsp:txXfrm>
    </dsp:sp>
    <dsp:sp modelId="{DB4A9674-DAA0-4549-B7A8-C44D0B62BDC9}">
      <dsp:nvSpPr>
        <dsp:cNvPr id="0" name=""/>
        <dsp:cNvSpPr/>
      </dsp:nvSpPr>
      <dsp:spPr>
        <a:xfrm>
          <a:off x="1315812" y="506475"/>
          <a:ext cx="3508492" cy="3508492"/>
        </a:xfrm>
        <a:custGeom>
          <a:avLst/>
          <a:gdLst/>
          <a:ahLst/>
          <a:cxnLst/>
          <a:rect l="0" t="0" r="0" b="0"/>
          <a:pathLst>
            <a:path>
              <a:moveTo>
                <a:pt x="347994" y="705514"/>
              </a:moveTo>
              <a:arcTo wR="1754246" hR="1754246" stAng="13002854" swAng="1862331"/>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F049F-84AE-4F4D-B8DA-ED932E550093}">
      <dsp:nvSpPr>
        <dsp:cNvPr id="0" name=""/>
        <dsp:cNvSpPr/>
      </dsp:nvSpPr>
      <dsp:spPr>
        <a:xfrm>
          <a:off x="0" y="0"/>
          <a:ext cx="6858000" cy="1493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t>Over 18 months, stakeholder consultations informed the alignment of the WDA and BC’s programming to labour market needs</a:t>
          </a:r>
          <a:endParaRPr lang="en-CA" sz="2400" kern="1200" dirty="0"/>
        </a:p>
      </dsp:txBody>
      <dsp:txXfrm>
        <a:off x="0" y="0"/>
        <a:ext cx="6858000" cy="1493520"/>
      </dsp:txXfrm>
    </dsp:sp>
    <dsp:sp modelId="{E826347E-1CFF-457A-A41C-895B1D6794DF}">
      <dsp:nvSpPr>
        <dsp:cNvPr id="0" name=""/>
        <dsp:cNvSpPr/>
      </dsp:nvSpPr>
      <dsp:spPr>
        <a:xfrm>
          <a:off x="3348" y="1569211"/>
          <a:ext cx="2283767" cy="3136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CA" sz="2200" b="1" kern="1200" dirty="0" smtClean="0"/>
            <a:t>Employers</a:t>
          </a:r>
          <a:endParaRPr lang="en-CA" sz="2200" kern="1200" dirty="0" smtClean="0"/>
        </a:p>
        <a:p>
          <a:pPr lvl="0" algn="l" defTabSz="977900">
            <a:lnSpc>
              <a:spcPct val="90000"/>
            </a:lnSpc>
            <a:spcBef>
              <a:spcPct val="0"/>
            </a:spcBef>
            <a:spcAft>
              <a:spcPct val="35000"/>
            </a:spcAft>
          </a:pPr>
          <a:r>
            <a:rPr lang="en-CA" sz="1800" kern="1200" dirty="0" smtClean="0"/>
            <a:t>- Missing </a:t>
          </a:r>
          <a:r>
            <a:rPr lang="en-CA" sz="1800" kern="1200" dirty="0" smtClean="0"/>
            <a:t>access to additional supports to hire and retain certain populations</a:t>
          </a:r>
        </a:p>
        <a:p>
          <a:pPr lvl="0" algn="l" defTabSz="977900" rtl="0">
            <a:lnSpc>
              <a:spcPct val="90000"/>
            </a:lnSpc>
            <a:spcBef>
              <a:spcPct val="0"/>
            </a:spcBef>
            <a:spcAft>
              <a:spcPct val="35000"/>
            </a:spcAft>
          </a:pPr>
          <a:r>
            <a:rPr lang="en-CA" sz="1800" kern="1200" dirty="0" smtClean="0"/>
            <a:t>- Specialized </a:t>
          </a:r>
          <a:r>
            <a:rPr lang="en-CA" sz="1800" kern="1200" dirty="0" smtClean="0"/>
            <a:t>needs requiring in-house training </a:t>
          </a:r>
        </a:p>
        <a:p>
          <a:pPr lvl="0" algn="ctr" defTabSz="977900">
            <a:lnSpc>
              <a:spcPct val="90000"/>
            </a:lnSpc>
            <a:spcBef>
              <a:spcPct val="0"/>
            </a:spcBef>
            <a:spcAft>
              <a:spcPct val="35000"/>
            </a:spcAft>
          </a:pPr>
          <a:endParaRPr lang="en-CA" sz="2000" kern="1200" dirty="0"/>
        </a:p>
      </dsp:txBody>
      <dsp:txXfrm>
        <a:off x="3348" y="1569211"/>
        <a:ext cx="2283767" cy="3136392"/>
      </dsp:txXfrm>
    </dsp:sp>
    <dsp:sp modelId="{5D3E280E-E3D0-464C-8FAC-0CF3AF0229E9}">
      <dsp:nvSpPr>
        <dsp:cNvPr id="0" name=""/>
        <dsp:cNvSpPr/>
      </dsp:nvSpPr>
      <dsp:spPr>
        <a:xfrm>
          <a:off x="2287116" y="1569211"/>
          <a:ext cx="2283767" cy="3136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CA" sz="2200" b="1" kern="1200" dirty="0" smtClean="0"/>
            <a:t>Clients</a:t>
          </a:r>
        </a:p>
        <a:p>
          <a:pPr lvl="0" algn="l" defTabSz="977900">
            <a:lnSpc>
              <a:spcPct val="90000"/>
            </a:lnSpc>
            <a:spcBef>
              <a:spcPct val="0"/>
            </a:spcBef>
            <a:spcAft>
              <a:spcPct val="35000"/>
            </a:spcAft>
          </a:pPr>
          <a:r>
            <a:rPr lang="en-CA" sz="1800" kern="1200" dirty="0" smtClean="0"/>
            <a:t>- Limited </a:t>
          </a:r>
          <a:r>
            <a:rPr lang="en-CA" sz="1800" kern="1200" dirty="0" smtClean="0"/>
            <a:t>funding for vulnerable </a:t>
          </a:r>
          <a:r>
            <a:rPr lang="en-CA" sz="1800" kern="1200" dirty="0" smtClean="0"/>
            <a:t>populations</a:t>
          </a:r>
        </a:p>
        <a:p>
          <a:pPr lvl="0" algn="l" defTabSz="977900">
            <a:lnSpc>
              <a:spcPct val="90000"/>
            </a:lnSpc>
            <a:spcBef>
              <a:spcPct val="0"/>
            </a:spcBef>
            <a:spcAft>
              <a:spcPct val="35000"/>
            </a:spcAft>
          </a:pPr>
          <a:r>
            <a:rPr lang="en-CA" sz="1800" kern="1200" dirty="0" smtClean="0"/>
            <a:t>- Funding not responsive to client need</a:t>
          </a:r>
          <a:endParaRPr lang="en-CA" sz="1800" kern="1200" dirty="0" smtClean="0"/>
        </a:p>
      </dsp:txBody>
      <dsp:txXfrm>
        <a:off x="2287116" y="1569211"/>
        <a:ext cx="2283767" cy="3136392"/>
      </dsp:txXfrm>
    </dsp:sp>
    <dsp:sp modelId="{D53171FC-B05D-47F4-9475-64DD4C3D8D18}">
      <dsp:nvSpPr>
        <dsp:cNvPr id="0" name=""/>
        <dsp:cNvSpPr/>
      </dsp:nvSpPr>
      <dsp:spPr>
        <a:xfrm>
          <a:off x="4570883" y="1569211"/>
          <a:ext cx="2283767" cy="3136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CA" sz="2200" b="1" kern="1200" dirty="0" smtClean="0"/>
            <a:t>Service Providers</a:t>
          </a:r>
        </a:p>
        <a:p>
          <a:pPr lvl="0" algn="l" defTabSz="977900">
            <a:lnSpc>
              <a:spcPct val="90000"/>
            </a:lnSpc>
            <a:spcBef>
              <a:spcPct val="0"/>
            </a:spcBef>
            <a:spcAft>
              <a:spcPct val="35000"/>
            </a:spcAft>
          </a:pPr>
          <a:r>
            <a:rPr lang="en-CA" sz="1800" kern="1200" dirty="0" smtClean="0"/>
            <a:t>- EI </a:t>
          </a:r>
          <a:r>
            <a:rPr lang="en-CA" sz="1800" kern="1200" dirty="0" smtClean="0"/>
            <a:t>eligibility a barrier in recruiting and serving </a:t>
          </a:r>
          <a:r>
            <a:rPr lang="en-CA" sz="1800" kern="1200" dirty="0" smtClean="0"/>
            <a:t>clients</a:t>
          </a:r>
        </a:p>
        <a:p>
          <a:pPr lvl="0" algn="l" defTabSz="977900">
            <a:lnSpc>
              <a:spcPct val="90000"/>
            </a:lnSpc>
            <a:spcBef>
              <a:spcPct val="0"/>
            </a:spcBef>
            <a:spcAft>
              <a:spcPct val="35000"/>
            </a:spcAft>
          </a:pPr>
          <a:r>
            <a:rPr lang="en-CA" sz="1800" kern="1200" dirty="0" smtClean="0"/>
            <a:t>- Programming unable to be reactive to urgent, emerging needs due to procurement process</a:t>
          </a:r>
          <a:endParaRPr lang="en-CA" sz="1800" kern="1200" dirty="0" smtClean="0"/>
        </a:p>
        <a:p>
          <a:pPr lvl="0" algn="l" defTabSz="977900">
            <a:lnSpc>
              <a:spcPct val="90000"/>
            </a:lnSpc>
            <a:spcBef>
              <a:spcPct val="0"/>
            </a:spcBef>
            <a:spcAft>
              <a:spcPct val="35000"/>
            </a:spcAft>
          </a:pPr>
          <a:r>
            <a:rPr lang="en-CA" sz="1800" kern="1200" dirty="0" smtClean="0"/>
            <a:t>-CCIS</a:t>
          </a:r>
          <a:endParaRPr lang="en-CA" sz="1800" kern="1200" dirty="0"/>
        </a:p>
      </dsp:txBody>
      <dsp:txXfrm>
        <a:off x="4570883" y="1569211"/>
        <a:ext cx="2283767" cy="3136392"/>
      </dsp:txXfrm>
    </dsp:sp>
    <dsp:sp modelId="{759F1A5F-4349-4A06-8A80-0A9C42E1559C}">
      <dsp:nvSpPr>
        <dsp:cNvPr id="0" name=""/>
        <dsp:cNvSpPr/>
      </dsp:nvSpPr>
      <dsp:spPr>
        <a:xfrm>
          <a:off x="0" y="4856986"/>
          <a:ext cx="6858000" cy="457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2C6CE0-90A4-4995-940C-12EABEC4761E}" type="datetimeFigureOut">
              <a:rPr lang="en-US" smtClean="0"/>
              <a:pPr/>
              <a:t>11/7/2018</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C0F9BA-2BC4-44F5-B4E5-A56BAC7DB669}" type="slidenum">
              <a:rPr lang="en-CA" smtClean="0"/>
              <a:pPr/>
              <a:t>‹#›</a:t>
            </a:fld>
            <a:endParaRPr lang="en-CA" dirty="0"/>
          </a:p>
        </p:txBody>
      </p:sp>
    </p:spTree>
    <p:extLst>
      <p:ext uri="{BB962C8B-B14F-4D97-AF65-F5344CB8AC3E}">
        <p14:creationId xmlns:p14="http://schemas.microsoft.com/office/powerpoint/2010/main" val="45613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7360" y="256875"/>
            <a:ext cx="6075680" cy="207946"/>
          </a:xfrm>
          <a:prstGeom prst="rect">
            <a:avLst/>
          </a:prstGeom>
        </p:spPr>
        <p:txBody>
          <a:bodyPr vert="horz" lIns="93177" tIns="46589" rIns="93177" bIns="46589" rtlCol="0"/>
          <a:lstStyle>
            <a:lvl1pPr algn="ctr">
              <a:defRPr sz="1200">
                <a:latin typeface="Myriad Web Pro" pitchFamily="34" charset="0"/>
              </a:defRPr>
            </a:lvl1pPr>
          </a:lstStyle>
          <a:p>
            <a:endParaRPr lang="en-CA" dirty="0"/>
          </a:p>
        </p:txBody>
      </p:sp>
      <p:sp>
        <p:nvSpPr>
          <p:cNvPr id="4" name="Slide Image Placeholder 3"/>
          <p:cNvSpPr>
            <a:spLocks noGrp="1" noRot="1" noChangeAspect="1"/>
          </p:cNvSpPr>
          <p:nvPr>
            <p:ph type="sldImg" idx="2"/>
          </p:nvPr>
        </p:nvSpPr>
        <p:spPr>
          <a:xfrm>
            <a:off x="1555750" y="615950"/>
            <a:ext cx="3849688" cy="2886075"/>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467360" y="3682341"/>
            <a:ext cx="6075680" cy="505869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1986280" y="8831580"/>
            <a:ext cx="3037840" cy="232410"/>
          </a:xfrm>
          <a:prstGeom prst="rect">
            <a:avLst/>
          </a:prstGeom>
        </p:spPr>
        <p:txBody>
          <a:bodyPr vert="horz" lIns="93177" tIns="46589" rIns="93177" bIns="46589" rtlCol="0" anchor="b"/>
          <a:lstStyle>
            <a:lvl1pPr algn="ctr">
              <a:defRPr sz="1200">
                <a:latin typeface="Myriad Web Pro" pitchFamily="34" charset="0"/>
              </a:defRPr>
            </a:lvl1pPr>
          </a:lstStyle>
          <a:p>
            <a:endParaRPr lang="en-CA" dirty="0"/>
          </a:p>
        </p:txBody>
      </p:sp>
      <p:sp>
        <p:nvSpPr>
          <p:cNvPr id="7" name="Slide Number Placeholder 6"/>
          <p:cNvSpPr>
            <a:spLocks noGrp="1"/>
          </p:cNvSpPr>
          <p:nvPr>
            <p:ph type="sldNum" sz="quarter" idx="5"/>
          </p:nvPr>
        </p:nvSpPr>
        <p:spPr>
          <a:xfrm>
            <a:off x="295175" y="689075"/>
            <a:ext cx="1168400" cy="697230"/>
          </a:xfrm>
          <a:prstGeom prst="rect">
            <a:avLst/>
          </a:prstGeom>
        </p:spPr>
        <p:txBody>
          <a:bodyPr vert="horz" lIns="93177" tIns="46589" rIns="93177" bIns="46589" rtlCol="0" anchor="b"/>
          <a:lstStyle>
            <a:lvl1pPr algn="r">
              <a:defRPr sz="1600">
                <a:latin typeface="Myriad Web Pro" pitchFamily="34" charset="0"/>
              </a:defRPr>
            </a:lvl1pPr>
          </a:lstStyle>
          <a:p>
            <a:r>
              <a:rPr lang="en-CA" dirty="0"/>
              <a:t>slide</a:t>
            </a:r>
            <a:fld id="{4B3229AB-E154-4A07-8894-D62A9B84957D}" type="slidenum">
              <a:rPr lang="en-CA" smtClean="0"/>
              <a:pPr/>
              <a:t>‹#›</a:t>
            </a:fld>
            <a:endParaRPr lang="en-CA" dirty="0"/>
          </a:p>
        </p:txBody>
      </p:sp>
      <p:sp>
        <p:nvSpPr>
          <p:cNvPr id="9" name="Date Placeholder 8"/>
          <p:cNvSpPr>
            <a:spLocks noGrp="1"/>
          </p:cNvSpPr>
          <p:nvPr>
            <p:ph type="dt" idx="1"/>
          </p:nvPr>
        </p:nvSpPr>
        <p:spPr>
          <a:xfrm>
            <a:off x="540196" y="1418607"/>
            <a:ext cx="933098" cy="464820"/>
          </a:xfrm>
          <a:prstGeom prst="rect">
            <a:avLst/>
          </a:prstGeom>
        </p:spPr>
        <p:txBody>
          <a:bodyPr vert="horz" lIns="93177" tIns="46589" rIns="93177" bIns="46589" rtlCol="0"/>
          <a:lstStyle>
            <a:lvl1pPr algn="r">
              <a:defRPr sz="1200"/>
            </a:lvl1pPr>
          </a:lstStyle>
          <a:p>
            <a:fld id="{6544C085-92C1-4F4E-9FC0-ED2CA68AB974}" type="datetimeFigureOut">
              <a:rPr lang="en-US" smtClean="0"/>
              <a:pPr/>
              <a:t>11/7/2018</a:t>
            </a:fld>
            <a:endParaRPr lang="en-CA" dirty="0"/>
          </a:p>
        </p:txBody>
      </p:sp>
    </p:spTree>
    <p:extLst>
      <p:ext uri="{BB962C8B-B14F-4D97-AF65-F5344CB8AC3E}">
        <p14:creationId xmlns:p14="http://schemas.microsoft.com/office/powerpoint/2010/main" val="196636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Web Pro" pitchFamily="34" charset="0"/>
        <a:ea typeface="+mn-ea"/>
        <a:cs typeface="+mn-cs"/>
      </a:defRPr>
    </a:lvl1pPr>
    <a:lvl2pPr marL="457200" algn="l" defTabSz="914400" rtl="0" eaLnBrk="1" latinLnBrk="0" hangingPunct="1">
      <a:defRPr sz="1200" kern="1200">
        <a:solidFill>
          <a:schemeClr val="tx1"/>
        </a:solidFill>
        <a:latin typeface="Myriad Web Pro" pitchFamily="34" charset="0"/>
        <a:ea typeface="+mn-ea"/>
        <a:cs typeface="+mn-cs"/>
      </a:defRPr>
    </a:lvl2pPr>
    <a:lvl3pPr marL="914400" algn="l" defTabSz="914400" rtl="0" eaLnBrk="1" latinLnBrk="0" hangingPunct="1">
      <a:defRPr sz="1200" kern="1200">
        <a:solidFill>
          <a:schemeClr val="tx1"/>
        </a:solidFill>
        <a:latin typeface="Myriad Web Pro" pitchFamily="34" charset="0"/>
        <a:ea typeface="+mn-ea"/>
        <a:cs typeface="+mn-cs"/>
      </a:defRPr>
    </a:lvl3pPr>
    <a:lvl4pPr marL="1371600" algn="l" defTabSz="914400" rtl="0" eaLnBrk="1" latinLnBrk="0" hangingPunct="1">
      <a:defRPr sz="1200" kern="1200">
        <a:solidFill>
          <a:schemeClr val="tx1"/>
        </a:solidFill>
        <a:latin typeface="Myriad Web Pro" pitchFamily="34" charset="0"/>
        <a:ea typeface="+mn-ea"/>
        <a:cs typeface="+mn-cs"/>
      </a:defRPr>
    </a:lvl4pPr>
    <a:lvl5pPr marL="1828800" algn="l" defTabSz="914400" rtl="0" eaLnBrk="1" latinLnBrk="0" hangingPunct="1">
      <a:defRPr sz="1200" kern="1200">
        <a:solidFill>
          <a:schemeClr val="tx1"/>
        </a:solidFill>
        <a:latin typeface="Myriad Web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rkbc.ca/Employment-Services/Community-Workforce-Response-Grant/Emerging-Priorities.aspx"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workbc.ca/Employment-Services/Community-Workforce-Response-Grant/Workforce-Shortages.aspx" TargetMode="External"/><Relationship Id="rId4" Type="http://schemas.openxmlformats.org/officeDocument/2006/relationships/hyperlink" Target="https://www.workbc.ca/Employment-Services/Community-Workforce-Response-Grant/Indigenous-Communities.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r>
              <a:rPr lang="en-CA" dirty="0" smtClean="0"/>
              <a:t>slide</a:t>
            </a:r>
            <a:fld id="{4B3229AB-E154-4A07-8894-D62A9B84957D}" type="slidenum">
              <a:rPr lang="en-CA" smtClean="0"/>
              <a:pPr/>
              <a:t>1</a:t>
            </a:fld>
            <a:endParaRPr lang="en-CA" dirty="0"/>
          </a:p>
        </p:txBody>
      </p:sp>
    </p:spTree>
    <p:extLst>
      <p:ext uri="{BB962C8B-B14F-4D97-AF65-F5344CB8AC3E}">
        <p14:creationId xmlns:p14="http://schemas.microsoft.com/office/powerpoint/2010/main" val="212187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Effective March 2018, the Workforce Development Agreement (WDA) negotiated between the Province of BC and Government of Canada replaces the Canada-BC Job Fund Agreement (CJF).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a:buFont typeface="Arial" panose="020B0604020202020204" pitchFamily="34" charset="0"/>
              <a:buChar char="•"/>
            </a:pPr>
            <a:r>
              <a:rPr lang="en-CA" sz="1200" dirty="0" smtClean="0"/>
              <a:t>$685 million over six years for labour market programming in B.C.</a:t>
            </a:r>
          </a:p>
          <a:p>
            <a:pPr lvl="0"/>
            <a:r>
              <a:rPr lang="en-CA" sz="1200" dirty="0" smtClean="0"/>
              <a:t>Greater flexibility to design programming specific to B.C.’s unique, diverse needs and to serve clients based on their need</a:t>
            </a:r>
          </a:p>
          <a:p>
            <a:pPr lvl="0"/>
            <a:r>
              <a:rPr lang="en-CA" sz="1200" dirty="0" smtClean="0"/>
              <a:t>Minimal restrictions in the funding allocation model to allow for more effective funding distribution</a:t>
            </a:r>
          </a:p>
          <a:p>
            <a:pPr lvl="0"/>
            <a:r>
              <a:rPr lang="en-CA" sz="1200" dirty="0" smtClean="0"/>
              <a:t>An increased focus on innovative program design and delivery</a:t>
            </a:r>
          </a:p>
          <a:p>
            <a:pPr lvl="0"/>
            <a:r>
              <a:rPr lang="en-CA" sz="1200" dirty="0" smtClean="0"/>
              <a:t>An agreement in perpetuity rather than as a time-limited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A0C7905A-6749-46D6-BC52-B366E70FEB04}" type="slidenum">
              <a:rPr lang="en-CA" smtClean="0"/>
              <a:t>2</a:t>
            </a:fld>
            <a:endParaRPr lang="en-CA" dirty="0"/>
          </a:p>
        </p:txBody>
      </p:sp>
    </p:spTree>
    <p:extLst>
      <p:ext uri="{BB962C8B-B14F-4D97-AF65-F5344CB8AC3E}">
        <p14:creationId xmlns:p14="http://schemas.microsoft.com/office/powerpoint/2010/main" val="5040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Under</a:t>
            </a:r>
            <a:r>
              <a:rPr lang="en-CA" baseline="0" dirty="0" smtClean="0"/>
              <a:t> our previous programming, the BC Canada Job Fund, employers did not have funding support to hire and retain certain populations. A change in the WDA programming addresses this point in two ways. 1) The WDA Agreement has specific focus on serving vulnerable populations (such as persons with disabilities, youth, multi-</a:t>
            </a:r>
            <a:r>
              <a:rPr lang="en-CA" baseline="0" dirty="0" err="1" smtClean="0"/>
              <a:t>barriered</a:t>
            </a:r>
            <a:r>
              <a:rPr lang="en-CA" baseline="0" dirty="0" smtClean="0"/>
              <a:t> clients, </a:t>
            </a:r>
            <a:r>
              <a:rPr lang="en-CA" baseline="0" dirty="0" err="1" smtClean="0"/>
              <a:t>etc</a:t>
            </a:r>
            <a:r>
              <a:rPr lang="en-CA" baseline="0" dirty="0" smtClean="0"/>
              <a:t>). 2) WDA funding to Employers is available for these populations</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Also, some Employers faced specialized training needs that could only be address with in-house training – the WDA funding makes this type of training accessible to employers.</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With regard to clients, as mentioned when speaking about Employers, the WDA is aligned to focus on the needs of vulnerable populations and creates opportunities for SPs to facilitate better supports and wrap-around services when serving clients, to aid them in achieving success in their training and employment outcomes.</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For Service Providers we have planned the WDA programs to respond to the feedback we received over 18 months of consultation and roundtable feedback. We heard from you that 1) The previous funding model was not flexible enough to be able to individualize services and supports to clients that would result in best outcomes.   2) Like clients experienced, EI eligibility parameters were restrictive, making it difficult to recruit enough eligible participants to take part in your programs.      3) We heard that the design of CCIS sometimes made it difficult to report accurately, impacting program data quality. </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Services are no longer based on EI eligibility</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The WDA programming but the </a:t>
            </a:r>
            <a:r>
              <a:rPr lang="en-CA" baseline="0" dirty="0" err="1" smtClean="0"/>
              <a:t>Sp</a:t>
            </a:r>
            <a:r>
              <a:rPr lang="en-CA" baseline="0" dirty="0" smtClean="0"/>
              <a:t> is  in charge of the client’s action plan and allows services to be reactive and delivered as needed. This holistic approach will lead to better outcomes for clients. </a:t>
            </a:r>
            <a:endParaRPr lang="en-CA" dirty="0" smtClean="0"/>
          </a:p>
          <a:p>
            <a:endParaRPr lang="en-CA" dirty="0"/>
          </a:p>
        </p:txBody>
      </p:sp>
      <p:sp>
        <p:nvSpPr>
          <p:cNvPr id="4" name="Slide Number Placeholder 3"/>
          <p:cNvSpPr>
            <a:spLocks noGrp="1"/>
          </p:cNvSpPr>
          <p:nvPr>
            <p:ph type="sldNum" sz="quarter" idx="10"/>
          </p:nvPr>
        </p:nvSpPr>
        <p:spPr/>
        <p:txBody>
          <a:bodyPr/>
          <a:lstStyle/>
          <a:p>
            <a:r>
              <a:rPr lang="en-CA" smtClean="0"/>
              <a:t>slide</a:t>
            </a:r>
            <a:fld id="{4B3229AB-E154-4A07-8894-D62A9B84957D}" type="slidenum">
              <a:rPr lang="en-CA" smtClean="0"/>
              <a:pPr/>
              <a:t>3</a:t>
            </a:fld>
            <a:endParaRPr lang="en-CA" dirty="0"/>
          </a:p>
        </p:txBody>
      </p:sp>
    </p:spTree>
    <p:extLst>
      <p:ext uri="{BB962C8B-B14F-4D97-AF65-F5344CB8AC3E}">
        <p14:creationId xmlns:p14="http://schemas.microsoft.com/office/powerpoint/2010/main" val="23713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44B28C-4743-4B7A-8E32-D2B3C38F497F}" type="slidenum">
              <a:rPr lang="en-CA" smtClean="0"/>
              <a:t>4</a:t>
            </a:fld>
            <a:endParaRPr lang="en-CA" dirty="0"/>
          </a:p>
        </p:txBody>
      </p:sp>
    </p:spTree>
    <p:extLst>
      <p:ext uri="{BB962C8B-B14F-4D97-AF65-F5344CB8AC3E}">
        <p14:creationId xmlns:p14="http://schemas.microsoft.com/office/powerpoint/2010/main" val="153049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The Foundational Stream supports low-skilled current or future employees. reimbursement of 100 percent of the eligible training costs, up to a maximum of $10,000 per participant.  No contribution is required from the employer.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The Technical Training Stream supports employers to train current or new employees in technical skills in response to automation and technological advancements, such as new software, technology or machinery.</a:t>
            </a:r>
            <a:endParaRPr lang="en-CA" sz="105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Approved applications for training under this stream will receive reimbursement of 80 percent of the eligible training costs, up to a maximum of $10,000 per participant. The employer is required to contribute the remaining 20 percent.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Workforce Training</a:t>
            </a:r>
            <a:r>
              <a:rPr lang="en-CA" dirty="0" smtClean="0"/>
              <a:t>This stream is designed to support any training that aligns with an employer’s business needs. For example: advanced occupational training, leadership, management and soft skills training fall under this category. receive reimbursement of 60 percent of the eligible training costs up to a maximum of $5,000 per participant. The employer is required to contribute the remaining 40 percent. </a:t>
            </a:r>
            <a:br>
              <a:rPr lang="en-CA" dirty="0" smtClean="0"/>
            </a:br>
            <a:r>
              <a:rPr lang="en-CA" sz="1200" dirty="0" smtClean="0"/>
              <a:t/>
            </a:r>
            <a:br>
              <a:rPr lang="en-CA" sz="1200" dirty="0" smtClean="0"/>
            </a:b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A0C7905A-6749-46D6-BC52-B366E70FEB04}" type="slidenum">
              <a:rPr lang="en-CA" smtClean="0"/>
              <a:t>5</a:t>
            </a:fld>
            <a:endParaRPr lang="en-CA" dirty="0"/>
          </a:p>
        </p:txBody>
      </p:sp>
    </p:spTree>
    <p:extLst>
      <p:ext uri="{BB962C8B-B14F-4D97-AF65-F5344CB8AC3E}">
        <p14:creationId xmlns:p14="http://schemas.microsoft.com/office/powerpoint/2010/main" val="50405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smtClean="0"/>
              <a:t>Stream 1: </a:t>
            </a:r>
            <a:r>
              <a:rPr lang="en-CA" dirty="0" smtClean="0"/>
              <a:t>The </a:t>
            </a:r>
            <a:r>
              <a:rPr lang="en-CA" dirty="0" smtClean="0">
                <a:effectLst/>
                <a:hlinkClick r:id="rId3"/>
              </a:rPr>
              <a:t>Emerging Priorities Stream</a:t>
            </a:r>
            <a:r>
              <a:rPr lang="en-CA" dirty="0" smtClean="0"/>
              <a:t> supports communities undergoing a significant shift in the local labour market. Some reasons for the shift may be an industry closure or expansion, a natural disaster such as a forest fire or a flood, or other conditions that have impacted employment 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smtClean="0"/>
              <a:t>Stream 2:</a:t>
            </a:r>
            <a:r>
              <a:rPr lang="en-CA" dirty="0" smtClean="0"/>
              <a:t> The </a:t>
            </a:r>
            <a:r>
              <a:rPr lang="en-CA" dirty="0" smtClean="0">
                <a:hlinkClick r:id="rId4"/>
              </a:rPr>
              <a:t>Indigenous Communities Stream</a:t>
            </a:r>
            <a:r>
              <a:rPr lang="en-CA" dirty="0" smtClean="0"/>
              <a:t> provides funding to Indigenous communities so they can develop the skills people need for employment or self-employment.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smtClean="0"/>
              <a:t>Stream 3:</a:t>
            </a:r>
            <a:r>
              <a:rPr lang="en-CA" dirty="0" smtClean="0"/>
              <a:t> The </a:t>
            </a:r>
            <a:r>
              <a:rPr lang="en-CA" dirty="0" smtClean="0">
                <a:hlinkClick r:id="rId5"/>
              </a:rPr>
              <a:t>Workforce Shortages Stream</a:t>
            </a:r>
            <a:r>
              <a:rPr lang="en-CA" dirty="0" smtClean="0"/>
              <a:t> supports sectors and industries in addressing immediate workforce shortages within the in-demand occupations. It provides funding for skills training and employment services for unemployed or underemployed British Columbians.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The maximum funding per application is $300,000. The maximum for each participant is $15,000 per fiscal year (April 1 to March 31).</a:t>
            </a:r>
            <a:endParaRPr lang="en-CA"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A0C7905A-6749-46D6-BC52-B366E70FEB04}" type="slidenum">
              <a:rPr lang="en-CA" smtClean="0"/>
              <a:t>6</a:t>
            </a:fld>
            <a:endParaRPr lang="en-CA" dirty="0"/>
          </a:p>
        </p:txBody>
      </p:sp>
    </p:spTree>
    <p:extLst>
      <p:ext uri="{BB962C8B-B14F-4D97-AF65-F5344CB8AC3E}">
        <p14:creationId xmlns:p14="http://schemas.microsoft.com/office/powerpoint/2010/main" val="50405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The Skills Training for Employment – replacing former ESS programming – will</a:t>
            </a:r>
            <a:r>
              <a:rPr lang="en-CA" baseline="0" dirty="0" smtClean="0"/>
              <a:t> account for two-thirds of the WDA program budget.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We have designed these programs to be focused on client-need and outcomes, supported by training and wrap-around services not previously eligible to these populations.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We have removed EI eligibility and are turning our focus Essential Skills Training, Occupational Skills Training and support services to respond to community and labour market needs.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A change we have made is with regard to recognizing the importance of wrap-around services in ensuring client outcome success. The new funding model allows the Service Provider to select supports that are best fit for the client.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Procurement for these programs has begun – recently closed the Call for Response for the General Youth and Youth at Risk streams on Oct. 22 and are currently evaluating the Responses, with Contract Awards anticipated for the end of this year. Procurement for the other streams of funding will continue through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A0C7905A-6749-46D6-BC52-B366E70FEB04}" type="slidenum">
              <a:rPr lang="en-CA" smtClean="0"/>
              <a:t>7</a:t>
            </a:fld>
            <a:endParaRPr lang="en-CA" dirty="0"/>
          </a:p>
        </p:txBody>
      </p:sp>
    </p:spTree>
    <p:extLst>
      <p:ext uri="{BB962C8B-B14F-4D97-AF65-F5344CB8AC3E}">
        <p14:creationId xmlns:p14="http://schemas.microsoft.com/office/powerpoint/2010/main" val="504056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2395331" y="3124200"/>
            <a:ext cx="4343400" cy="3429000"/>
          </a:xfrm>
          <a:prstGeom prst="rect">
            <a:avLst/>
          </a:prstGeom>
          <a:blipFill>
            <a:blip r:embed="rId2" cstate="print"/>
            <a:stretch>
              <a:fillRect/>
            </a:stretch>
          </a:blipFill>
        </p:spPr>
        <p:txBody>
          <a:bodyPr/>
          <a:lstStyle>
            <a:lvl1pPr algn="ctr">
              <a:buFontTx/>
              <a:buNone/>
              <a:defRPr sz="2400">
                <a:solidFill>
                  <a:schemeClr val="bg1"/>
                </a:solidFill>
                <a:latin typeface="Myriad Web Pro Condensed" pitchFamily="34" charset="0"/>
              </a:defRPr>
            </a:lvl1pPr>
          </a:lstStyle>
          <a:p>
            <a:r>
              <a:rPr lang="en-CA" dirty="0"/>
              <a:t>Click icon to change picture or highlight and delete</a:t>
            </a:r>
          </a:p>
        </p:txBody>
      </p:sp>
      <p:sp>
        <p:nvSpPr>
          <p:cNvPr id="3" name="Subtitle 2"/>
          <p:cNvSpPr>
            <a:spLocks noGrp="1"/>
          </p:cNvSpPr>
          <p:nvPr>
            <p:ph type="subTitle" idx="1"/>
          </p:nvPr>
        </p:nvSpPr>
        <p:spPr>
          <a:xfrm>
            <a:off x="685800" y="2514600"/>
            <a:ext cx="7772400" cy="4572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CA" dirty="0"/>
          </a:p>
        </p:txBody>
      </p:sp>
      <p:sp>
        <p:nvSpPr>
          <p:cNvPr id="2" name="Title 1"/>
          <p:cNvSpPr>
            <a:spLocks noGrp="1"/>
          </p:cNvSpPr>
          <p:nvPr>
            <p:ph type="ctrTitle" hasCustomPrompt="1"/>
          </p:nvPr>
        </p:nvSpPr>
        <p:spPr>
          <a:xfrm>
            <a:off x="685800" y="1600200"/>
            <a:ext cx="7772400" cy="685800"/>
          </a:xfrm>
          <a:prstGeom prst="rect">
            <a:avLst/>
          </a:prstGeom>
          <a:effectLst/>
        </p:spPr>
        <p:txBody>
          <a:bodyPr wrap="square" lIns="0" tIns="0" rIns="0" bIns="0" anchor="t" anchorCtr="0">
            <a:noAutofit/>
            <a:scene3d>
              <a:camera prst="orthographicFront"/>
              <a:lightRig rig="balanced" dir="t">
                <a:rot lat="0" lon="0" rev="6600000"/>
              </a:lightRig>
            </a:scene3d>
            <a:sp3d extrusionH="107950"/>
          </a:bodyPr>
          <a:lstStyle>
            <a:lvl1pPr algn="ctr">
              <a:defRPr sz="48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Title</a:t>
            </a:r>
            <a:endParaRPr lang="en-CA" dirty="0"/>
          </a:p>
        </p:txBody>
      </p:sp>
      <p:sp>
        <p:nvSpPr>
          <p:cNvPr id="8" name="Text Placeholder 7"/>
          <p:cNvSpPr>
            <a:spLocks noGrp="1"/>
          </p:cNvSpPr>
          <p:nvPr>
            <p:ph type="body" sz="quarter" idx="10" hasCustomPrompt="1"/>
          </p:nvPr>
        </p:nvSpPr>
        <p:spPr>
          <a:xfrm>
            <a:off x="3200400" y="4953002"/>
            <a:ext cx="2743200" cy="1143001"/>
          </a:xfrm>
          <a:prstGeom prst="rect">
            <a:avLst/>
          </a:prstGeom>
        </p:spPr>
        <p:txBody>
          <a:bodyPr lIns="0" tIns="0" rIns="0" bIns="0"/>
          <a:lstStyle>
            <a:lvl1pPr>
              <a:spcBef>
                <a:spcPts val="0"/>
              </a:spcBef>
              <a:buFontTx/>
              <a:buNone/>
              <a:defRPr sz="1600" b="0" i="0" baseline="0">
                <a:solidFill>
                  <a:schemeClr val="bg1"/>
                </a:solidFill>
                <a:latin typeface="Myriad Web Pro Condensed" pitchFamily="34" charset="0"/>
              </a:defRPr>
            </a:lvl1pPr>
            <a:lvl2pPr>
              <a:buFontTx/>
              <a:buNone/>
              <a:defRPr sz="1800">
                <a:solidFill>
                  <a:schemeClr val="bg1"/>
                </a:solidFill>
                <a:latin typeface="Myriad Web Pro Condensed" pitchFamily="34" charset="0"/>
              </a:defRPr>
            </a:lvl2pPr>
            <a:lvl3pPr>
              <a:buFontTx/>
              <a:buNone/>
              <a:defRPr sz="1600">
                <a:solidFill>
                  <a:schemeClr val="bg1"/>
                </a:solidFill>
                <a:latin typeface="Myriad Web Pro Condensed" pitchFamily="34" charset="0"/>
              </a:defRPr>
            </a:lvl3pPr>
          </a:lstStyle>
          <a:p>
            <a:pPr lvl="0"/>
            <a:r>
              <a:rPr lang="en-US" dirty="0"/>
              <a:t>Presented by</a:t>
            </a:r>
            <a:br>
              <a:rPr lang="en-US" dirty="0"/>
            </a:br>
            <a:r>
              <a:rPr lang="en-US" dirty="0"/>
              <a:t>Position</a:t>
            </a:r>
            <a:br>
              <a:rPr lang="en-US" dirty="0"/>
            </a:br>
            <a:r>
              <a:rPr lang="en-US" dirty="0"/>
              <a:t>Address</a:t>
            </a:r>
            <a:br>
              <a:rPr lang="en-US" dirty="0"/>
            </a:br>
            <a:r>
              <a:rPr lang="en-US" dirty="0"/>
              <a:t>Phone</a:t>
            </a:r>
            <a:br>
              <a:rPr lang="en-US" dirty="0"/>
            </a:br>
            <a:r>
              <a:rPr lang="en-US" dirty="0"/>
              <a:t>Contact</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1600201"/>
            <a:ext cx="7772400" cy="685800"/>
          </a:xfrm>
          <a:prstGeom prst="rect">
            <a:avLst/>
          </a:prstGeom>
          <a:effectLst/>
        </p:spPr>
        <p:txBody>
          <a:bodyPr wrap="square" lIns="0" tIns="0" rIns="0" bIns="0" numCol="1" anchor="t" anchorCtr="0">
            <a:noAutofit/>
            <a:scene3d>
              <a:camera prst="orthographicFront"/>
              <a:lightRig rig="balanced" dir="t">
                <a:rot lat="0" lon="0" rev="17400000"/>
              </a:lightRig>
            </a:scene3d>
            <a:sp3d extrusionH="57150">
              <a:bevelT w="0" h="0"/>
            </a:sp3d>
          </a:bodyPr>
          <a:lstStyle>
            <a:lvl1pPr algn="ctr">
              <a:defRPr sz="44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6" name="Content Placeholder 2"/>
          <p:cNvSpPr>
            <a:spLocks noGrp="1"/>
          </p:cNvSpPr>
          <p:nvPr>
            <p:ph idx="1" hasCustomPrompt="1"/>
          </p:nvPr>
        </p:nvSpPr>
        <p:spPr>
          <a:xfrm>
            <a:off x="685803" y="2514600"/>
            <a:ext cx="7772401" cy="3886200"/>
          </a:xfrm>
          <a:prstGeom prst="rect">
            <a:avLst/>
          </a:prstGeom>
        </p:spPr>
        <p:txBody>
          <a:bodyPr/>
          <a:lstStyle>
            <a:lvl1pPr algn="ctr">
              <a:buNone/>
              <a:defRPr sz="2400">
                <a:solidFill>
                  <a:schemeClr val="bg1"/>
                </a:solidFill>
                <a:latin typeface="Myriad Web Pro Condensed" pitchFamily="34" charset="0"/>
              </a:defRPr>
            </a:lvl1pPr>
            <a:lvl5pPr>
              <a:defRPr/>
            </a:lvl5pPr>
          </a:lstStyle>
          <a:p>
            <a:pPr lvl="0"/>
            <a:r>
              <a:rPr lang="en-US" dirty="0"/>
              <a:t>Click any to add media</a:t>
            </a:r>
            <a:endParaRPr lang="en-CA"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6717"/>
            <a:ext cx="8229600" cy="951979"/>
          </a:xfrm>
          <a:prstGeom prst="rect">
            <a:avLst/>
          </a:prstGeom>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457200" y="1903956"/>
            <a:ext cx="8229600" cy="4222207"/>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B7E1554-A0B1-8D4D-B4DA-7B914C34221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824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no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514600"/>
            <a:ext cx="7772400" cy="4572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8" name="Text Placeholder 7"/>
          <p:cNvSpPr>
            <a:spLocks noGrp="1"/>
          </p:cNvSpPr>
          <p:nvPr>
            <p:ph type="body" sz="quarter" idx="10" hasCustomPrompt="1"/>
          </p:nvPr>
        </p:nvSpPr>
        <p:spPr>
          <a:xfrm>
            <a:off x="685800" y="3429000"/>
            <a:ext cx="7772400" cy="2971800"/>
          </a:xfrm>
          <a:prstGeom prst="rect">
            <a:avLst/>
          </a:prstGeom>
        </p:spPr>
        <p:txBody>
          <a:bodyPr lIns="0" tIns="0" rIns="0" bIns="0"/>
          <a:lstStyle>
            <a:lvl1pPr marL="347472" algn="ctr">
              <a:spcBef>
                <a:spcPts val="0"/>
              </a:spcBef>
              <a:buFontTx/>
              <a:buNone/>
              <a:defRPr sz="3000">
                <a:solidFill>
                  <a:schemeClr val="bg1"/>
                </a:solidFill>
                <a:latin typeface="Myriad Web Pro Condensed" pitchFamily="34" charset="0"/>
              </a:defRPr>
            </a:lvl1pPr>
            <a:lvl2pPr>
              <a:spcBef>
                <a:spcPts val="0"/>
              </a:spcBef>
              <a:buFontTx/>
              <a:buNone/>
              <a:defRPr>
                <a:solidFill>
                  <a:schemeClr val="bg1"/>
                </a:solidFill>
                <a:latin typeface="Myriad Web Pro Condensed" pitchFamily="34" charset="0"/>
              </a:defRPr>
            </a:lvl2pPr>
            <a:lvl3pPr>
              <a:spcBef>
                <a:spcPts val="0"/>
              </a:spcBef>
              <a:buFontTx/>
              <a:buNone/>
              <a:defRPr>
                <a:solidFill>
                  <a:schemeClr val="bg1"/>
                </a:solidFill>
                <a:latin typeface="Myriad Web Pro Condensed" pitchFamily="34" charset="0"/>
              </a:defRPr>
            </a:lvl3pPr>
          </a:lstStyle>
          <a:p>
            <a:pPr lvl="0"/>
            <a:r>
              <a:rPr lang="en-US" dirty="0"/>
              <a:t>Click to edit level one text</a:t>
            </a:r>
          </a:p>
        </p:txBody>
      </p:sp>
      <p:sp>
        <p:nvSpPr>
          <p:cNvPr id="5" name="Title 1"/>
          <p:cNvSpPr>
            <a:spLocks noGrp="1"/>
          </p:cNvSpPr>
          <p:nvPr>
            <p:ph type="ctrTitle" hasCustomPrompt="1"/>
          </p:nvPr>
        </p:nvSpPr>
        <p:spPr>
          <a:xfrm>
            <a:off x="685800" y="1600201"/>
            <a:ext cx="7772400" cy="685800"/>
          </a:xfrm>
          <a:prstGeom prst="rect">
            <a:avLst/>
          </a:prstGeom>
          <a:effectLst/>
        </p:spPr>
        <p:txBody>
          <a:bodyPr wrap="square" lIns="0" tIns="0" rIns="0" bIns="0" numCol="1" anchor="t" anchorCtr="0">
            <a:noAutofit/>
            <a:scene3d>
              <a:camera prst="orthographicFront"/>
              <a:lightRig rig="balanced" dir="t">
                <a:rot lat="0" lon="0" rev="17400000"/>
              </a:lightRig>
            </a:scene3d>
            <a:sp3d extrusionH="57150">
              <a:bevelT w="0" h="0"/>
            </a:sp3d>
          </a:bodyPr>
          <a:lstStyle>
            <a:lvl1pPr algn="ctr">
              <a:defRPr sz="44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1 colum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514600"/>
            <a:ext cx="7772400" cy="457200"/>
          </a:xfrm>
          <a:prstGeom prst="rect">
            <a:avLst/>
          </a:prstGeom>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heading for bulleted text single column</a:t>
            </a:r>
          </a:p>
        </p:txBody>
      </p:sp>
      <p:sp>
        <p:nvSpPr>
          <p:cNvPr id="5" name="Title 1"/>
          <p:cNvSpPr>
            <a:spLocks noGrp="1"/>
          </p:cNvSpPr>
          <p:nvPr>
            <p:ph type="ctrTitle" hasCustomPrompt="1"/>
          </p:nvPr>
        </p:nvSpPr>
        <p:spPr>
          <a:xfrm>
            <a:off x="685800" y="1600201"/>
            <a:ext cx="7772400" cy="685800"/>
          </a:xfrm>
          <a:prstGeom prst="rect">
            <a:avLst/>
          </a:prstGeom>
          <a:effectLst/>
        </p:spPr>
        <p:txBody>
          <a:bodyPr wrap="square" lIns="0" tIns="0" rIns="0" bIns="0" numCol="1" anchor="t" anchorCtr="0">
            <a:noAutofit/>
            <a:scene3d>
              <a:camera prst="orthographicFront"/>
              <a:lightRig rig="balanced" dir="t">
                <a:rot lat="0" lon="0" rev="17400000"/>
              </a:lightRig>
            </a:scene3d>
            <a:sp3d extrusionH="57150">
              <a:bevelT w="0" h="0"/>
            </a:sp3d>
          </a:bodyPr>
          <a:lstStyle>
            <a:lvl1pPr algn="ctr">
              <a:defRPr sz="44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10" name="Text Placeholder 9"/>
          <p:cNvSpPr>
            <a:spLocks noGrp="1"/>
          </p:cNvSpPr>
          <p:nvPr>
            <p:ph type="body" sz="quarter" idx="10" hasCustomPrompt="1"/>
          </p:nvPr>
        </p:nvSpPr>
        <p:spPr>
          <a:xfrm>
            <a:off x="685800" y="3429000"/>
            <a:ext cx="7772400" cy="2971800"/>
          </a:xfrm>
          <a:prstGeom prst="rect">
            <a:avLst/>
          </a:prstGeom>
        </p:spPr>
        <p:txBody>
          <a:bodyPr lIns="0" tIns="0" rIns="0" bIns="0"/>
          <a:lstStyle>
            <a:lvl1pPr>
              <a:spcBef>
                <a:spcPts val="0"/>
              </a:spcBef>
              <a:defRPr sz="3000" b="0">
                <a:solidFill>
                  <a:schemeClr val="bg1"/>
                </a:solidFill>
                <a:latin typeface="Myriad Web Pro Condensed" pitchFamily="34" charset="0"/>
              </a:defRPr>
            </a:lvl1pPr>
            <a:lvl2pPr marL="640080">
              <a:spcBef>
                <a:spcPts val="0"/>
              </a:spcBef>
              <a:buFont typeface="Arial" pitchFamily="34" charset="0"/>
              <a:buChar char="•"/>
              <a:defRPr b="0">
                <a:solidFill>
                  <a:schemeClr val="bg1"/>
                </a:solidFill>
                <a:latin typeface="Myriad Web Pro Condensed" pitchFamily="34" charset="0"/>
              </a:defRPr>
            </a:lvl2pPr>
            <a:lvl3pPr marL="822960">
              <a:spcBef>
                <a:spcPts val="0"/>
              </a:spcBef>
              <a:defRPr b="0">
                <a:solidFill>
                  <a:schemeClr val="bg1"/>
                </a:solidFill>
                <a:latin typeface="Myriad Web Pro Condensed" pitchFamily="34" charset="0"/>
              </a:defRPr>
            </a:lvl3pPr>
            <a:lvl4pPr>
              <a:defRPr b="0">
                <a:solidFill>
                  <a:schemeClr val="bg1"/>
                </a:solidFill>
                <a:latin typeface="Myriad Web Pro Condensed" pitchFamily="34" charset="0"/>
              </a:defRPr>
            </a:lvl4pPr>
            <a:lvl5pPr>
              <a:defRPr b="0">
                <a:solidFill>
                  <a:schemeClr val="bg1"/>
                </a:solidFill>
                <a:latin typeface="Myriad Web Pro Condensed" pitchFamily="34" charset="0"/>
              </a:defRPr>
            </a:lvl5pPr>
          </a:lstStyle>
          <a:p>
            <a:pPr lvl="0"/>
            <a:r>
              <a:rPr lang="en-US" dirty="0"/>
              <a:t>Click to add bulleted text</a:t>
            </a:r>
          </a:p>
          <a:p>
            <a:pPr lvl="1"/>
            <a:r>
              <a:rPr lang="en-US" dirty="0"/>
              <a:t>Second level</a:t>
            </a:r>
          </a:p>
          <a:p>
            <a:pPr lvl="2"/>
            <a:r>
              <a:rPr lang="en-US" dirty="0"/>
              <a:t>Third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2 column A">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514600"/>
            <a:ext cx="7772400" cy="4572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heading for bulleted text two column</a:t>
            </a:r>
          </a:p>
        </p:txBody>
      </p:sp>
      <p:sp>
        <p:nvSpPr>
          <p:cNvPr id="8" name="Text Placeholder 7"/>
          <p:cNvSpPr>
            <a:spLocks noGrp="1"/>
          </p:cNvSpPr>
          <p:nvPr>
            <p:ph type="body" sz="quarter" idx="10" hasCustomPrompt="1"/>
          </p:nvPr>
        </p:nvSpPr>
        <p:spPr>
          <a:xfrm>
            <a:off x="685800" y="3429000"/>
            <a:ext cx="3657600" cy="2971800"/>
          </a:xfrm>
          <a:prstGeom prst="rect">
            <a:avLst/>
          </a:prstGeom>
        </p:spPr>
        <p:txBody>
          <a:bodyPr lIns="0" tIns="0" rIns="0" bIns="0" numCol="1" spcCol="182880"/>
          <a:lstStyle>
            <a:lvl1pPr>
              <a:spcBef>
                <a:spcPts val="0"/>
              </a:spcBef>
              <a:defRPr sz="3000">
                <a:solidFill>
                  <a:schemeClr val="bg1"/>
                </a:solidFill>
                <a:latin typeface="Myriad Web Pro Condensed" pitchFamily="34" charset="0"/>
              </a:defRPr>
            </a:lvl1pPr>
            <a:lvl2pPr marL="640080">
              <a:spcBef>
                <a:spcPts val="0"/>
              </a:spcBef>
              <a:buFont typeface="Arial" pitchFamily="34" charset="0"/>
              <a:buChar char="•"/>
              <a:defRPr>
                <a:solidFill>
                  <a:schemeClr val="bg1"/>
                </a:solidFill>
                <a:latin typeface="Myriad Web Pro Condensed" pitchFamily="34" charset="0"/>
              </a:defRPr>
            </a:lvl2pPr>
            <a:lvl3pPr>
              <a:spcBef>
                <a:spcPts val="0"/>
              </a:spcBef>
              <a:buFont typeface="Arial" pitchFamily="34" charset="0"/>
              <a:buChar char="•"/>
              <a:defRPr baseline="0">
                <a:solidFill>
                  <a:schemeClr val="bg1"/>
                </a:solidFill>
                <a:latin typeface="Myriad Web Pro Condensed" pitchFamily="34" charset="0"/>
              </a:defRPr>
            </a:lvl3pPr>
          </a:lstStyle>
          <a:p>
            <a:pPr lvl="0"/>
            <a:r>
              <a:rPr lang="en-US" dirty="0"/>
              <a:t>First level text</a:t>
            </a:r>
          </a:p>
          <a:p>
            <a:pPr lvl="1"/>
            <a:r>
              <a:rPr lang="en-US" dirty="0"/>
              <a:t>Second level text</a:t>
            </a:r>
          </a:p>
          <a:p>
            <a:pPr lvl="2"/>
            <a:r>
              <a:rPr lang="en-US" dirty="0"/>
              <a:t>Third level text</a:t>
            </a:r>
          </a:p>
        </p:txBody>
      </p:sp>
      <p:sp>
        <p:nvSpPr>
          <p:cNvPr id="5" name="Title 1"/>
          <p:cNvSpPr>
            <a:spLocks noGrp="1"/>
          </p:cNvSpPr>
          <p:nvPr>
            <p:ph type="ctrTitle" hasCustomPrompt="1"/>
          </p:nvPr>
        </p:nvSpPr>
        <p:spPr>
          <a:xfrm>
            <a:off x="685800" y="1600201"/>
            <a:ext cx="7772400" cy="685800"/>
          </a:xfrm>
          <a:prstGeom prst="rect">
            <a:avLst/>
          </a:prstGeom>
          <a:effectLst/>
        </p:spPr>
        <p:txBody>
          <a:bodyPr wrap="square" lIns="0" tIns="0" rIns="0" bIns="0" numCol="1" anchor="t" anchorCtr="0">
            <a:noAutofit/>
            <a:scene3d>
              <a:camera prst="orthographicFront"/>
              <a:lightRig rig="balanced" dir="t">
                <a:rot lat="0" lon="0" rev="17400000"/>
              </a:lightRig>
            </a:scene3d>
            <a:sp3d extrusionH="57150">
              <a:bevelT w="0" h="0"/>
            </a:sp3d>
          </a:bodyPr>
          <a:lstStyle>
            <a:lvl1pPr algn="ctr">
              <a:defRPr sz="44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6" name="Text Placeholder 7"/>
          <p:cNvSpPr>
            <a:spLocks noGrp="1"/>
          </p:cNvSpPr>
          <p:nvPr>
            <p:ph type="body" sz="quarter" idx="11" hasCustomPrompt="1"/>
          </p:nvPr>
        </p:nvSpPr>
        <p:spPr>
          <a:xfrm>
            <a:off x="4800600" y="3429000"/>
            <a:ext cx="3657600" cy="2971800"/>
          </a:xfrm>
          <a:prstGeom prst="rect">
            <a:avLst/>
          </a:prstGeom>
        </p:spPr>
        <p:txBody>
          <a:bodyPr lIns="0" tIns="0" rIns="0" bIns="0" numCol="1" spcCol="182880"/>
          <a:lstStyle>
            <a:lvl1pPr>
              <a:spcBef>
                <a:spcPts val="0"/>
              </a:spcBef>
              <a:defRPr sz="3000">
                <a:solidFill>
                  <a:schemeClr val="bg1"/>
                </a:solidFill>
                <a:latin typeface="Myriad Web Pro Condensed" pitchFamily="34" charset="0"/>
              </a:defRPr>
            </a:lvl1pPr>
            <a:lvl2pPr marL="640080">
              <a:spcBef>
                <a:spcPts val="0"/>
              </a:spcBef>
              <a:buFont typeface="Arial" pitchFamily="34" charset="0"/>
              <a:buChar char="•"/>
              <a:defRPr>
                <a:solidFill>
                  <a:schemeClr val="bg1"/>
                </a:solidFill>
                <a:latin typeface="Myriad Web Pro Condensed" pitchFamily="34" charset="0"/>
              </a:defRPr>
            </a:lvl2pPr>
            <a:lvl3pPr>
              <a:spcBef>
                <a:spcPts val="0"/>
              </a:spcBef>
              <a:buFont typeface="Arial" pitchFamily="34" charset="0"/>
              <a:buChar char="•"/>
              <a:defRPr baseline="0">
                <a:solidFill>
                  <a:schemeClr val="bg1"/>
                </a:solidFill>
                <a:latin typeface="Myriad Web Pro Condensed" pitchFamily="34" charset="0"/>
              </a:defRPr>
            </a:lvl3pPr>
          </a:lstStyle>
          <a:p>
            <a:pPr lvl="0"/>
            <a:r>
              <a:rPr lang="en-US" dirty="0"/>
              <a:t>First level text</a:t>
            </a:r>
          </a:p>
          <a:p>
            <a:pPr lvl="1"/>
            <a:r>
              <a:rPr lang="en-US" dirty="0"/>
              <a:t>Second level text</a:t>
            </a:r>
          </a:p>
          <a:p>
            <a:pPr lvl="2"/>
            <a:r>
              <a:rPr lang="en-US" dirty="0"/>
              <a:t>Third level text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2 column B">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514600"/>
            <a:ext cx="3657600" cy="9144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lnSpc>
                <a:spcPts val="2700"/>
              </a:lnSpc>
              <a:spcBef>
                <a:spcPts val="0"/>
              </a:spcBef>
              <a:buNone/>
              <a:defRPr sz="30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heading for bulleted text two column</a:t>
            </a:r>
          </a:p>
        </p:txBody>
      </p:sp>
      <p:sp>
        <p:nvSpPr>
          <p:cNvPr id="8" name="Text Placeholder 7"/>
          <p:cNvSpPr>
            <a:spLocks noGrp="1"/>
          </p:cNvSpPr>
          <p:nvPr>
            <p:ph type="body" sz="quarter" idx="10" hasCustomPrompt="1"/>
          </p:nvPr>
        </p:nvSpPr>
        <p:spPr>
          <a:xfrm>
            <a:off x="685800" y="3505200"/>
            <a:ext cx="3657600" cy="2971800"/>
          </a:xfrm>
          <a:prstGeom prst="rect">
            <a:avLst/>
          </a:prstGeom>
        </p:spPr>
        <p:txBody>
          <a:bodyPr lIns="0" tIns="0" rIns="0" bIns="0" numCol="1" spcCol="182880"/>
          <a:lstStyle>
            <a:lvl1pPr>
              <a:spcBef>
                <a:spcPts val="0"/>
              </a:spcBef>
              <a:defRPr sz="3000">
                <a:solidFill>
                  <a:schemeClr val="bg1"/>
                </a:solidFill>
                <a:latin typeface="Myriad Web Pro Condensed" pitchFamily="34" charset="0"/>
              </a:defRPr>
            </a:lvl1pPr>
            <a:lvl2pPr marL="640080">
              <a:spcBef>
                <a:spcPts val="0"/>
              </a:spcBef>
              <a:buFont typeface="Arial" pitchFamily="34" charset="0"/>
              <a:buChar char="•"/>
              <a:defRPr>
                <a:solidFill>
                  <a:schemeClr val="bg1"/>
                </a:solidFill>
                <a:latin typeface="Myriad Web Pro Condensed" pitchFamily="34" charset="0"/>
              </a:defRPr>
            </a:lvl2pPr>
            <a:lvl3pPr>
              <a:spcBef>
                <a:spcPts val="0"/>
              </a:spcBef>
              <a:buFont typeface="Arial" pitchFamily="34" charset="0"/>
              <a:buChar char="•"/>
              <a:defRPr baseline="0">
                <a:solidFill>
                  <a:schemeClr val="bg1"/>
                </a:solidFill>
                <a:latin typeface="Myriad Web Pro Condensed" pitchFamily="34" charset="0"/>
              </a:defRPr>
            </a:lvl3pPr>
          </a:lstStyle>
          <a:p>
            <a:pPr lvl="0"/>
            <a:r>
              <a:rPr lang="en-US" dirty="0"/>
              <a:t>First level text</a:t>
            </a:r>
          </a:p>
          <a:p>
            <a:pPr lvl="1"/>
            <a:r>
              <a:rPr lang="en-US" dirty="0"/>
              <a:t>Second level text</a:t>
            </a:r>
          </a:p>
          <a:p>
            <a:pPr lvl="2"/>
            <a:r>
              <a:rPr lang="en-US" dirty="0"/>
              <a:t>Third level text</a:t>
            </a:r>
          </a:p>
        </p:txBody>
      </p:sp>
      <p:sp>
        <p:nvSpPr>
          <p:cNvPr id="5" name="Title 1"/>
          <p:cNvSpPr>
            <a:spLocks noGrp="1"/>
          </p:cNvSpPr>
          <p:nvPr>
            <p:ph type="ctrTitle" hasCustomPrompt="1"/>
          </p:nvPr>
        </p:nvSpPr>
        <p:spPr>
          <a:xfrm>
            <a:off x="685800" y="1600201"/>
            <a:ext cx="7772400" cy="685800"/>
          </a:xfrm>
          <a:prstGeom prst="rect">
            <a:avLst/>
          </a:prstGeom>
          <a:effectLst/>
        </p:spPr>
        <p:txBody>
          <a:bodyPr wrap="square" lIns="0" tIns="0" rIns="0" bIns="0" numCol="1" anchor="t" anchorCtr="0">
            <a:noAutofit/>
            <a:scene3d>
              <a:camera prst="orthographicFront"/>
              <a:lightRig rig="balanced" dir="t">
                <a:rot lat="0" lon="0" rev="17400000"/>
              </a:lightRig>
            </a:scene3d>
            <a:sp3d extrusionH="57150">
              <a:bevelT w="0" h="0"/>
            </a:sp3d>
          </a:bodyPr>
          <a:lstStyle>
            <a:lvl1pPr algn="ctr">
              <a:defRPr sz="4400"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6" name="Text Placeholder 7"/>
          <p:cNvSpPr>
            <a:spLocks noGrp="1"/>
          </p:cNvSpPr>
          <p:nvPr>
            <p:ph type="body" sz="quarter" idx="11" hasCustomPrompt="1"/>
          </p:nvPr>
        </p:nvSpPr>
        <p:spPr>
          <a:xfrm>
            <a:off x="4800600" y="3505200"/>
            <a:ext cx="3657600" cy="2971800"/>
          </a:xfrm>
          <a:prstGeom prst="rect">
            <a:avLst/>
          </a:prstGeom>
        </p:spPr>
        <p:txBody>
          <a:bodyPr lIns="0" tIns="0" rIns="0" bIns="0" numCol="1" spcCol="182880"/>
          <a:lstStyle>
            <a:lvl1pPr>
              <a:spcBef>
                <a:spcPts val="0"/>
              </a:spcBef>
              <a:defRPr sz="3000">
                <a:solidFill>
                  <a:schemeClr val="bg1"/>
                </a:solidFill>
                <a:latin typeface="Myriad Web Pro Condensed" pitchFamily="34" charset="0"/>
              </a:defRPr>
            </a:lvl1pPr>
            <a:lvl2pPr marL="640080">
              <a:spcBef>
                <a:spcPts val="0"/>
              </a:spcBef>
              <a:buFont typeface="Arial" pitchFamily="34" charset="0"/>
              <a:buChar char="•"/>
              <a:defRPr>
                <a:solidFill>
                  <a:schemeClr val="bg1"/>
                </a:solidFill>
                <a:latin typeface="Myriad Web Pro Condensed" pitchFamily="34" charset="0"/>
              </a:defRPr>
            </a:lvl2pPr>
            <a:lvl3pPr>
              <a:spcBef>
                <a:spcPts val="0"/>
              </a:spcBef>
              <a:buFont typeface="Arial" pitchFamily="34" charset="0"/>
              <a:buChar char="•"/>
              <a:defRPr baseline="0">
                <a:solidFill>
                  <a:schemeClr val="bg1"/>
                </a:solidFill>
                <a:latin typeface="Myriad Web Pro Condensed" pitchFamily="34" charset="0"/>
              </a:defRPr>
            </a:lvl3pPr>
          </a:lstStyle>
          <a:p>
            <a:pPr lvl="0"/>
            <a:r>
              <a:rPr lang="en-US" dirty="0"/>
              <a:t>First level text</a:t>
            </a:r>
          </a:p>
          <a:p>
            <a:pPr lvl="1"/>
            <a:r>
              <a:rPr lang="en-US" dirty="0"/>
              <a:t>Second level text</a:t>
            </a:r>
          </a:p>
          <a:p>
            <a:pPr lvl="2"/>
            <a:r>
              <a:rPr lang="en-US" dirty="0"/>
              <a:t>Third level text</a:t>
            </a:r>
          </a:p>
        </p:txBody>
      </p:sp>
      <p:sp>
        <p:nvSpPr>
          <p:cNvPr id="17" name="Text Placeholder 7"/>
          <p:cNvSpPr>
            <a:spLocks noGrp="1"/>
          </p:cNvSpPr>
          <p:nvPr>
            <p:ph type="body" sz="quarter" idx="12" hasCustomPrompt="1"/>
          </p:nvPr>
        </p:nvSpPr>
        <p:spPr>
          <a:xfrm>
            <a:off x="4800600" y="2514600"/>
            <a:ext cx="3657600" cy="914400"/>
          </a:xfrm>
          <a:prstGeom prst="rect">
            <a:avLst/>
          </a:prstGeom>
          <a:effectLst>
            <a:outerShdw blurRad="25400" dist="12700" dir="2700000" algn="tl" rotWithShape="0">
              <a:schemeClr val="tx2">
                <a:alpha val="40000"/>
              </a:schemeClr>
            </a:outerShdw>
          </a:effectLst>
        </p:spPr>
        <p:txBody>
          <a:bodyPr wrap="square" lIns="0" tIns="0" rIns="0" bIns="0"/>
          <a:lstStyle>
            <a:lvl1pPr marL="0" indent="0" algn="ctr">
              <a:lnSpc>
                <a:spcPts val="2700"/>
              </a:lnSpc>
              <a:spcBef>
                <a:spcPts val="0"/>
              </a:spcBef>
              <a:buFontTx/>
              <a:buNone/>
              <a:defRPr sz="3000">
                <a:solidFill>
                  <a:srgbClr val="FCE9B2"/>
                </a:solidFill>
                <a:latin typeface="Myriad Web Pro Condensed" pitchFamily="34" charset="0"/>
              </a:defRPr>
            </a:lvl1pPr>
            <a:lvl2pPr>
              <a:spcBef>
                <a:spcPts val="0"/>
              </a:spcBef>
              <a:buFontTx/>
              <a:buNone/>
              <a:defRPr>
                <a:solidFill>
                  <a:schemeClr val="bg1"/>
                </a:solidFill>
                <a:latin typeface="Myriad Web Pro Condensed" pitchFamily="34" charset="0"/>
              </a:defRPr>
            </a:lvl2pPr>
            <a:lvl3pPr>
              <a:spcBef>
                <a:spcPts val="0"/>
              </a:spcBef>
              <a:buFontTx/>
              <a:buNone/>
              <a:defRPr>
                <a:solidFill>
                  <a:schemeClr val="bg1"/>
                </a:solidFill>
                <a:latin typeface="Myriad Web Pro Condensed" pitchFamily="34" charset="0"/>
              </a:defRPr>
            </a:lvl3pPr>
          </a:lstStyle>
          <a:p>
            <a:pPr lvl="0"/>
            <a:r>
              <a:rPr lang="en-US" dirty="0"/>
              <a:t>Click to edit heading for bulleted text two column</a:t>
            </a:r>
          </a:p>
          <a:p>
            <a:pPr lvl="0"/>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with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685799"/>
          </a:xfrm>
          <a:prstGeom prst="rect">
            <a:avLst/>
          </a:prstGeom>
          <a:effectLst/>
        </p:spPr>
        <p:txBody>
          <a:bodyPr lIns="0" tIns="0" rIns="0" bIns="0" anchor="t" anchorCtr="0">
            <a:noAutofit/>
            <a:scene3d>
              <a:camera prst="orthographicFront"/>
              <a:lightRig rig="balanced" dir="t">
                <a:rot lat="0" lon="0" rev="18000000"/>
              </a:lightRig>
            </a:scene3d>
            <a:sp3d extrusionH="57150">
              <a:bevelT w="0" h="0"/>
            </a:sp3d>
          </a:bodyPr>
          <a:lstStyle>
            <a:lvl1pPr algn="ctr">
              <a:defRPr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3" name="Subtitle 2"/>
          <p:cNvSpPr>
            <a:spLocks noGrp="1"/>
          </p:cNvSpPr>
          <p:nvPr>
            <p:ph type="subTitle" idx="1"/>
          </p:nvPr>
        </p:nvSpPr>
        <p:spPr>
          <a:xfrm>
            <a:off x="685800" y="2514600"/>
            <a:ext cx="7772400" cy="457200"/>
          </a:xfrm>
          <a:prstGeom prst="rect">
            <a:avLst/>
          </a:prstGeom>
          <a:effectLst>
            <a:outerShdw blurRad="25400" dist="12700" dir="2700000" algn="tl" rotWithShape="0">
              <a:prstClr val="black">
                <a:alpha val="40000"/>
              </a:prst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CA" dirty="0"/>
          </a:p>
        </p:txBody>
      </p:sp>
      <p:sp>
        <p:nvSpPr>
          <p:cNvPr id="6" name="Picture Placeholder 5"/>
          <p:cNvSpPr>
            <a:spLocks noGrp="1"/>
          </p:cNvSpPr>
          <p:nvPr>
            <p:ph type="pic" sz="quarter" idx="11" hasCustomPrompt="1"/>
          </p:nvPr>
        </p:nvSpPr>
        <p:spPr>
          <a:xfrm>
            <a:off x="4800605" y="3429002"/>
            <a:ext cx="3657599" cy="2971801"/>
          </a:xfrm>
          <a:prstGeom prst="rect">
            <a:avLst/>
          </a:prstGeom>
          <a:blipFill>
            <a:blip r:embed="rId2" cstate="print"/>
            <a:stretch>
              <a:fillRect/>
            </a:stretch>
          </a:blipFill>
        </p:spPr>
        <p:txBody>
          <a:bodyPr lIns="0" tIns="0" rIns="0" bIns="0"/>
          <a:lstStyle>
            <a:lvl1pPr algn="ctr">
              <a:buNone/>
              <a:defRPr sz="2400">
                <a:solidFill>
                  <a:schemeClr val="bg1"/>
                </a:solidFill>
                <a:latin typeface="Myriad Web Pro Condensed" pitchFamily="34" charset="0"/>
              </a:defRPr>
            </a:lvl1pPr>
          </a:lstStyle>
          <a:p>
            <a:r>
              <a:rPr lang="en-CA" dirty="0"/>
              <a:t>Click to change photo</a:t>
            </a:r>
          </a:p>
        </p:txBody>
      </p:sp>
      <p:sp>
        <p:nvSpPr>
          <p:cNvPr id="7" name="Text Placeholder 7"/>
          <p:cNvSpPr>
            <a:spLocks noGrp="1"/>
          </p:cNvSpPr>
          <p:nvPr>
            <p:ph type="body" sz="quarter" idx="10" hasCustomPrompt="1"/>
          </p:nvPr>
        </p:nvSpPr>
        <p:spPr>
          <a:xfrm>
            <a:off x="685800" y="3429000"/>
            <a:ext cx="3886200" cy="2971800"/>
          </a:xfrm>
          <a:prstGeom prst="rect">
            <a:avLst/>
          </a:prstGeom>
        </p:spPr>
        <p:txBody>
          <a:bodyPr lIns="0" tIns="0" rIns="0" bIns="0"/>
          <a:lstStyle>
            <a:lvl1pPr marL="347472" algn="ctr">
              <a:spcBef>
                <a:spcPts val="0"/>
              </a:spcBef>
              <a:buFontTx/>
              <a:buNone/>
              <a:defRPr sz="3000">
                <a:solidFill>
                  <a:schemeClr val="bg1"/>
                </a:solidFill>
                <a:latin typeface="Myriad Web Pro Condensed" pitchFamily="34" charset="0"/>
              </a:defRPr>
            </a:lvl1pPr>
            <a:lvl2pPr>
              <a:spcBef>
                <a:spcPts val="0"/>
              </a:spcBef>
              <a:buFontTx/>
              <a:buNone/>
              <a:defRPr>
                <a:solidFill>
                  <a:schemeClr val="bg1"/>
                </a:solidFill>
                <a:latin typeface="Myriad Web Pro Condensed" pitchFamily="34" charset="0"/>
              </a:defRPr>
            </a:lvl2pPr>
            <a:lvl3pPr>
              <a:spcBef>
                <a:spcPts val="0"/>
              </a:spcBef>
              <a:buFontTx/>
              <a:buNone/>
              <a:defRPr>
                <a:solidFill>
                  <a:schemeClr val="bg1"/>
                </a:solidFill>
                <a:latin typeface="Myriad Web Pro Condensed" pitchFamily="34" charset="0"/>
              </a:defRPr>
            </a:lvl3pPr>
          </a:lstStyle>
          <a:p>
            <a:pPr lvl="0"/>
            <a:r>
              <a:rPr lang="en-US" dirty="0"/>
              <a:t>Click to edit level one text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3"/>
            <a:ext cx="7772400" cy="685799"/>
          </a:xfrm>
          <a:prstGeom prst="rect">
            <a:avLst/>
          </a:prstGeom>
          <a:effectLst/>
        </p:spPr>
        <p:txBody>
          <a:bodyPr lIns="0" tIns="0" rIns="0" bIns="0" anchor="t" anchorCtr="0">
            <a:noAutofit/>
            <a:scene3d>
              <a:camera prst="orthographicFront"/>
              <a:lightRig rig="threePt" dir="t"/>
            </a:scene3d>
            <a:sp3d extrusionH="57150">
              <a:bevelT w="0" h="0"/>
            </a:sp3d>
          </a:bodyPr>
          <a:lstStyle>
            <a:lvl1pPr algn="ctr">
              <a:defRPr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3" name="Subtitle 2"/>
          <p:cNvSpPr>
            <a:spLocks noGrp="1"/>
          </p:cNvSpPr>
          <p:nvPr>
            <p:ph type="subTitle" idx="1"/>
          </p:nvPr>
        </p:nvSpPr>
        <p:spPr>
          <a:xfrm>
            <a:off x="685800" y="2514600"/>
            <a:ext cx="7772400" cy="4572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CA" dirty="0"/>
          </a:p>
        </p:txBody>
      </p:sp>
      <p:sp>
        <p:nvSpPr>
          <p:cNvPr id="6" name="Media Placeholder 8"/>
          <p:cNvSpPr>
            <a:spLocks noGrp="1"/>
          </p:cNvSpPr>
          <p:nvPr>
            <p:ph type="media" sz="quarter" idx="10" hasCustomPrompt="1"/>
          </p:nvPr>
        </p:nvSpPr>
        <p:spPr>
          <a:xfrm>
            <a:off x="1828804" y="3429000"/>
            <a:ext cx="5486399" cy="2971800"/>
          </a:xfrm>
          <a:prstGeom prst="rect">
            <a:avLst/>
          </a:prstGeom>
          <a:blipFill>
            <a:blip r:embed="rId2" cstate="print"/>
            <a:stretch>
              <a:fillRect/>
            </a:stretch>
          </a:blipFill>
        </p:spPr>
        <p:txBody>
          <a:bodyPr lIns="0" tIns="0" rIns="0" bIns="0"/>
          <a:lstStyle>
            <a:lvl1pPr algn="ctr">
              <a:spcBef>
                <a:spcPts val="0"/>
              </a:spcBef>
              <a:buNone/>
              <a:defRPr sz="2400" baseline="0">
                <a:solidFill>
                  <a:schemeClr val="bg1"/>
                </a:solidFill>
                <a:latin typeface="Myriad Web Pro Condensed" pitchFamily="34" charset="0"/>
              </a:defRPr>
            </a:lvl1pPr>
          </a:lstStyle>
          <a:p>
            <a:r>
              <a:rPr lang="en-CA" dirty="0"/>
              <a:t>Click icon to add media, movie or video file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14600"/>
            <a:ext cx="7772400" cy="457200"/>
          </a:xfrm>
          <a:prstGeom prst="rect">
            <a:avLst/>
          </a:prstGeom>
          <a:effectLst>
            <a:outerShdw blurRad="254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CA" dirty="0"/>
          </a:p>
        </p:txBody>
      </p:sp>
      <p:sp>
        <p:nvSpPr>
          <p:cNvPr id="7" name="Chart Placeholder 6"/>
          <p:cNvSpPr>
            <a:spLocks noGrp="1"/>
          </p:cNvSpPr>
          <p:nvPr>
            <p:ph type="chart" sz="quarter" idx="10" hasCustomPrompt="1"/>
          </p:nvPr>
        </p:nvSpPr>
        <p:spPr>
          <a:xfrm>
            <a:off x="2286000" y="3429000"/>
            <a:ext cx="4572000" cy="2971800"/>
          </a:xfrm>
          <a:prstGeom prst="rect">
            <a:avLst/>
          </a:prstGeom>
          <a:blipFill>
            <a:blip r:embed="rId2" cstate="print"/>
            <a:stretch>
              <a:fillRect/>
            </a:stretch>
          </a:blipFill>
        </p:spPr>
        <p:txBody>
          <a:bodyPr lIns="0" tIns="0" rIns="0" bIns="0"/>
          <a:lstStyle>
            <a:lvl1pPr algn="ctr">
              <a:buNone/>
              <a:defRPr sz="2400">
                <a:solidFill>
                  <a:schemeClr val="bg1"/>
                </a:solidFill>
                <a:latin typeface="Myriad Web Pro Condensed" pitchFamily="34" charset="0"/>
              </a:defRPr>
            </a:lvl1pPr>
          </a:lstStyle>
          <a:p>
            <a:r>
              <a:rPr lang="en-CA" dirty="0"/>
              <a:t>Click icon to add a chart </a:t>
            </a:r>
          </a:p>
        </p:txBody>
      </p:sp>
      <p:sp>
        <p:nvSpPr>
          <p:cNvPr id="6" name="Text Placeholder 5"/>
          <p:cNvSpPr>
            <a:spLocks noGrp="1"/>
          </p:cNvSpPr>
          <p:nvPr>
            <p:ph type="body" sz="quarter" idx="11" hasCustomPrompt="1"/>
          </p:nvPr>
        </p:nvSpPr>
        <p:spPr>
          <a:xfrm>
            <a:off x="685800" y="1600200"/>
            <a:ext cx="7772400" cy="685800"/>
          </a:xfrm>
          <a:prstGeom prst="rect">
            <a:avLst/>
          </a:prstGeom>
        </p:spPr>
        <p:txBody>
          <a:bodyPr lIns="0" tIns="0" rIns="0" bIns="0">
            <a:scene3d>
              <a:camera prst="orthographicFront"/>
              <a:lightRig rig="threePt" dir="t"/>
            </a:scene3d>
            <a:sp3d extrusionH="57150">
              <a:bevelT w="0" h="0"/>
            </a:sp3d>
          </a:bodyPr>
          <a:lstStyle>
            <a:lvl1pPr algn="ctr">
              <a:spcBef>
                <a:spcPts val="0"/>
              </a:spcBef>
              <a:buFontTx/>
              <a:buNone/>
              <a:defRPr sz="4400" b="1">
                <a:solidFill>
                  <a:schemeClr val="bg1"/>
                </a:solidFill>
                <a:effectLst>
                  <a:outerShdw blurRad="50800" dist="38100" dir="2700000" algn="tl" rotWithShape="0">
                    <a:prstClr val="black">
                      <a:alpha val="40000"/>
                    </a:prstClr>
                  </a:outerShdw>
                </a:effectLst>
                <a:latin typeface="Myriad Web Pro Condensed" pitchFamily="34" charset="0"/>
              </a:defRPr>
            </a:lvl1pPr>
          </a:lstStyle>
          <a:p>
            <a:pPr lvl="0"/>
            <a:r>
              <a:rPr lang="en-US" dirty="0"/>
              <a:t>Click to edit Headline</a:t>
            </a:r>
            <a:endParaRPr lang="en-CA"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685800"/>
          </a:xfrm>
          <a:prstGeom prst="rect">
            <a:avLst/>
          </a:prstGeom>
          <a:effectLst/>
        </p:spPr>
        <p:txBody>
          <a:bodyPr lIns="0" tIns="0" rIns="0" bIns="0" anchor="t" anchorCtr="0">
            <a:noAutofit/>
            <a:scene3d>
              <a:camera prst="orthographicFront"/>
              <a:lightRig rig="threePt" dir="t"/>
            </a:scene3d>
            <a:sp3d extrusionH="57150">
              <a:bevelT w="0" h="0"/>
            </a:sp3d>
          </a:bodyPr>
          <a:lstStyle>
            <a:lvl1pPr algn="ctr">
              <a:defRPr b="1" i="0" cap="none" spc="0">
                <a:ln>
                  <a:noFill/>
                </a:ln>
                <a:solidFill>
                  <a:schemeClr val="bg1"/>
                </a:solidFill>
                <a:effectLst>
                  <a:outerShdw blurRad="50800" dist="38100" dir="2700000" algn="tl" rotWithShape="0">
                    <a:prstClr val="black">
                      <a:alpha val="40000"/>
                    </a:prstClr>
                  </a:outerShdw>
                </a:effectLst>
                <a:latin typeface="Myriad Web Pro Condensed" pitchFamily="34" charset="0"/>
              </a:defRPr>
            </a:lvl1pPr>
          </a:lstStyle>
          <a:p>
            <a:r>
              <a:rPr lang="en-US" dirty="0"/>
              <a:t>Click to edit Headline</a:t>
            </a:r>
            <a:endParaRPr lang="en-CA" dirty="0"/>
          </a:p>
        </p:txBody>
      </p:sp>
      <p:sp>
        <p:nvSpPr>
          <p:cNvPr id="3" name="Subtitle 2"/>
          <p:cNvSpPr>
            <a:spLocks noGrp="1"/>
          </p:cNvSpPr>
          <p:nvPr>
            <p:ph type="subTitle" idx="1" hasCustomPrompt="1"/>
          </p:nvPr>
        </p:nvSpPr>
        <p:spPr>
          <a:xfrm>
            <a:off x="685800" y="2514600"/>
            <a:ext cx="7772400" cy="457200"/>
          </a:xfrm>
          <a:prstGeom prst="rect">
            <a:avLst/>
          </a:prstGeom>
          <a:effectLst>
            <a:outerShdw blurRad="38100" dist="12700" dir="2700000" algn="tl" rotWithShape="0">
              <a:schemeClr val="tx2">
                <a:alpha val="40000"/>
              </a:schemeClr>
            </a:outerShdw>
          </a:effectLst>
        </p:spPr>
        <p:txBody>
          <a:bodyPr lIns="0" tIns="0" rIns="0" bIns="0">
            <a:noAutofit/>
          </a:bodyPr>
          <a:lstStyle>
            <a:lvl1pPr marL="0" indent="0" algn="ctr">
              <a:spcBef>
                <a:spcPts val="0"/>
              </a:spcBef>
              <a:buNone/>
              <a:defRPr sz="3200">
                <a:solidFill>
                  <a:srgbClr val="FCE9B2"/>
                </a:solidFill>
                <a:latin typeface="Myriad Web Pro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CA" dirty="0"/>
          </a:p>
        </p:txBody>
      </p:sp>
      <p:sp>
        <p:nvSpPr>
          <p:cNvPr id="6" name="Table Placeholder 5"/>
          <p:cNvSpPr>
            <a:spLocks noGrp="1"/>
          </p:cNvSpPr>
          <p:nvPr>
            <p:ph type="tbl" sz="quarter" idx="11" hasCustomPrompt="1"/>
          </p:nvPr>
        </p:nvSpPr>
        <p:spPr>
          <a:xfrm>
            <a:off x="2286000" y="3429000"/>
            <a:ext cx="4572000" cy="2971800"/>
          </a:xfrm>
          <a:prstGeom prst="rect">
            <a:avLst/>
          </a:prstGeom>
          <a:blipFill>
            <a:blip r:embed="rId2" cstate="print"/>
            <a:stretch>
              <a:fillRect/>
            </a:stretch>
          </a:blipFill>
        </p:spPr>
        <p:txBody>
          <a:bodyPr lIns="0" tIns="0" rIns="0" bIns="0"/>
          <a:lstStyle>
            <a:lvl1pPr algn="ctr">
              <a:buNone/>
              <a:defRPr sz="2400">
                <a:solidFill>
                  <a:schemeClr val="bg1"/>
                </a:solidFill>
                <a:latin typeface="Myriad Web Pro Condensed" pitchFamily="34" charset="0"/>
              </a:defRPr>
            </a:lvl1pPr>
          </a:lstStyle>
          <a:p>
            <a:r>
              <a:rPr lang="en-CA" dirty="0"/>
              <a:t>Click icon to add a table </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8" name="TextBox 7"/>
          <p:cNvSpPr txBox="1"/>
          <p:nvPr/>
        </p:nvSpPr>
        <p:spPr>
          <a:xfrm>
            <a:off x="8229600" y="87868"/>
            <a:ext cx="825623" cy="369332"/>
          </a:xfrm>
          <a:prstGeom prst="rect">
            <a:avLst/>
          </a:prstGeom>
          <a:noFill/>
        </p:spPr>
        <p:txBody>
          <a:bodyPr wrap="square" rtlCol="0">
            <a:spAutoFit/>
          </a:bodyPr>
          <a:lstStyle/>
          <a:p>
            <a:pPr algn="r"/>
            <a:fld id="{FA94A240-5F5D-4BEF-887F-329978B244BD}" type="slidenum">
              <a:rPr lang="en-CA" sz="1800" smtClean="0">
                <a:solidFill>
                  <a:schemeClr val="accent1"/>
                </a:solidFill>
                <a:latin typeface="Myriad Web Pro" pitchFamily="34" charset="0"/>
              </a:rPr>
              <a:pPr algn="r"/>
              <a:t>‹#›</a:t>
            </a:fld>
            <a:r>
              <a:rPr lang="en-CA" dirty="0">
                <a:solidFill>
                  <a:schemeClr val="accent1"/>
                </a:solidFill>
              </a:rPr>
              <a:t> </a:t>
            </a:r>
            <a:endParaRPr lang="en-CA" sz="3000" b="1" dirty="0">
              <a:solidFill>
                <a:schemeClr val="accent1"/>
              </a:solidFill>
              <a:latin typeface="Myriad Web Pro" pitchFamily="34" charset="0"/>
            </a:endParaRPr>
          </a:p>
        </p:txBody>
      </p:sp>
      <p:pic>
        <p:nvPicPr>
          <p:cNvPr id="9" name="Picture 8">
            <a:extLst>
              <a:ext uri="{FF2B5EF4-FFF2-40B4-BE49-F238E27FC236}">
                <a16:creationId xmlns="" xmlns:a16="http://schemas.microsoft.com/office/drawing/2014/main" id="{11C1B6F7-C748-1349-9476-6F6EE79748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016"/>
            <a:ext cx="9141291" cy="6855968"/>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91" y="110951"/>
            <a:ext cx="2461208" cy="9519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9" r:id="rId2"/>
    <p:sldLayoutId id="2147483661" r:id="rId3"/>
    <p:sldLayoutId id="2147483668" r:id="rId4"/>
    <p:sldLayoutId id="2147483671" r:id="rId5"/>
    <p:sldLayoutId id="2147483662" r:id="rId6"/>
    <p:sldLayoutId id="2147483663" r:id="rId7"/>
    <p:sldLayoutId id="2147483664" r:id="rId8"/>
    <p:sldLayoutId id="2147483665" r:id="rId9"/>
    <p:sldLayoutId id="2147483670"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057400"/>
            <a:ext cx="8237664" cy="2930005"/>
          </a:xfrm>
          <a:effectLst/>
        </p:spPr>
        <p:txBody>
          <a:bodyPr>
            <a:normAutofit/>
            <a:scene3d>
              <a:camera prst="orthographicFront"/>
              <a:lightRig rig="balanced" dir="t">
                <a:rot lat="0" lon="0" rev="6600000"/>
              </a:lightRig>
            </a:scene3d>
            <a:sp3d extrusionH="107950"/>
          </a:bodyPr>
          <a:lstStyle/>
          <a:p>
            <a:pPr algn="r"/>
            <a:r>
              <a:rPr lang="en-CA" sz="4000" b="1" dirty="0" smtClean="0">
                <a:solidFill>
                  <a:schemeClr val="tx2"/>
                </a:solidFill>
                <a:effectLst/>
                <a:latin typeface="+mn-lt"/>
              </a:rPr>
              <a:t>2018 ASPECT PRE-CONFERENCE</a:t>
            </a:r>
            <a:br>
              <a:rPr lang="en-CA" sz="4000" b="1" dirty="0" smtClean="0">
                <a:solidFill>
                  <a:schemeClr val="tx2"/>
                </a:solidFill>
                <a:effectLst/>
                <a:latin typeface="+mn-lt"/>
              </a:rPr>
            </a:br>
            <a:r>
              <a:rPr lang="en-CA" sz="3600" dirty="0" smtClean="0">
                <a:solidFill>
                  <a:schemeClr val="tx2"/>
                </a:solidFill>
                <a:effectLst/>
                <a:latin typeface="+mn-lt"/>
              </a:rPr>
              <a:t>WDA Programs Overview and Updates</a:t>
            </a:r>
            <a:r>
              <a:rPr lang="en-CA" sz="3600" b="1" dirty="0" smtClean="0">
                <a:solidFill>
                  <a:schemeClr val="tx2"/>
                </a:solidFill>
                <a:effectLst/>
                <a:latin typeface="+mn-lt"/>
              </a:rPr>
              <a:t/>
            </a:r>
            <a:br>
              <a:rPr lang="en-CA" sz="3600" b="1" dirty="0" smtClean="0">
                <a:solidFill>
                  <a:schemeClr val="tx2"/>
                </a:solidFill>
                <a:effectLst/>
                <a:latin typeface="+mn-lt"/>
              </a:rPr>
            </a:br>
            <a:endParaRPr lang="en-CA" sz="1200" dirty="0">
              <a:solidFill>
                <a:schemeClr val="tx2"/>
              </a:solidFill>
              <a:effectLst/>
              <a:latin typeface="+mn-lt"/>
            </a:endParaRPr>
          </a:p>
        </p:txBody>
      </p:sp>
      <p:sp>
        <p:nvSpPr>
          <p:cNvPr id="7" name="TextBox 6"/>
          <p:cNvSpPr txBox="1"/>
          <p:nvPr/>
        </p:nvSpPr>
        <p:spPr>
          <a:xfrm>
            <a:off x="351756" y="3886200"/>
            <a:ext cx="5400600" cy="3077766"/>
          </a:xfrm>
          <a:prstGeom prst="rect">
            <a:avLst/>
          </a:prstGeom>
          <a:noFill/>
        </p:spPr>
        <p:txBody>
          <a:bodyPr wrap="square" rtlCol="0">
            <a:spAutoFit/>
          </a:bodyPr>
          <a:lstStyle/>
          <a:p>
            <a:endParaRPr lang="en-CA" sz="1600" b="1" dirty="0" smtClean="0">
              <a:latin typeface="+mj-lt"/>
              <a:cs typeface="Arial" panose="020B0604020202020204" pitchFamily="34" charset="0"/>
            </a:endParaRPr>
          </a:p>
          <a:p>
            <a:endParaRPr lang="en-CA" sz="1600" b="1" dirty="0">
              <a:latin typeface="+mj-lt"/>
              <a:cs typeface="Arial" panose="020B0604020202020204" pitchFamily="34" charset="0"/>
            </a:endParaRPr>
          </a:p>
          <a:p>
            <a:endParaRPr lang="en-CA" sz="1600" b="1" dirty="0" smtClean="0">
              <a:latin typeface="+mj-lt"/>
              <a:cs typeface="Arial" panose="020B0604020202020204" pitchFamily="34" charset="0"/>
            </a:endParaRPr>
          </a:p>
          <a:p>
            <a:endParaRPr lang="en-CA" sz="1600" b="1" dirty="0">
              <a:latin typeface="+mj-lt"/>
              <a:cs typeface="Arial" panose="020B0604020202020204" pitchFamily="34" charset="0"/>
            </a:endParaRPr>
          </a:p>
          <a:p>
            <a:endParaRPr lang="en-CA" sz="1600" b="1" dirty="0" smtClean="0">
              <a:latin typeface="+mj-lt"/>
              <a:cs typeface="Arial" panose="020B0604020202020204" pitchFamily="34" charset="0"/>
            </a:endParaRPr>
          </a:p>
          <a:p>
            <a:endParaRPr lang="en-CA" sz="1600" b="1" dirty="0">
              <a:latin typeface="+mj-lt"/>
              <a:cs typeface="Arial" panose="020B0604020202020204" pitchFamily="34" charset="0"/>
            </a:endParaRPr>
          </a:p>
          <a:p>
            <a:r>
              <a:rPr lang="en-CA" b="1" dirty="0" smtClean="0">
                <a:latin typeface="+mj-lt"/>
                <a:cs typeface="Arial" panose="020B0604020202020204" pitchFamily="34" charset="0"/>
              </a:rPr>
              <a:t>Cordelia Williams </a:t>
            </a:r>
          </a:p>
          <a:p>
            <a:r>
              <a:rPr lang="en-CA" sz="1600" i="1" dirty="0" smtClean="0">
                <a:solidFill>
                  <a:schemeClr val="bg1">
                    <a:lumMod val="50000"/>
                  </a:schemeClr>
                </a:solidFill>
                <a:latin typeface="+mj-lt"/>
                <a:cs typeface="Arial" panose="020B0604020202020204" pitchFamily="34" charset="0"/>
              </a:rPr>
              <a:t>Acting Director, Program Design and Delivery Branch, Workforce Innovation &amp; Division Responsible for Skills Training</a:t>
            </a:r>
            <a:br>
              <a:rPr lang="en-CA" sz="1600" i="1" dirty="0" smtClean="0">
                <a:solidFill>
                  <a:schemeClr val="bg1">
                    <a:lumMod val="50000"/>
                  </a:schemeClr>
                </a:solidFill>
                <a:latin typeface="+mj-lt"/>
                <a:cs typeface="Arial" panose="020B0604020202020204" pitchFamily="34" charset="0"/>
              </a:rPr>
            </a:br>
            <a:r>
              <a:rPr lang="en-CA" sz="1600" dirty="0" smtClean="0">
                <a:solidFill>
                  <a:schemeClr val="bg1">
                    <a:lumMod val="50000"/>
                  </a:schemeClr>
                </a:solidFill>
                <a:latin typeface="+mj-lt"/>
                <a:cs typeface="Arial" panose="020B0604020202020204" pitchFamily="34" charset="0"/>
              </a:rPr>
              <a:t>Ministry of Advanced Education, Skills and Training</a:t>
            </a:r>
          </a:p>
          <a:p>
            <a:r>
              <a:rPr lang="en-CA" sz="1600" dirty="0" smtClean="0">
                <a:solidFill>
                  <a:schemeClr val="bg1">
                    <a:lumMod val="50000"/>
                  </a:schemeClr>
                </a:solidFill>
                <a:latin typeface="+mj-lt"/>
                <a:cs typeface="Arial" panose="020B0604020202020204" pitchFamily="34" charset="0"/>
              </a:rPr>
              <a:t/>
            </a:r>
            <a:br>
              <a:rPr lang="en-CA" sz="1600" dirty="0" smtClean="0">
                <a:solidFill>
                  <a:schemeClr val="bg1">
                    <a:lumMod val="50000"/>
                  </a:schemeClr>
                </a:solidFill>
                <a:latin typeface="+mj-lt"/>
                <a:cs typeface="Arial" panose="020B0604020202020204" pitchFamily="34" charset="0"/>
              </a:rPr>
            </a:br>
            <a:endParaRPr lang="en-CA" sz="1600" dirty="0">
              <a:solidFill>
                <a:schemeClr val="bg1">
                  <a:lumMod val="50000"/>
                </a:schemeClr>
              </a:solidFill>
              <a:latin typeface="+mj-lt"/>
              <a:cs typeface="Arial" panose="020B0604020202020204" pitchFamily="34" charset="0"/>
            </a:endParaRPr>
          </a:p>
        </p:txBody>
      </p:sp>
      <p:sp>
        <p:nvSpPr>
          <p:cNvPr id="8" name="TextBox 7"/>
          <p:cNvSpPr txBox="1"/>
          <p:nvPr/>
        </p:nvSpPr>
        <p:spPr>
          <a:xfrm>
            <a:off x="5732859" y="5805264"/>
            <a:ext cx="3168352" cy="646331"/>
          </a:xfrm>
          <a:prstGeom prst="rect">
            <a:avLst/>
          </a:prstGeom>
          <a:noFill/>
        </p:spPr>
        <p:txBody>
          <a:bodyPr wrap="square" rtlCol="0">
            <a:spAutoFit/>
          </a:bodyPr>
          <a:lstStyle/>
          <a:p>
            <a:pPr algn="r"/>
            <a:r>
              <a:rPr lang="en-CA" b="1" dirty="0">
                <a:latin typeface="+mn-lt"/>
                <a:cs typeface="Arial" panose="020B0604020202020204" pitchFamily="34" charset="0"/>
              </a:rPr>
              <a:t>November </a:t>
            </a:r>
            <a:r>
              <a:rPr lang="en-CA" b="1" dirty="0" smtClean="0">
                <a:latin typeface="+mn-lt"/>
                <a:cs typeface="Arial" panose="020B0604020202020204" pitchFamily="34" charset="0"/>
              </a:rPr>
              <a:t>7, </a:t>
            </a:r>
            <a:r>
              <a:rPr lang="en-CA" b="1" dirty="0">
                <a:latin typeface="+mn-lt"/>
                <a:cs typeface="Arial" panose="020B0604020202020204" pitchFamily="34" charset="0"/>
              </a:rPr>
              <a:t>2018</a:t>
            </a:r>
          </a:p>
          <a:p>
            <a:pPr algn="r"/>
            <a:endParaRPr lang="en-CA" dirty="0"/>
          </a:p>
        </p:txBody>
      </p:sp>
    </p:spTree>
    <p:extLst>
      <p:ext uri="{BB962C8B-B14F-4D97-AF65-F5344CB8AC3E}">
        <p14:creationId xmlns:p14="http://schemas.microsoft.com/office/powerpoint/2010/main" val="425063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492875"/>
            <a:ext cx="2133600" cy="365125"/>
          </a:xfrm>
        </p:spPr>
        <p:txBody>
          <a:bodyPr/>
          <a:lstStyle/>
          <a:p>
            <a:pPr algn="r"/>
            <a:fld id="{DB7E1554-A0B1-8D4D-B4DA-7B914C34221F}" type="slidenum">
              <a:rPr lang="en-US" smtClean="0"/>
              <a:pPr algn="r"/>
              <a:t>2</a:t>
            </a:fld>
            <a:endParaRPr lang="en-US" dirty="0"/>
          </a:p>
        </p:txBody>
      </p:sp>
      <p:graphicFrame>
        <p:nvGraphicFramePr>
          <p:cNvPr id="6" name="Diagram 5"/>
          <p:cNvGraphicFramePr/>
          <p:nvPr>
            <p:extLst>
              <p:ext uri="{D42A27DB-BD31-4B8C-83A1-F6EECF244321}">
                <p14:modId xmlns:p14="http://schemas.microsoft.com/office/powerpoint/2010/main" val="3012767021"/>
              </p:ext>
            </p:extLst>
          </p:nvPr>
        </p:nvGraphicFramePr>
        <p:xfrm>
          <a:off x="1371600" y="2286000"/>
          <a:ext cx="63055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0" y="1305580"/>
            <a:ext cx="9144000" cy="523220"/>
          </a:xfrm>
          <a:prstGeom prst="rect">
            <a:avLst/>
          </a:prstGeom>
          <a:noFill/>
        </p:spPr>
        <p:txBody>
          <a:bodyPr wrap="square" rtlCol="0">
            <a:spAutoFit/>
          </a:bodyPr>
          <a:lstStyle/>
          <a:p>
            <a:pPr algn="ctr"/>
            <a:r>
              <a:rPr lang="en-CA" sz="2800" b="1" dirty="0">
                <a:solidFill>
                  <a:schemeClr val="tx2"/>
                </a:solidFill>
              </a:rPr>
              <a:t>Workforce Development Agreement (WDA</a:t>
            </a:r>
            <a:r>
              <a:rPr lang="en-CA" sz="2800" b="1" dirty="0" smtClean="0">
                <a:solidFill>
                  <a:schemeClr val="tx2"/>
                </a:solidFill>
              </a:rPr>
              <a:t>)</a:t>
            </a:r>
            <a:endParaRPr lang="en-CA" sz="2800" b="1" kern="0" dirty="0">
              <a:solidFill>
                <a:schemeClr val="tx2"/>
              </a:solidFill>
              <a:sym typeface="Arial"/>
            </a:endParaRPr>
          </a:p>
        </p:txBody>
      </p:sp>
    </p:spTree>
    <p:extLst>
      <p:ext uri="{BB962C8B-B14F-4D97-AF65-F5344CB8AC3E}">
        <p14:creationId xmlns:p14="http://schemas.microsoft.com/office/powerpoint/2010/main" val="351230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51979"/>
          </a:xfrm>
        </p:spPr>
        <p:txBody>
          <a:bodyPr/>
          <a:lstStyle/>
          <a:p>
            <a:r>
              <a:rPr lang="en-CA" sz="3600" b="1" dirty="0">
                <a:solidFill>
                  <a:schemeClr val="tx2"/>
                </a:solidFill>
              </a:rPr>
              <a:t>Previous Programming</a:t>
            </a:r>
            <a:r>
              <a:rPr lang="en-CA" b="1" kern="0" dirty="0">
                <a:solidFill>
                  <a:schemeClr val="tx2"/>
                </a:solidFill>
                <a:sym typeface="Arial"/>
              </a:rPr>
              <a:t/>
            </a:r>
            <a:br>
              <a:rPr lang="en-CA" b="1" kern="0" dirty="0">
                <a:solidFill>
                  <a:schemeClr val="tx2"/>
                </a:solidFill>
                <a:sym typeface="Arial"/>
              </a:rPr>
            </a:br>
            <a:endParaRPr lang="en-CA" dirty="0"/>
          </a:p>
        </p:txBody>
      </p:sp>
      <p:sp>
        <p:nvSpPr>
          <p:cNvPr id="3" name="Content Placeholder 2"/>
          <p:cNvSpPr>
            <a:spLocks noGrp="1"/>
          </p:cNvSpPr>
          <p:nvPr>
            <p:ph idx="1"/>
          </p:nvPr>
        </p:nvSpPr>
        <p:spPr>
          <a:xfrm>
            <a:off x="457200" y="2057400"/>
            <a:ext cx="8229600" cy="4222207"/>
          </a:xfrm>
        </p:spPr>
        <p:txBody>
          <a:bodyPr/>
          <a:lstStyle/>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DB7E1554-A0B1-8D4D-B4DA-7B914C34221F}" type="slidenum">
              <a:rPr lang="en-US" smtClean="0">
                <a:solidFill>
                  <a:prstClr val="white"/>
                </a:solidFill>
              </a:rPr>
              <a:pPr/>
              <a:t>3</a:t>
            </a:fld>
            <a:endParaRPr lang="en-US" dirty="0">
              <a:solidFill>
                <a:prstClr val="white"/>
              </a:solidFill>
            </a:endParaRPr>
          </a:p>
        </p:txBody>
      </p:sp>
      <p:graphicFrame>
        <p:nvGraphicFramePr>
          <p:cNvPr id="6" name="Diagram 5"/>
          <p:cNvGraphicFramePr/>
          <p:nvPr>
            <p:extLst>
              <p:ext uri="{D42A27DB-BD31-4B8C-83A1-F6EECF244321}">
                <p14:modId xmlns:p14="http://schemas.microsoft.com/office/powerpoint/2010/main" val="2071220324"/>
              </p:ext>
            </p:extLst>
          </p:nvPr>
        </p:nvGraphicFramePr>
        <p:xfrm>
          <a:off x="1143000" y="1828800"/>
          <a:ext cx="68580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0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7010400" y="6492875"/>
            <a:ext cx="2133600" cy="365125"/>
          </a:xfrm>
        </p:spPr>
        <p:txBody>
          <a:bodyPr/>
          <a:lstStyle/>
          <a:p>
            <a:pPr algn="r"/>
            <a:fld id="{DB7E1554-A0B1-8D4D-B4DA-7B914C34221F}" type="slidenum">
              <a:rPr lang="en-US" smtClean="0"/>
              <a:pPr algn="r"/>
              <a:t>4</a:t>
            </a:fld>
            <a:endParaRPr lang="en-US" dirty="0"/>
          </a:p>
        </p:txBody>
      </p:sp>
      <p:sp>
        <p:nvSpPr>
          <p:cNvPr id="2" name="Content Placeholder 1"/>
          <p:cNvSpPr>
            <a:spLocks noGrp="1"/>
          </p:cNvSpPr>
          <p:nvPr>
            <p:ph idx="1"/>
          </p:nvPr>
        </p:nvSpPr>
        <p:spPr/>
        <p:txBody>
          <a:bodyPr/>
          <a:lstStyle/>
          <a:p>
            <a:endParaRPr lang="en-CA" sz="2400" dirty="0" smtClean="0"/>
          </a:p>
          <a:p>
            <a:r>
              <a:rPr lang="en-CA" sz="2400" dirty="0" smtClean="0"/>
              <a:t>Emphasizes </a:t>
            </a:r>
            <a:r>
              <a:rPr lang="en-CA" sz="2400" dirty="0"/>
              <a:t>linkages of skills training and employment supports to client needs and labour market demands</a:t>
            </a:r>
          </a:p>
          <a:p>
            <a:pPr marL="0" indent="0">
              <a:buNone/>
            </a:pPr>
            <a:endParaRPr lang="en-CA" sz="2400" dirty="0" smtClean="0"/>
          </a:p>
          <a:p>
            <a:r>
              <a:rPr lang="en-CA" sz="2400" dirty="0" smtClean="0"/>
              <a:t>Multi-pronged </a:t>
            </a:r>
            <a:r>
              <a:rPr lang="en-CA" sz="2400" dirty="0"/>
              <a:t>approach to skills training and employment supports that will target British Columbians, employers, sectors and </a:t>
            </a:r>
            <a:r>
              <a:rPr lang="en-CA" sz="2400" dirty="0" smtClean="0"/>
              <a:t>communities, including:</a:t>
            </a:r>
            <a:endParaRPr lang="en-CA" sz="2400" dirty="0"/>
          </a:p>
          <a:p>
            <a:pPr lvl="1">
              <a:spcBef>
                <a:spcPts val="0"/>
              </a:spcBef>
              <a:buFont typeface="Courier New" panose="02070309020205020404" pitchFamily="49" charset="0"/>
              <a:buChar char="o"/>
            </a:pPr>
            <a:r>
              <a:rPr lang="en-CA" sz="2000" dirty="0" smtClean="0"/>
              <a:t>BC Employer Training Grant (BCETG)</a:t>
            </a:r>
          </a:p>
          <a:p>
            <a:pPr lvl="1">
              <a:spcBef>
                <a:spcPts val="0"/>
              </a:spcBef>
              <a:buFont typeface="Courier New" panose="02070309020205020404" pitchFamily="49" charset="0"/>
              <a:buChar char="o"/>
            </a:pPr>
            <a:r>
              <a:rPr lang="en-CA" sz="2000" dirty="0"/>
              <a:t>Community Workforce Response Grant (CWRG)</a:t>
            </a:r>
          </a:p>
          <a:p>
            <a:pPr lvl="1">
              <a:spcBef>
                <a:spcPts val="0"/>
              </a:spcBef>
              <a:buFont typeface="Courier New" panose="02070309020205020404" pitchFamily="49" charset="0"/>
              <a:buChar char="o"/>
            </a:pPr>
            <a:r>
              <a:rPr lang="en-CA" sz="2000" dirty="0"/>
              <a:t>Skills Training for Employment (STE)</a:t>
            </a:r>
          </a:p>
          <a:p>
            <a:pPr marL="457200" lvl="1" indent="0">
              <a:buNone/>
            </a:pPr>
            <a:endParaRPr lang="en-CA" sz="1600" dirty="0"/>
          </a:p>
          <a:p>
            <a:pPr lvl="1">
              <a:buFont typeface="Courier New" panose="02070309020205020404" pitchFamily="49" charset="0"/>
              <a:buChar char="o"/>
            </a:pPr>
            <a:endParaRPr lang="en-CA" sz="2000" dirty="0"/>
          </a:p>
          <a:p>
            <a:endParaRPr lang="en-CA" dirty="0"/>
          </a:p>
        </p:txBody>
      </p:sp>
      <p:sp>
        <p:nvSpPr>
          <p:cNvPr id="3" name="Rectangle 2"/>
          <p:cNvSpPr/>
          <p:nvPr/>
        </p:nvSpPr>
        <p:spPr>
          <a:xfrm>
            <a:off x="0" y="1305580"/>
            <a:ext cx="9143999" cy="523220"/>
          </a:xfrm>
          <a:prstGeom prst="rect">
            <a:avLst/>
          </a:prstGeom>
        </p:spPr>
        <p:txBody>
          <a:bodyPr wrap="square">
            <a:spAutoFit/>
          </a:bodyPr>
          <a:lstStyle/>
          <a:p>
            <a:pPr algn="ctr"/>
            <a:r>
              <a:rPr lang="en-CA" sz="2800" b="1" kern="0" dirty="0" smtClean="0">
                <a:solidFill>
                  <a:schemeClr val="tx2"/>
                </a:solidFill>
                <a:sym typeface="Arial"/>
              </a:rPr>
              <a:t>WDA Program Framework</a:t>
            </a:r>
            <a:endParaRPr lang="en-CA" sz="2800" b="1" kern="0" dirty="0">
              <a:solidFill>
                <a:schemeClr val="tx2"/>
              </a:solidFill>
              <a:sym typeface="Arial"/>
            </a:endParaRPr>
          </a:p>
        </p:txBody>
      </p:sp>
    </p:spTree>
    <p:extLst>
      <p:ext uri="{BB962C8B-B14F-4D97-AF65-F5344CB8AC3E}">
        <p14:creationId xmlns:p14="http://schemas.microsoft.com/office/powerpoint/2010/main" val="2409802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2286000"/>
            <a:ext cx="8712968" cy="4114800"/>
          </a:xfrm>
        </p:spPr>
        <p:txBody>
          <a:bodyPr>
            <a:normAutofit/>
          </a:bodyPr>
          <a:lstStyle/>
          <a:p>
            <a:pPr>
              <a:buFont typeface="Arial" panose="020B0604020202020204" pitchFamily="34" charset="0"/>
              <a:buChar char="•"/>
            </a:pPr>
            <a:r>
              <a:rPr lang="en-CA" sz="2400" dirty="0" smtClean="0"/>
              <a:t>Assist employers </a:t>
            </a:r>
            <a:r>
              <a:rPr lang="en-CA" sz="2400" dirty="0"/>
              <a:t>to provide skills training to new or current employees to develop skills and certification, upgrade skills needed due to automation, and enhance skills and </a:t>
            </a:r>
            <a:r>
              <a:rPr lang="en-CA" sz="2400" dirty="0" smtClean="0"/>
              <a:t>productivity.</a:t>
            </a:r>
          </a:p>
          <a:p>
            <a:pPr lvl="1">
              <a:buFont typeface="Courier New" panose="02070309020205020404" pitchFamily="49" charset="0"/>
              <a:buChar char="o"/>
            </a:pPr>
            <a:r>
              <a:rPr lang="en-CA" sz="2000" dirty="0" smtClean="0"/>
              <a:t>Foundational: low-skilled </a:t>
            </a:r>
            <a:r>
              <a:rPr lang="en-CA" sz="2000" dirty="0"/>
              <a:t>current or future employees</a:t>
            </a:r>
            <a:r>
              <a:rPr lang="en-CA" sz="1600" dirty="0" smtClean="0"/>
              <a:t>.</a:t>
            </a:r>
          </a:p>
          <a:p>
            <a:pPr lvl="1">
              <a:buFont typeface="Courier New" panose="02070309020205020404" pitchFamily="49" charset="0"/>
              <a:buChar char="o"/>
            </a:pPr>
            <a:r>
              <a:rPr lang="en-CA" sz="2000" dirty="0" smtClean="0"/>
              <a:t>Technical Training: responds </a:t>
            </a:r>
            <a:r>
              <a:rPr lang="en-CA" sz="2000" dirty="0"/>
              <a:t>to automation and technological advancements, such as new software, technology or machinery</a:t>
            </a:r>
            <a:r>
              <a:rPr lang="en-CA" sz="2000" dirty="0" smtClean="0"/>
              <a:t>.</a:t>
            </a:r>
          </a:p>
          <a:p>
            <a:pPr lvl="1">
              <a:buFont typeface="Courier New" panose="02070309020205020404" pitchFamily="49" charset="0"/>
              <a:buChar char="o"/>
            </a:pPr>
            <a:r>
              <a:rPr lang="en-CA" sz="2000" dirty="0"/>
              <a:t>Workforce Training: any training that aligns with an employer’s business needs</a:t>
            </a:r>
            <a:r>
              <a:rPr lang="en-CA" sz="1600" dirty="0"/>
              <a:t/>
            </a:r>
            <a:br>
              <a:rPr lang="en-CA" sz="1600" dirty="0"/>
            </a:br>
            <a:endParaRPr lang="en-CA" sz="1600" dirty="0" smtClean="0"/>
          </a:p>
          <a:p>
            <a:pPr>
              <a:buFont typeface="Arial" panose="020B0604020202020204" pitchFamily="34" charset="0"/>
              <a:buChar char="•"/>
            </a:pPr>
            <a:r>
              <a:rPr lang="en-CA" sz="2400" dirty="0"/>
              <a:t>BCETG replaces the Canada-BC Job Grant.</a:t>
            </a:r>
          </a:p>
          <a:p>
            <a:pPr marL="0" indent="0">
              <a:buNone/>
            </a:pPr>
            <a:endParaRPr lang="en-CA" sz="2000" b="1" dirty="0"/>
          </a:p>
          <a:p>
            <a:pPr lvl="1"/>
            <a:endParaRPr lang="en-CA" dirty="0" smtClean="0"/>
          </a:p>
        </p:txBody>
      </p:sp>
      <p:sp>
        <p:nvSpPr>
          <p:cNvPr id="6" name="TextBox 5"/>
          <p:cNvSpPr txBox="1"/>
          <p:nvPr/>
        </p:nvSpPr>
        <p:spPr>
          <a:xfrm>
            <a:off x="0" y="1534180"/>
            <a:ext cx="9144000" cy="523220"/>
          </a:xfrm>
          <a:prstGeom prst="rect">
            <a:avLst/>
          </a:prstGeom>
          <a:noFill/>
        </p:spPr>
        <p:txBody>
          <a:bodyPr wrap="square" rtlCol="0">
            <a:spAutoFit/>
          </a:bodyPr>
          <a:lstStyle/>
          <a:p>
            <a:pPr algn="ctr"/>
            <a:r>
              <a:rPr lang="en-CA" sz="2800" b="1" dirty="0">
                <a:solidFill>
                  <a:schemeClr val="tx2"/>
                </a:solidFill>
              </a:rPr>
              <a:t>WDA Programs: BC Employer Training Grant</a:t>
            </a:r>
            <a:endParaRPr lang="en-CA" sz="2800" b="1" dirty="0">
              <a:solidFill>
                <a:schemeClr val="tx2"/>
              </a:solidFill>
              <a:sym typeface="Arial"/>
            </a:endParaRPr>
          </a:p>
        </p:txBody>
      </p:sp>
      <p:sp>
        <p:nvSpPr>
          <p:cNvPr id="9" name="Slide Number Placeholder 4"/>
          <p:cNvSpPr>
            <a:spLocks noGrp="1"/>
          </p:cNvSpPr>
          <p:nvPr>
            <p:ph type="sldNum" sz="quarter" idx="12"/>
          </p:nvPr>
        </p:nvSpPr>
        <p:spPr>
          <a:xfrm>
            <a:off x="7010400" y="6492875"/>
            <a:ext cx="2133600" cy="365125"/>
          </a:xfrm>
        </p:spPr>
        <p:txBody>
          <a:bodyPr/>
          <a:lstStyle/>
          <a:p>
            <a:pPr algn="r"/>
            <a:fld id="{DB7E1554-A0B1-8D4D-B4DA-7B914C34221F}" type="slidenum">
              <a:rPr lang="en-US" smtClean="0"/>
              <a:pPr algn="r"/>
              <a:t>5</a:t>
            </a:fld>
            <a:endParaRPr lang="en-US" dirty="0"/>
          </a:p>
        </p:txBody>
      </p:sp>
    </p:spTree>
    <p:extLst>
      <p:ext uri="{BB962C8B-B14F-4D97-AF65-F5344CB8AC3E}">
        <p14:creationId xmlns:p14="http://schemas.microsoft.com/office/powerpoint/2010/main" val="130506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238" y="1026323"/>
            <a:ext cx="8712968" cy="170429"/>
          </a:xfrm>
        </p:spPr>
        <p:txBody>
          <a:bodyPr>
            <a:normAutofit fontScale="25000" lnSpcReduction="20000"/>
          </a:bodyPr>
          <a:lstStyle/>
          <a:p>
            <a:pPr marL="457200" lvl="1" indent="0">
              <a:buNone/>
            </a:pPr>
            <a:endParaRPr lang="en-CA" dirty="0" smtClean="0"/>
          </a:p>
          <a:p>
            <a:pPr lvl="1"/>
            <a:endParaRPr lang="en-CA" dirty="0" smtClean="0"/>
          </a:p>
          <a:p>
            <a:pPr lvl="1"/>
            <a:endParaRPr lang="en-CA" dirty="0" smtClean="0"/>
          </a:p>
          <a:p>
            <a:pPr lvl="1"/>
            <a:endParaRPr lang="en-CA" dirty="0" smtClean="0"/>
          </a:p>
        </p:txBody>
      </p:sp>
      <p:sp>
        <p:nvSpPr>
          <p:cNvPr id="8" name="TextBox 7"/>
          <p:cNvSpPr txBox="1"/>
          <p:nvPr/>
        </p:nvSpPr>
        <p:spPr>
          <a:xfrm>
            <a:off x="0" y="1534180"/>
            <a:ext cx="9165139" cy="523220"/>
          </a:xfrm>
          <a:prstGeom prst="rect">
            <a:avLst/>
          </a:prstGeom>
          <a:noFill/>
        </p:spPr>
        <p:txBody>
          <a:bodyPr wrap="square" rtlCol="0">
            <a:spAutoFit/>
          </a:bodyPr>
          <a:lstStyle/>
          <a:p>
            <a:pPr algn="ctr"/>
            <a:r>
              <a:rPr lang="en-CA" sz="2800" b="1" dirty="0" smtClean="0">
                <a:solidFill>
                  <a:schemeClr val="tx2"/>
                </a:solidFill>
              </a:rPr>
              <a:t>WDA </a:t>
            </a:r>
            <a:r>
              <a:rPr lang="en-CA" sz="2800" b="1" dirty="0">
                <a:solidFill>
                  <a:schemeClr val="tx2"/>
                </a:solidFill>
              </a:rPr>
              <a:t>Program: Community Workforce Response </a:t>
            </a:r>
            <a:r>
              <a:rPr lang="en-CA" sz="2800" b="1" dirty="0" smtClean="0">
                <a:solidFill>
                  <a:schemeClr val="tx2"/>
                </a:solidFill>
              </a:rPr>
              <a:t>Grant</a:t>
            </a:r>
            <a:endParaRPr lang="en-CA" sz="2800" b="1" kern="0" dirty="0">
              <a:solidFill>
                <a:schemeClr val="tx2"/>
              </a:solidFill>
              <a:sym typeface="Arial"/>
            </a:endParaRPr>
          </a:p>
        </p:txBody>
      </p:sp>
      <p:sp>
        <p:nvSpPr>
          <p:cNvPr id="10" name="Slide Number Placeholder 4"/>
          <p:cNvSpPr>
            <a:spLocks noGrp="1"/>
          </p:cNvSpPr>
          <p:nvPr>
            <p:ph type="sldNum" sz="quarter" idx="12"/>
          </p:nvPr>
        </p:nvSpPr>
        <p:spPr>
          <a:xfrm>
            <a:off x="7010400" y="6492875"/>
            <a:ext cx="2133600" cy="365125"/>
          </a:xfrm>
        </p:spPr>
        <p:txBody>
          <a:bodyPr/>
          <a:lstStyle/>
          <a:p>
            <a:pPr algn="r"/>
            <a:fld id="{DB7E1554-A0B1-8D4D-B4DA-7B914C34221F}" type="slidenum">
              <a:rPr lang="en-US" smtClean="0"/>
              <a:pPr algn="r"/>
              <a:t>6</a:t>
            </a:fld>
            <a:endParaRPr lang="en-US" dirty="0"/>
          </a:p>
        </p:txBody>
      </p:sp>
      <p:sp>
        <p:nvSpPr>
          <p:cNvPr id="4" name="TextBox 3"/>
          <p:cNvSpPr txBox="1"/>
          <p:nvPr/>
        </p:nvSpPr>
        <p:spPr>
          <a:xfrm>
            <a:off x="239169" y="2286000"/>
            <a:ext cx="8686800" cy="3693319"/>
          </a:xfrm>
          <a:prstGeom prst="rect">
            <a:avLst/>
          </a:prstGeom>
          <a:noFill/>
        </p:spPr>
        <p:txBody>
          <a:bodyPr wrap="square" rtlCol="0">
            <a:spAutoFit/>
          </a:bodyPr>
          <a:lstStyle/>
          <a:p>
            <a:pPr marL="342900" indent="-342900">
              <a:spcBef>
                <a:spcPct val="20000"/>
              </a:spcBef>
              <a:buFont typeface="Arial" pitchFamily="34" charset="0"/>
              <a:buChar char="•"/>
            </a:pPr>
            <a:r>
              <a:rPr lang="en-CA" sz="2400" dirty="0" smtClean="0"/>
              <a:t>Provides </a:t>
            </a:r>
            <a:r>
              <a:rPr lang="en-CA" sz="2400" dirty="0"/>
              <a:t>flexible and timely responses to emerging and urgent labour and skills needs in B.C.’s communities and sectors.</a:t>
            </a:r>
          </a:p>
          <a:p>
            <a:pPr marL="342900" indent="-342900">
              <a:spcBef>
                <a:spcPct val="20000"/>
              </a:spcBef>
              <a:buFont typeface="Arial" pitchFamily="34" charset="0"/>
              <a:buChar char="•"/>
            </a:pPr>
            <a:r>
              <a:rPr lang="en-CA" sz="2400" dirty="0"/>
              <a:t>Grants will support communities to develop workforce </a:t>
            </a:r>
            <a:r>
              <a:rPr lang="en-CA" sz="2400" dirty="0" smtClean="0"/>
              <a:t>skills:</a:t>
            </a:r>
          </a:p>
          <a:p>
            <a:pPr marL="742950" lvl="1" indent="-285750">
              <a:spcBef>
                <a:spcPct val="20000"/>
              </a:spcBef>
              <a:buFont typeface="Courier New" panose="02070309020205020404" pitchFamily="49" charset="0"/>
              <a:buChar char="o"/>
            </a:pPr>
            <a:r>
              <a:rPr lang="en-CA" sz="2000" dirty="0"/>
              <a:t>Emerging Priorities </a:t>
            </a:r>
            <a:r>
              <a:rPr lang="en-CA" sz="2000" dirty="0" smtClean="0"/>
              <a:t>Stream</a:t>
            </a:r>
          </a:p>
          <a:p>
            <a:pPr marL="742950" lvl="1" indent="-285750">
              <a:spcBef>
                <a:spcPct val="20000"/>
              </a:spcBef>
              <a:buFont typeface="Courier New" panose="02070309020205020404" pitchFamily="49" charset="0"/>
              <a:buChar char="o"/>
            </a:pPr>
            <a:r>
              <a:rPr lang="en-CA" sz="2000" dirty="0" smtClean="0"/>
              <a:t>Indigenous Communities Stream</a:t>
            </a:r>
          </a:p>
          <a:p>
            <a:pPr marL="742950" lvl="1" indent="-285750">
              <a:spcBef>
                <a:spcPct val="20000"/>
              </a:spcBef>
              <a:buFont typeface="Courier New" panose="02070309020205020404" pitchFamily="49" charset="0"/>
              <a:buChar char="o"/>
            </a:pPr>
            <a:r>
              <a:rPr lang="en-CA" sz="2000" dirty="0" smtClean="0"/>
              <a:t>Workforce </a:t>
            </a:r>
            <a:r>
              <a:rPr lang="en-CA" sz="2000" dirty="0"/>
              <a:t>Shortages </a:t>
            </a:r>
            <a:r>
              <a:rPr lang="en-CA" sz="2000" dirty="0" smtClean="0"/>
              <a:t>Stream</a:t>
            </a:r>
          </a:p>
          <a:p>
            <a:pPr marL="742950" lvl="1" indent="-285750">
              <a:spcBef>
                <a:spcPct val="20000"/>
              </a:spcBef>
              <a:buFont typeface="Courier New" panose="02070309020205020404" pitchFamily="49" charset="0"/>
              <a:buChar char="o"/>
            </a:pPr>
            <a:endParaRPr lang="en-CA" sz="1600" dirty="0"/>
          </a:p>
          <a:p>
            <a:pPr>
              <a:buFont typeface="Arial" panose="020B0604020202020204" pitchFamily="34" charset="0"/>
              <a:buChar char="•"/>
            </a:pPr>
            <a:r>
              <a:rPr lang="en-CA" sz="2400" dirty="0"/>
              <a:t>The CWRG will replace the Employer-Sponsored Training program and elements of the Canada-BC Job Grant.</a:t>
            </a:r>
          </a:p>
          <a:p>
            <a:endParaRPr lang="en-CA" dirty="0"/>
          </a:p>
        </p:txBody>
      </p:sp>
    </p:spTree>
    <p:extLst>
      <p:ext uri="{BB962C8B-B14F-4D97-AF65-F5344CB8AC3E}">
        <p14:creationId xmlns:p14="http://schemas.microsoft.com/office/powerpoint/2010/main" val="366852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238" y="1839144"/>
            <a:ext cx="8712968" cy="4104456"/>
          </a:xfrm>
        </p:spPr>
        <p:txBody>
          <a:bodyPr>
            <a:noAutofit/>
          </a:bodyPr>
          <a:lstStyle/>
          <a:p>
            <a:r>
              <a:rPr lang="en-CA" sz="2400" dirty="0" smtClean="0"/>
              <a:t>Focus </a:t>
            </a:r>
            <a:r>
              <a:rPr lang="en-CA" sz="2400" dirty="0"/>
              <a:t>on meeting needs of vulnerable and under-represented </a:t>
            </a:r>
            <a:r>
              <a:rPr lang="en-CA" sz="2400" dirty="0" smtClean="0"/>
              <a:t>groups including</a:t>
            </a:r>
            <a:r>
              <a:rPr lang="en-CA" sz="2400" dirty="0"/>
              <a:t>:  </a:t>
            </a:r>
            <a:endParaRPr lang="en-CA" sz="2400" dirty="0" smtClean="0"/>
          </a:p>
          <a:p>
            <a:pPr lvl="1">
              <a:buFont typeface="Courier New" panose="02070309020205020404" pitchFamily="49" charset="0"/>
              <a:buChar char="o"/>
            </a:pPr>
            <a:r>
              <a:rPr lang="en-CA" sz="2000" dirty="0" smtClean="0"/>
              <a:t>Young Adults and Young Adults </a:t>
            </a:r>
            <a:r>
              <a:rPr lang="en-CA" sz="2000" dirty="0"/>
              <a:t>at </a:t>
            </a:r>
            <a:r>
              <a:rPr lang="en-CA" sz="2000" dirty="0" smtClean="0"/>
              <a:t>Risk </a:t>
            </a:r>
            <a:r>
              <a:rPr lang="en-CA" sz="2000" dirty="0"/>
              <a:t>(including former youth in care</a:t>
            </a:r>
            <a:r>
              <a:rPr lang="en-CA" sz="2000" dirty="0" smtClean="0"/>
              <a:t>); </a:t>
            </a:r>
          </a:p>
          <a:p>
            <a:pPr lvl="1">
              <a:buFont typeface="Courier New" panose="02070309020205020404" pitchFamily="49" charset="0"/>
              <a:buChar char="o"/>
            </a:pPr>
            <a:r>
              <a:rPr lang="en-CA" sz="2000" dirty="0"/>
              <a:t>O</a:t>
            </a:r>
            <a:r>
              <a:rPr lang="en-CA" sz="2000" dirty="0" smtClean="0"/>
              <a:t>lder </a:t>
            </a:r>
            <a:r>
              <a:rPr lang="en-CA" sz="2000" dirty="0"/>
              <a:t>W</a:t>
            </a:r>
            <a:r>
              <a:rPr lang="en-CA" sz="2000" dirty="0" smtClean="0"/>
              <a:t>orkers; </a:t>
            </a:r>
          </a:p>
          <a:p>
            <a:pPr lvl="1">
              <a:buFont typeface="Courier New" panose="02070309020205020404" pitchFamily="49" charset="0"/>
              <a:buChar char="o"/>
            </a:pPr>
            <a:r>
              <a:rPr lang="en-CA" sz="2000" dirty="0"/>
              <a:t>S</a:t>
            </a:r>
            <a:r>
              <a:rPr lang="en-CA" sz="2000" dirty="0" smtClean="0"/>
              <a:t>urvivors </a:t>
            </a:r>
            <a:r>
              <a:rPr lang="en-CA" sz="2000" dirty="0"/>
              <a:t>of </a:t>
            </a:r>
            <a:r>
              <a:rPr lang="en-CA" sz="2000" dirty="0" smtClean="0"/>
              <a:t>Violence </a:t>
            </a:r>
            <a:r>
              <a:rPr lang="en-CA" sz="2000" dirty="0"/>
              <a:t>and/or A</a:t>
            </a:r>
            <a:r>
              <a:rPr lang="en-CA" sz="2000" dirty="0" smtClean="0"/>
              <a:t>buse; </a:t>
            </a:r>
          </a:p>
          <a:p>
            <a:pPr lvl="1">
              <a:buFont typeface="Courier New" panose="02070309020205020404" pitchFamily="49" charset="0"/>
              <a:buChar char="o"/>
            </a:pPr>
            <a:r>
              <a:rPr lang="en-CA" sz="2000" dirty="0" smtClean="0"/>
              <a:t>Indigenous persons; and </a:t>
            </a:r>
          </a:p>
          <a:p>
            <a:pPr lvl="1">
              <a:buFont typeface="Courier New" panose="02070309020205020404" pitchFamily="49" charset="0"/>
              <a:buChar char="o"/>
            </a:pPr>
            <a:r>
              <a:rPr lang="en-CA" sz="2000" dirty="0" smtClean="0"/>
              <a:t>Individuals </a:t>
            </a:r>
            <a:r>
              <a:rPr lang="en-CA" sz="2000" dirty="0"/>
              <a:t>who face </a:t>
            </a:r>
            <a:r>
              <a:rPr lang="en-CA" sz="2000" dirty="0" smtClean="0"/>
              <a:t>Multiple Barriers to Employment</a:t>
            </a:r>
          </a:p>
          <a:p>
            <a:pPr lvl="1">
              <a:buFont typeface="Courier New" panose="02070309020205020404" pitchFamily="49" charset="0"/>
              <a:buChar char="o"/>
            </a:pPr>
            <a:endParaRPr lang="en-CA" sz="1600" dirty="0" smtClean="0"/>
          </a:p>
          <a:p>
            <a:r>
              <a:rPr lang="en-CA" sz="2400" dirty="0" smtClean="0"/>
              <a:t>Clients </a:t>
            </a:r>
            <a:r>
              <a:rPr lang="en-CA" sz="2400" dirty="0"/>
              <a:t>will receive pre-employment, skills training and employment supports to obtain sustainable </a:t>
            </a:r>
            <a:r>
              <a:rPr lang="en-CA" sz="2400" dirty="0" smtClean="0"/>
              <a:t>employment</a:t>
            </a:r>
            <a:endParaRPr lang="en-CA" sz="2400" dirty="0"/>
          </a:p>
          <a:p>
            <a:r>
              <a:rPr lang="en-CA" sz="2400" dirty="0" smtClean="0"/>
              <a:t>STE </a:t>
            </a:r>
            <a:r>
              <a:rPr lang="en-CA" sz="2400" dirty="0"/>
              <a:t>will replaces the current Employment Services and Supports </a:t>
            </a:r>
            <a:r>
              <a:rPr lang="en-CA" sz="2400" dirty="0" smtClean="0"/>
              <a:t>program</a:t>
            </a:r>
          </a:p>
          <a:p>
            <a:pPr marL="0" indent="0">
              <a:buNone/>
            </a:pPr>
            <a:endParaRPr lang="en-CA" sz="1800" dirty="0" smtClean="0"/>
          </a:p>
          <a:p>
            <a:pPr marL="457200" lvl="1" indent="0">
              <a:buNone/>
            </a:pPr>
            <a:endParaRPr lang="en-CA" sz="1800" dirty="0" smtClean="0"/>
          </a:p>
          <a:p>
            <a:pPr lvl="1"/>
            <a:endParaRPr lang="en-CA" sz="1800" dirty="0" smtClean="0"/>
          </a:p>
          <a:p>
            <a:pPr lvl="1"/>
            <a:endParaRPr lang="en-CA" sz="1800" dirty="0" smtClean="0"/>
          </a:p>
          <a:p>
            <a:pPr lvl="1"/>
            <a:endParaRPr lang="en-CA" sz="1800" dirty="0" smtClean="0"/>
          </a:p>
        </p:txBody>
      </p:sp>
      <p:sp>
        <p:nvSpPr>
          <p:cNvPr id="6" name="TextBox 5"/>
          <p:cNvSpPr txBox="1"/>
          <p:nvPr/>
        </p:nvSpPr>
        <p:spPr>
          <a:xfrm>
            <a:off x="0" y="1305580"/>
            <a:ext cx="9144000" cy="523220"/>
          </a:xfrm>
          <a:prstGeom prst="rect">
            <a:avLst/>
          </a:prstGeom>
          <a:noFill/>
        </p:spPr>
        <p:txBody>
          <a:bodyPr wrap="square" rtlCol="0">
            <a:spAutoFit/>
          </a:bodyPr>
          <a:lstStyle/>
          <a:p>
            <a:pPr algn="ctr"/>
            <a:r>
              <a:rPr lang="en-CA" sz="2800" b="1" dirty="0">
                <a:solidFill>
                  <a:schemeClr val="tx2"/>
                </a:solidFill>
              </a:rPr>
              <a:t>WDA Programs: Skills Training for </a:t>
            </a:r>
            <a:r>
              <a:rPr lang="en-CA" sz="2800" b="1" dirty="0" smtClean="0">
                <a:solidFill>
                  <a:schemeClr val="tx2"/>
                </a:solidFill>
              </a:rPr>
              <a:t>Employment</a:t>
            </a:r>
            <a:endParaRPr lang="en-CA" sz="2800" b="1" dirty="0">
              <a:solidFill>
                <a:schemeClr val="tx2"/>
              </a:solidFill>
            </a:endParaRPr>
          </a:p>
        </p:txBody>
      </p:sp>
      <p:sp>
        <p:nvSpPr>
          <p:cNvPr id="9" name="Slide Number Placeholder 4"/>
          <p:cNvSpPr>
            <a:spLocks noGrp="1"/>
          </p:cNvSpPr>
          <p:nvPr>
            <p:ph type="sldNum" sz="quarter" idx="12"/>
          </p:nvPr>
        </p:nvSpPr>
        <p:spPr>
          <a:xfrm>
            <a:off x="7010400" y="6492875"/>
            <a:ext cx="2133600" cy="365125"/>
          </a:xfrm>
        </p:spPr>
        <p:txBody>
          <a:bodyPr/>
          <a:lstStyle/>
          <a:p>
            <a:pPr algn="r"/>
            <a:fld id="{DB7E1554-A0B1-8D4D-B4DA-7B914C34221F}" type="slidenum">
              <a:rPr lang="en-US" smtClean="0"/>
              <a:pPr algn="r"/>
              <a:t>7</a:t>
            </a:fld>
            <a:endParaRPr lang="en-US" dirty="0"/>
          </a:p>
        </p:txBody>
      </p:sp>
    </p:spTree>
    <p:extLst>
      <p:ext uri="{BB962C8B-B14F-4D97-AF65-F5344CB8AC3E}">
        <p14:creationId xmlns:p14="http://schemas.microsoft.com/office/powerpoint/2010/main" val="272963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51979"/>
          </a:xfrm>
        </p:spPr>
        <p:txBody>
          <a:bodyPr/>
          <a:lstStyle/>
          <a:p>
            <a:r>
              <a:rPr lang="en-CA" sz="4000" b="1" dirty="0" smtClean="0">
                <a:solidFill>
                  <a:schemeClr val="tx2"/>
                </a:solidFill>
              </a:rPr>
              <a:t>For more information</a:t>
            </a:r>
            <a:endParaRPr lang="en-CA" sz="4000" b="1" dirty="0">
              <a:solidFill>
                <a:schemeClr val="tx2"/>
              </a:solidFill>
            </a:endParaRPr>
          </a:p>
        </p:txBody>
      </p:sp>
      <p:sp>
        <p:nvSpPr>
          <p:cNvPr id="3" name="Content Placeholder 2"/>
          <p:cNvSpPr>
            <a:spLocks noGrp="1"/>
          </p:cNvSpPr>
          <p:nvPr>
            <p:ph idx="1"/>
          </p:nvPr>
        </p:nvSpPr>
        <p:spPr/>
        <p:txBody>
          <a:bodyPr/>
          <a:lstStyle/>
          <a:p>
            <a:pPr marL="0" indent="0">
              <a:buNone/>
            </a:pPr>
            <a:endParaRPr lang="en-CA" dirty="0"/>
          </a:p>
          <a:p>
            <a:pPr lvl="1">
              <a:spcBef>
                <a:spcPts val="0"/>
              </a:spcBef>
              <a:buFont typeface="Arial" panose="020B0604020202020204" pitchFamily="34" charset="0"/>
              <a:buChar char="•"/>
            </a:pPr>
            <a:r>
              <a:rPr lang="en-CA" b="1" dirty="0" smtClean="0">
                <a:solidFill>
                  <a:schemeClr val="tx2"/>
                </a:solidFill>
              </a:rPr>
              <a:t>Work </a:t>
            </a:r>
            <a:r>
              <a:rPr lang="en-CA" b="1" dirty="0">
                <a:solidFill>
                  <a:schemeClr val="tx2"/>
                </a:solidFill>
              </a:rPr>
              <a:t>BC </a:t>
            </a:r>
            <a:endParaRPr lang="en-CA" b="1" dirty="0" smtClean="0">
              <a:solidFill>
                <a:schemeClr val="tx2"/>
              </a:solidFill>
            </a:endParaRPr>
          </a:p>
          <a:p>
            <a:pPr marL="457200" lvl="1" indent="0">
              <a:spcBef>
                <a:spcPts val="0"/>
              </a:spcBef>
              <a:buNone/>
            </a:pPr>
            <a:endParaRPr lang="en-CA" b="1" dirty="0" smtClean="0">
              <a:solidFill>
                <a:schemeClr val="tx2"/>
              </a:solidFill>
            </a:endParaRPr>
          </a:p>
          <a:p>
            <a:pPr lvl="1">
              <a:spcBef>
                <a:spcPts val="0"/>
              </a:spcBef>
              <a:buFont typeface="Arial" panose="020B0604020202020204" pitchFamily="34" charset="0"/>
              <a:buChar char="•"/>
            </a:pPr>
            <a:r>
              <a:rPr lang="en-CA" b="1" dirty="0" smtClean="0">
                <a:solidFill>
                  <a:schemeClr val="tx2"/>
                </a:solidFill>
              </a:rPr>
              <a:t> </a:t>
            </a:r>
            <a:r>
              <a:rPr lang="en-CA" b="1" dirty="0" smtClean="0">
                <a:solidFill>
                  <a:schemeClr val="tx2"/>
                </a:solidFill>
              </a:rPr>
              <a:t>BC Bid and BC Bid Resources</a:t>
            </a:r>
            <a:endParaRPr lang="en-CA" b="1" dirty="0" smtClean="0">
              <a:solidFill>
                <a:schemeClr val="tx2"/>
              </a:solidFill>
            </a:endParaRPr>
          </a:p>
          <a:p>
            <a:pPr marL="457200" lvl="1" indent="0">
              <a:spcBef>
                <a:spcPts val="0"/>
              </a:spcBef>
              <a:buNone/>
            </a:pPr>
            <a:endParaRPr lang="en-CA" b="1" dirty="0" smtClean="0">
              <a:solidFill>
                <a:schemeClr val="tx2"/>
              </a:solidFill>
            </a:endParaRPr>
          </a:p>
          <a:p>
            <a:pPr lvl="1">
              <a:spcBef>
                <a:spcPts val="0"/>
              </a:spcBef>
              <a:buFont typeface="Arial" panose="020B0604020202020204" pitchFamily="34" charset="0"/>
              <a:buChar char="•"/>
            </a:pPr>
            <a:r>
              <a:rPr lang="en-CA" b="1" dirty="0" smtClean="0">
                <a:solidFill>
                  <a:schemeClr val="tx2"/>
                </a:solidFill>
              </a:rPr>
              <a:t>Contact: Cordelia.Williams@gov.bc.ca</a:t>
            </a:r>
          </a:p>
        </p:txBody>
      </p:sp>
      <p:sp>
        <p:nvSpPr>
          <p:cNvPr id="4" name="Slide Number Placeholder 3"/>
          <p:cNvSpPr>
            <a:spLocks noGrp="1"/>
          </p:cNvSpPr>
          <p:nvPr>
            <p:ph type="sldNum" sz="quarter" idx="12"/>
          </p:nvPr>
        </p:nvSpPr>
        <p:spPr/>
        <p:txBody>
          <a:bodyPr/>
          <a:lstStyle/>
          <a:p>
            <a:fld id="{DB7E1554-A0B1-8D4D-B4DA-7B914C34221F}"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2982334874"/>
      </p:ext>
    </p:extLst>
  </p:cSld>
  <p:clrMapOvr>
    <a:masterClrMapping/>
  </p:clrMapOvr>
</p:sld>
</file>

<file path=ppt/theme/theme1.xml><?xml version="1.0" encoding="utf-8"?>
<a:theme xmlns:a="http://schemas.openxmlformats.org/drawingml/2006/main" name="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9791</TotalTime>
  <Words>1188</Words>
  <Application>Microsoft Office PowerPoint</Application>
  <PresentationFormat>On-screen Show (4:3)</PresentationFormat>
  <Paragraphs>127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Myriad Web Pro</vt:lpstr>
      <vt:lpstr>Courier New</vt:lpstr>
      <vt:lpstr>Myriad Web Pro Condensed</vt:lpstr>
      <vt:lpstr>Dark Blue</vt:lpstr>
      <vt:lpstr>2018 ASPECT PRE-CONFERENCE WDA Programs Overview and Updates </vt:lpstr>
      <vt:lpstr>PowerPoint Presentation</vt:lpstr>
      <vt:lpstr>Previous Programming </vt:lpstr>
      <vt:lpstr>PowerPoint Presentation</vt:lpstr>
      <vt:lpstr>PowerPoint Presentation</vt:lpstr>
      <vt:lpstr>PowerPoint Presentation</vt:lpstr>
      <vt:lpstr>PowerPoint Presentation</vt:lpstr>
      <vt:lpstr>For more information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bobfehr</dc:creator>
  <cp:lastModifiedBy>Udagawa, Olivia C AEST:EX</cp:lastModifiedBy>
  <cp:revision>281</cp:revision>
  <cp:lastPrinted>2018-10-25T16:07:51Z</cp:lastPrinted>
  <dcterms:created xsi:type="dcterms:W3CDTF">2009-05-19T18:45:51Z</dcterms:created>
  <dcterms:modified xsi:type="dcterms:W3CDTF">2018-11-07T20:10:56Z</dcterms:modified>
</cp:coreProperties>
</file>