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0.xml" ContentType="application/vnd.openxmlformats-officedocument.presentationml.notesSlide+xml"/>
  <Override PartName="/ppt/tags/tag65.xml" ContentType="application/vnd.openxmlformats-officedocument.presentationml.tags+xml"/>
  <Override PartName="/ppt/notesSlides/notesSlide3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90" r:id="rId4"/>
    <p:sldMasterId id="2147483704" r:id="rId5"/>
  </p:sldMasterIdLst>
  <p:notesMasterIdLst>
    <p:notesMasterId r:id="rId42"/>
  </p:notesMasterIdLst>
  <p:handoutMasterIdLst>
    <p:handoutMasterId r:id="rId43"/>
  </p:handoutMasterIdLst>
  <p:sldIdLst>
    <p:sldId id="259" r:id="rId6"/>
    <p:sldId id="258" r:id="rId7"/>
    <p:sldId id="328" r:id="rId8"/>
    <p:sldId id="265" r:id="rId9"/>
    <p:sldId id="266" r:id="rId10"/>
    <p:sldId id="268" r:id="rId11"/>
    <p:sldId id="329" r:id="rId12"/>
    <p:sldId id="330" r:id="rId13"/>
    <p:sldId id="267" r:id="rId14"/>
    <p:sldId id="272" r:id="rId15"/>
    <p:sldId id="294" r:id="rId16"/>
    <p:sldId id="334" r:id="rId17"/>
    <p:sldId id="331" r:id="rId18"/>
    <p:sldId id="332" r:id="rId19"/>
    <p:sldId id="281" r:id="rId20"/>
    <p:sldId id="305" r:id="rId21"/>
    <p:sldId id="307" r:id="rId22"/>
    <p:sldId id="310" r:id="rId23"/>
    <p:sldId id="336" r:id="rId24"/>
    <p:sldId id="335" r:id="rId25"/>
    <p:sldId id="282" r:id="rId26"/>
    <p:sldId id="289" r:id="rId27"/>
    <p:sldId id="320" r:id="rId28"/>
    <p:sldId id="338" r:id="rId29"/>
    <p:sldId id="337" r:id="rId30"/>
    <p:sldId id="296" r:id="rId31"/>
    <p:sldId id="297" r:id="rId32"/>
    <p:sldId id="300" r:id="rId33"/>
    <p:sldId id="339" r:id="rId34"/>
    <p:sldId id="341" r:id="rId35"/>
    <p:sldId id="301" r:id="rId36"/>
    <p:sldId id="302" r:id="rId37"/>
    <p:sldId id="324" r:id="rId38"/>
    <p:sldId id="323" r:id="rId39"/>
    <p:sldId id="342" r:id="rId40"/>
    <p:sldId id="308" r:id="rId41"/>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4B2"/>
    <a:srgbClr val="FEC65F"/>
    <a:srgbClr val="F16745"/>
    <a:srgbClr val="4AC3DA"/>
    <a:srgbClr val="7AC9A5"/>
    <a:srgbClr val="67AE3E"/>
    <a:srgbClr val="018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7480" autoAdjust="0"/>
  </p:normalViewPr>
  <p:slideViewPr>
    <p:cSldViewPr>
      <p:cViewPr varScale="1">
        <p:scale>
          <a:sx n="48" d="100"/>
          <a:sy n="48" d="100"/>
        </p:scale>
        <p:origin x="2016" y="60"/>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80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fr-CA" dirty="0"/>
              <a:t>2015-09-03</a:t>
            </a: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EDA46C-6A14-43D1-BB8C-35855992513B}" type="slidenum">
              <a:rPr lang="fr-CA" smtClean="0"/>
              <a:t>‹#›</a:t>
            </a:fld>
            <a:endParaRPr lang="fr-CA" dirty="0"/>
          </a:p>
        </p:txBody>
      </p:sp>
    </p:spTree>
    <p:extLst>
      <p:ext uri="{BB962C8B-B14F-4D97-AF65-F5344CB8AC3E}">
        <p14:creationId xmlns:p14="http://schemas.microsoft.com/office/powerpoint/2010/main" val="366604191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fr-CA" dirty="0"/>
              <a:t>2015-09-03</a:t>
            </a: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524923-34ED-470B-BB04-23C03EF8DD29}" type="slidenum">
              <a:rPr lang="fr-CA" smtClean="0"/>
              <a:t>‹#›</a:t>
            </a:fld>
            <a:endParaRPr lang="fr-CA" dirty="0"/>
          </a:p>
        </p:txBody>
      </p:sp>
    </p:spTree>
    <p:extLst>
      <p:ext uri="{BB962C8B-B14F-4D97-AF65-F5344CB8AC3E}">
        <p14:creationId xmlns:p14="http://schemas.microsoft.com/office/powerpoint/2010/main" val="295136631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viewer?a=v&amp;amp;q=cache:tnE7Mt_1SnYJ:hdr.undp.org/en/reports/global/hdr1997/papers/jong-wha_lee.pdf+korea+1945+literacy+22+percent&amp;amp;hl=en&amp;amp;pid=bl&amp;amp;srcid=ADGEESjKxnLuOr_PF8at71kuBhvJz5v9Aj_rIqSPFJ-WkNovsXEtHN2fdzrQjLIHGkQbghx0fugEhYMCdmtrGiE7eOfbCqg4woNW5mRa9hO45F83W5TCr-DK7nb6gcG2Wrhr_tQK-60m&amp;amp;sig=AHIEtbRaQtqihDn37FZ5FByDfeQseOvJiQ"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e la date 3"/>
          <p:cNvSpPr>
            <a:spLocks noGrp="1"/>
          </p:cNvSpPr>
          <p:nvPr>
            <p:ph type="dt" idx="10"/>
          </p:nvPr>
        </p:nvSpPr>
        <p:spPr/>
        <p:txBody>
          <a:bodyPr/>
          <a:lstStyle/>
          <a:p>
            <a:r>
              <a:rPr lang="fr-CA" dirty="0"/>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a:t>
            </a:fld>
            <a:endParaRPr lang="fr-CA" dirty="0"/>
          </a:p>
        </p:txBody>
      </p:sp>
    </p:spTree>
    <p:extLst>
      <p:ext uri="{BB962C8B-B14F-4D97-AF65-F5344CB8AC3E}">
        <p14:creationId xmlns:p14="http://schemas.microsoft.com/office/powerpoint/2010/main" val="369909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way in which work is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is shifting in response to political, economic, social, environmental and technological influences. These changes are happening at all levels from global changes through to the decisions made by employers about business models, and individuals regarding their career and work. Many of these changes, that are around business models, automation, outsourcing and demographic shifts have led to concerns about whether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markets will be able to provide sufficient jobs and how existing working practices will be transformed</a:t>
            </a:r>
            <a:r>
              <a:rPr lang="en-CA"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a:t>
            </a:r>
            <a:r>
              <a:rPr lang="en-US" sz="1200" kern="1200" dirty="0" err="1">
                <a:solidFill>
                  <a:schemeClr val="tx1"/>
                </a:solidFill>
                <a:effectLst/>
                <a:latin typeface="+mn-lt"/>
                <a:ea typeface="+mn-ea"/>
                <a:cs typeface="+mn-cs"/>
              </a:rPr>
              <a:t>areer</a:t>
            </a:r>
            <a:r>
              <a:rPr lang="en-US" sz="1200" kern="1200" dirty="0">
                <a:solidFill>
                  <a:schemeClr val="tx1"/>
                </a:solidFill>
                <a:effectLst/>
                <a:latin typeface="+mn-lt"/>
                <a:ea typeface="+mn-ea"/>
                <a:cs typeface="+mn-cs"/>
              </a:rPr>
              <a:t> development and employment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and services have to evolve to respond to the changing context. We need to make sure that they remain relevant, current and responsive to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realities.</a:t>
            </a:r>
            <a:r>
              <a:rPr lang="fr-CA"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10</a:t>
            </a:fld>
            <a:endParaRPr lang="fr-CA"/>
          </a:p>
        </p:txBody>
      </p:sp>
    </p:spTree>
    <p:extLst>
      <p:ext uri="{BB962C8B-B14F-4D97-AF65-F5344CB8AC3E}">
        <p14:creationId xmlns:p14="http://schemas.microsoft.com/office/powerpoint/2010/main" val="132652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a:solidFill>
                  <a:schemeClr val="tx1"/>
                </a:solidFill>
                <a:effectLst/>
                <a:latin typeface="+mn-lt"/>
                <a:ea typeface="+mn-ea"/>
                <a:cs typeface="+mn-cs"/>
              </a:rPr>
              <a:t>Build a national, cross-sectoral, career development strategy. Why? Because c</a:t>
            </a:r>
            <a:r>
              <a:rPr lang="en-US" sz="1200" kern="1200" dirty="0">
                <a:solidFill>
                  <a:schemeClr val="tx1"/>
                </a:solidFill>
                <a:effectLst/>
                <a:latin typeface="+mn-lt"/>
                <a:ea typeface="+mn-ea"/>
                <a:cs typeface="+mn-cs"/>
              </a:rPr>
              <a:t>areer development systems are complex and interact with a wide range of other systems e.g. education, training, employment and welfare. Developing strategy is critical to ensure that they work effectively within such complex systems. The challenges faced by different countries vary but countries can draw on international practice as they develop local strategies. Creating a hub to co- ordinate strategy and drive implementation can increase the impact and speed of uptake of such strategies.</a:t>
            </a:r>
          </a:p>
          <a:p>
            <a:pPr lvl="0"/>
            <a:endParaRPr lang="fr-CA" sz="1200" kern="1200" dirty="0">
              <a:solidFill>
                <a:schemeClr val="tx1"/>
              </a:solidFill>
              <a:effectLst/>
              <a:latin typeface="+mn-lt"/>
              <a:ea typeface="+mn-ea"/>
              <a:cs typeface="+mn-cs"/>
            </a:endParaRPr>
          </a:p>
          <a:p>
            <a:pPr lvl="0"/>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that individuals’ careers pass through the jurisdictions of a range of government departments. </a:t>
            </a:r>
            <a:r>
              <a:rPr lang="en-US" sz="1200" kern="1200" dirty="0">
                <a:solidFill>
                  <a:schemeClr val="tx1"/>
                </a:solidFill>
                <a:effectLst/>
                <a:latin typeface="+mn-lt"/>
                <a:ea typeface="+mn-ea"/>
                <a:cs typeface="+mn-cs"/>
              </a:rPr>
              <a:t>Careers take place across life and in many domains. This results in a need for cross-ministerial co-operation, especially between employment or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ministries and education ministries to ensure effective career development systems.</a:t>
            </a:r>
          </a:p>
          <a:p>
            <a:pPr lvl="0"/>
            <a:endParaRPr lang="fr-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Involve employers in building career development systems. </a:t>
            </a:r>
            <a:r>
              <a:rPr lang="en-US" sz="1200" kern="1200" dirty="0">
                <a:solidFill>
                  <a:schemeClr val="tx1"/>
                </a:solidFill>
                <a:effectLst/>
                <a:latin typeface="+mn-lt"/>
                <a:ea typeface="+mn-ea"/>
                <a:cs typeface="+mn-cs"/>
              </a:rPr>
              <a:t>Employers can provide information on current and projected demand and help to shape the supply of skills and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Career development can also be used to reflect the experience of individuals back to employers and to shape employment practices and the demand side of the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a:t>
            </a:r>
          </a:p>
          <a:p>
            <a:pPr lvl="0"/>
            <a:endParaRPr lang="fr-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Widen access to career development services. </a:t>
            </a:r>
            <a:r>
              <a:rPr lang="en-US" sz="1200" kern="1200" dirty="0">
                <a:solidFill>
                  <a:schemeClr val="tx1"/>
                </a:solidFill>
                <a:effectLst/>
                <a:latin typeface="+mn-lt"/>
                <a:ea typeface="+mn-ea"/>
                <a:cs typeface="+mn-cs"/>
              </a:rPr>
              <a:t>The current and future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of the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increases the need for career development for individuals across the life span. Attention should be paid to how easily a person can access career development support through a range of channels (face-to-face, telephone and online).</a:t>
            </a:r>
          </a:p>
          <a:p>
            <a:pPr lvl="0"/>
            <a:endParaRPr lang="fr-CA" sz="1200" kern="1200" dirty="0">
              <a:solidFill>
                <a:schemeClr val="tx1"/>
              </a:solidFill>
              <a:effectLst/>
              <a:latin typeface="+mn-lt"/>
              <a:ea typeface="+mn-ea"/>
              <a:cs typeface="+mn-cs"/>
            </a:endParaRPr>
          </a:p>
          <a:p>
            <a:pPr lvl="0"/>
            <a:r>
              <a:rPr lang="en-US" sz="1200" b="1" kern="1200" dirty="0" err="1">
                <a:solidFill>
                  <a:schemeClr val="tx1"/>
                </a:solidFill>
                <a:effectLst/>
                <a:latin typeface="+mn-lt"/>
                <a:ea typeface="+mn-ea"/>
                <a:cs typeface="+mn-cs"/>
              </a:rPr>
              <a:t>Organise</a:t>
            </a:r>
            <a:r>
              <a:rPr lang="en-US" sz="1200" b="1" kern="1200" dirty="0">
                <a:solidFill>
                  <a:schemeClr val="tx1"/>
                </a:solidFill>
                <a:effectLst/>
                <a:latin typeface="+mn-lt"/>
                <a:ea typeface="+mn-ea"/>
                <a:cs typeface="+mn-cs"/>
              </a:rPr>
              <a:t> career development on a lifelong basis. </a:t>
            </a:r>
            <a:r>
              <a:rPr lang="en-US" sz="1200" kern="1200" dirty="0">
                <a:solidFill>
                  <a:schemeClr val="tx1"/>
                </a:solidFill>
                <a:effectLst/>
                <a:latin typeface="+mn-lt"/>
                <a:ea typeface="+mn-ea"/>
                <a:cs typeface="+mn-cs"/>
              </a:rPr>
              <a:t>Career development needs to start early (in kindergarten or primary school) and access to support needs to be available throughout life. People make multiple career transitions across a lifetime and need the capacity to manage their careers and the opportunity to access support at points of crisis and transition.</a:t>
            </a:r>
            <a:endParaRPr lang="fr-CA" sz="1200" kern="1200" dirty="0">
              <a:solidFill>
                <a:schemeClr val="tx1"/>
              </a:solidFill>
              <a:effectLst/>
              <a:latin typeface="+mn-lt"/>
              <a:ea typeface="+mn-ea"/>
              <a:cs typeface="+mn-cs"/>
            </a:endParaRPr>
          </a:p>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11</a:t>
            </a:fld>
            <a:endParaRPr lang="fr-CA"/>
          </a:p>
        </p:txBody>
      </p:sp>
    </p:spTree>
    <p:extLst>
      <p:ext uri="{BB962C8B-B14F-4D97-AF65-F5344CB8AC3E}">
        <p14:creationId xmlns:p14="http://schemas.microsoft.com/office/powerpoint/2010/main" val="237562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project period from 2012 to 2014, the OECD undertook a review of the skills "system" in Norway. The main diagnosis from the OECD (</a:t>
            </a:r>
            <a:r>
              <a:rPr lang="en-US" sz="1200" kern="1200" dirty="0" err="1">
                <a:solidFill>
                  <a:schemeClr val="tx1"/>
                </a:solidFill>
                <a:effectLst/>
                <a:latin typeface="+mn-lt"/>
                <a:ea typeface="+mn-ea"/>
                <a:cs typeface="+mn-cs"/>
              </a:rPr>
              <a:t>diagnoserapport</a:t>
            </a:r>
            <a:r>
              <a:rPr lang="en-US" sz="1200" kern="1200" dirty="0">
                <a:solidFill>
                  <a:schemeClr val="tx1"/>
                </a:solidFill>
                <a:effectLst/>
                <a:latin typeface="+mn-lt"/>
                <a:ea typeface="+mn-ea"/>
                <a:cs typeface="+mn-cs"/>
              </a:rPr>
              <a:t>- spring 2014) was that Norwegian skills policy is ineffective and badly coordinated among stakeholders in education,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business, both at national and at regional level – in and between sectors. The message was clear: People’s skills are not used effectively. Norway should do better when it comes to developing skills in demand, and improve the coherence of cross sectoral policies and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Norwegian Government decided to invite the most important skills stakeholders (the Social partners, the Sami parliament and the Norwegian associations for private/civil providers of Adult learning) for joint efforts to provide a National Skills Strategy. Making the skills policy on the very top of the political agenda in Norway.</a:t>
            </a:r>
            <a:r>
              <a:rPr lang="fr-CA" dirty="0">
                <a:effectLst/>
              </a:rPr>
              <a:t> </a:t>
            </a:r>
            <a:endParaRPr lang="en-CA"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overall aim of the Strategy is to ensure future business </a:t>
            </a:r>
            <a:r>
              <a:rPr lang="en-US" sz="1200" kern="1200" dirty="0" err="1">
                <a:solidFill>
                  <a:schemeClr val="tx1"/>
                </a:solidFill>
                <a:effectLst/>
                <a:latin typeface="+mn-lt"/>
                <a:ea typeface="+mn-ea"/>
                <a:cs typeface="+mn-cs"/>
              </a:rPr>
              <a:t>competiveness</a:t>
            </a:r>
            <a:r>
              <a:rPr lang="en-US" sz="1200" kern="1200" dirty="0">
                <a:solidFill>
                  <a:schemeClr val="tx1"/>
                </a:solidFill>
                <a:effectLst/>
                <a:latin typeface="+mn-lt"/>
                <a:ea typeface="+mn-ea"/>
                <a:cs typeface="+mn-cs"/>
              </a:rPr>
              <a:t>, economic growth, social- and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inclusion. Ensuring coherence of policies and </a:t>
            </a:r>
            <a:r>
              <a:rPr lang="en-US" sz="1200" kern="1200" dirty="0" err="1">
                <a:solidFill>
                  <a:schemeClr val="tx1"/>
                </a:solidFill>
                <a:effectLst/>
                <a:latin typeface="+mn-lt"/>
                <a:ea typeface="+mn-ea"/>
                <a:cs typeface="+mn-cs"/>
              </a:rPr>
              <a:t>measdures</a:t>
            </a:r>
            <a:r>
              <a:rPr lang="en-US" sz="1200" kern="1200" dirty="0">
                <a:solidFill>
                  <a:schemeClr val="tx1"/>
                </a:solidFill>
                <a:effectLst/>
                <a:latin typeface="+mn-lt"/>
                <a:ea typeface="+mn-ea"/>
                <a:cs typeface="+mn-cs"/>
              </a:rPr>
              <a:t> of all stakeholders is also an important target. It is all about development and good use of human capital.</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Strategy point out the direction for Norway´s future skills policy. It gives common goals and priority to three areas. The National Skills Policy Strategy partners agree to: </a:t>
            </a:r>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Contribute to making informed choices for the individual and society</a:t>
            </a:r>
            <a:endParaRPr lang="fr-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Promote better learning opportunities and effective use of skills in working life</a:t>
            </a:r>
            <a:endParaRPr lang="fr-CA"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Strenghten</a:t>
            </a:r>
            <a:r>
              <a:rPr lang="en-US" sz="1200" kern="1200" dirty="0">
                <a:solidFill>
                  <a:schemeClr val="tx1"/>
                </a:solidFill>
                <a:effectLst/>
                <a:latin typeface="+mn-lt"/>
                <a:ea typeface="+mn-ea"/>
                <a:cs typeface="+mn-cs"/>
              </a:rPr>
              <a:t> skills among adults with low skills and weak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a:t>
            </a:r>
            <a:r>
              <a:rPr lang="en-US" sz="1200" kern="1200" dirty="0" err="1">
                <a:solidFill>
                  <a:schemeClr val="tx1"/>
                </a:solidFill>
                <a:effectLst/>
                <a:latin typeface="+mn-lt"/>
                <a:ea typeface="+mn-ea"/>
                <a:cs typeface="+mn-cs"/>
              </a:rPr>
              <a:t>attachement</a:t>
            </a:r>
            <a:endParaRPr lang="fr-CA" sz="1200" kern="1200" dirty="0">
              <a:solidFill>
                <a:schemeClr val="tx1"/>
              </a:solidFill>
              <a:effectLst/>
              <a:latin typeface="+mn-lt"/>
              <a:ea typeface="+mn-ea"/>
              <a:cs typeface="+mn-cs"/>
            </a:endParaRPr>
          </a:p>
          <a:p>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Streghtening</a:t>
            </a:r>
            <a:r>
              <a:rPr lang="en-US" sz="1200" kern="1200" dirty="0">
                <a:solidFill>
                  <a:schemeClr val="tx1"/>
                </a:solidFill>
                <a:effectLst/>
                <a:latin typeface="+mn-lt"/>
                <a:ea typeface="+mn-ea"/>
                <a:cs typeface="+mn-cs"/>
              </a:rPr>
              <a:t> the career services is an important part. The Strategy partners agree to put in place a more comprehensive and coordinated system and to </a:t>
            </a:r>
            <a:r>
              <a:rPr lang="en-US" sz="1200" kern="1200" dirty="0" err="1">
                <a:solidFill>
                  <a:schemeClr val="tx1"/>
                </a:solidFill>
                <a:effectLst/>
                <a:latin typeface="+mn-lt"/>
                <a:ea typeface="+mn-ea"/>
                <a:cs typeface="+mn-cs"/>
              </a:rPr>
              <a:t>futher</a:t>
            </a:r>
            <a:r>
              <a:rPr lang="en-US" sz="1200" kern="1200" dirty="0">
                <a:solidFill>
                  <a:schemeClr val="tx1"/>
                </a:solidFill>
                <a:effectLst/>
                <a:latin typeface="+mn-lt"/>
                <a:ea typeface="+mn-ea"/>
                <a:cs typeface="+mn-cs"/>
              </a:rPr>
              <a:t> develop the regional career centers. They find it urgent to raise quality and the competences of  career </a:t>
            </a:r>
            <a:r>
              <a:rPr lang="en-US" sz="1200" kern="1200" dirty="0" err="1">
                <a:solidFill>
                  <a:schemeClr val="tx1"/>
                </a:solidFill>
                <a:effectLst/>
                <a:latin typeface="+mn-lt"/>
                <a:ea typeface="+mn-ea"/>
                <a:cs typeface="+mn-cs"/>
              </a:rPr>
              <a:t>councelleors</a:t>
            </a:r>
            <a:r>
              <a:rPr lang="en-US" sz="1200" kern="1200" dirty="0">
                <a:solidFill>
                  <a:schemeClr val="tx1"/>
                </a:solidFill>
                <a:effectLst/>
                <a:latin typeface="+mn-lt"/>
                <a:ea typeface="+mn-ea"/>
                <a:cs typeface="+mn-cs"/>
              </a:rPr>
              <a:t>, and to stress the integration/immigration, </a:t>
            </a:r>
            <a:r>
              <a:rPr lang="en-US" sz="1200" kern="1200" dirty="0" err="1">
                <a:solidFill>
                  <a:schemeClr val="tx1"/>
                </a:solidFill>
                <a:effectLst/>
                <a:latin typeface="+mn-lt"/>
                <a:ea typeface="+mn-ea"/>
                <a:cs typeface="+mn-cs"/>
              </a:rPr>
              <a:t>sami</a:t>
            </a:r>
            <a:r>
              <a:rPr lang="en-US" sz="1200" kern="1200" dirty="0">
                <a:solidFill>
                  <a:schemeClr val="tx1"/>
                </a:solidFill>
                <a:effectLst/>
                <a:latin typeface="+mn-lt"/>
                <a:ea typeface="+mn-ea"/>
                <a:cs typeface="+mn-cs"/>
              </a:rPr>
              <a:t> and senior perspective.</a:t>
            </a:r>
            <a:endParaRPr lang="fr-CA" sz="1200" kern="1200" dirty="0">
              <a:solidFill>
                <a:schemeClr val="tx1"/>
              </a:solidFill>
              <a:effectLst/>
              <a:latin typeface="+mn-lt"/>
              <a:ea typeface="+mn-ea"/>
              <a:cs typeface="+mn-cs"/>
            </a:endParaRP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solidFill>
                  <a:prstClr val="black"/>
                </a:solidFill>
              </a:rPr>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197279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13</a:t>
            </a:fld>
            <a:endParaRPr lang="fr-CA"/>
          </a:p>
        </p:txBody>
      </p:sp>
    </p:spTree>
    <p:extLst>
      <p:ext uri="{BB962C8B-B14F-4D97-AF65-F5344CB8AC3E}">
        <p14:creationId xmlns:p14="http://schemas.microsoft.com/office/powerpoint/2010/main" val="76991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14</a:t>
            </a:fld>
            <a:endParaRPr lang="fr-CA"/>
          </a:p>
        </p:txBody>
      </p:sp>
    </p:spTree>
    <p:extLst>
      <p:ext uri="{BB962C8B-B14F-4D97-AF65-F5344CB8AC3E}">
        <p14:creationId xmlns:p14="http://schemas.microsoft.com/office/powerpoint/2010/main" val="189273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15</a:t>
            </a:fld>
            <a:endParaRPr lang="fr-CA"/>
          </a:p>
        </p:txBody>
      </p:sp>
    </p:spTree>
    <p:extLst>
      <p:ext uri="{BB962C8B-B14F-4D97-AF65-F5344CB8AC3E}">
        <p14:creationId xmlns:p14="http://schemas.microsoft.com/office/powerpoint/2010/main" val="3411417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Of course, </a:t>
            </a:r>
            <a:r>
              <a:rPr lang="en-US" sz="1200" kern="1200" dirty="0">
                <a:solidFill>
                  <a:schemeClr val="tx1"/>
                </a:solidFill>
                <a:effectLst/>
                <a:latin typeface="+mn-lt"/>
                <a:ea typeface="+mn-ea"/>
                <a:cs typeface="+mn-cs"/>
              </a:rPr>
              <a:t>dynamic societies and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markets require career development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to continually evolve. Many countries are developing, reforming and rethinking their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Such system development can be driven from above (through legislation and public policy) or from below (by citizens, employers, professional associations, professionals and other stakeholders). It should also be influenced by the growing evidence base within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endParaRPr lang="en-CA" dirty="0"/>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16</a:t>
            </a:fld>
            <a:endParaRPr lang="fr-CA"/>
          </a:p>
        </p:txBody>
      </p:sp>
    </p:spTree>
    <p:extLst>
      <p:ext uri="{BB962C8B-B14F-4D97-AF65-F5344CB8AC3E}">
        <p14:creationId xmlns:p14="http://schemas.microsoft.com/office/powerpoint/2010/main" val="773686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a:solidFill>
                  <a:schemeClr val="tx1"/>
                </a:solidFill>
                <a:effectLst/>
                <a:latin typeface="+mn-lt"/>
                <a:ea typeface="+mn-ea"/>
                <a:cs typeface="+mn-cs"/>
              </a:rPr>
              <a:t>Involve key stakeholders (parents, employers, educators and citizens) in the design and delivery of career development </a:t>
            </a:r>
            <a:r>
              <a:rPr lang="en-US" sz="1200" b="1" kern="1200" dirty="0" err="1">
                <a:solidFill>
                  <a:schemeClr val="tx1"/>
                </a:solidFill>
                <a:effectLst/>
                <a:latin typeface="+mn-lt"/>
                <a:ea typeface="+mn-ea"/>
                <a:cs typeface="+mn-cs"/>
              </a:rPr>
              <a:t>programmes</a:t>
            </a:r>
            <a:r>
              <a:rPr lang="en-US" sz="1200" b="1" kern="1200" dirty="0">
                <a:solidFill>
                  <a:schemeClr val="tx1"/>
                </a:solidFill>
                <a:effectLst/>
                <a:latin typeface="+mn-lt"/>
                <a:ea typeface="+mn-ea"/>
                <a:cs typeface="+mn-cs"/>
              </a:rPr>
              <a:t> and services. </a:t>
            </a:r>
            <a:r>
              <a:rPr lang="en-US" sz="1200" kern="1200" dirty="0">
                <a:solidFill>
                  <a:schemeClr val="tx1"/>
                </a:solidFill>
                <a:effectLst/>
                <a:latin typeface="+mn-lt"/>
                <a:ea typeface="+mn-ea"/>
                <a:cs typeface="+mn-cs"/>
              </a:rPr>
              <a:t>Individuals’ careers are embedded in the wider systems of family, education and work. It is important that stakeholders have opportunities to both shape and support career development systems. Key to this is agreeing a common language and developing spaces and fora for discussion.</a:t>
            </a:r>
          </a:p>
          <a:p>
            <a:pPr lvl="0"/>
            <a:endParaRPr lang="fr-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Ensure individuals have access to work experience and work-related learning. </a:t>
            </a:r>
            <a:r>
              <a:rPr lang="en-US" sz="1200" kern="1200" dirty="0">
                <a:solidFill>
                  <a:schemeClr val="tx1"/>
                </a:solidFill>
                <a:effectLst/>
                <a:latin typeface="+mn-lt"/>
                <a:ea typeface="+mn-ea"/>
                <a:cs typeface="+mn-cs"/>
              </a:rPr>
              <a:t>Inclusion of work experience in education can support transition and build a bridge between learning and work. Similarly, ensuring job variety and job rotation can support in-work transitions.</a:t>
            </a:r>
          </a:p>
          <a:p>
            <a:pPr lvl="0"/>
            <a:endParaRPr lang="fr-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Provide good quality </a:t>
            </a:r>
            <a:r>
              <a:rPr lang="en-US" sz="1200" b="1" kern="1200" dirty="0" err="1">
                <a:solidFill>
                  <a:schemeClr val="tx1"/>
                </a:solidFill>
                <a:effectLst/>
                <a:latin typeface="+mn-lt"/>
                <a:ea typeface="+mn-ea"/>
                <a:cs typeface="+mn-cs"/>
              </a:rPr>
              <a:t>labour</a:t>
            </a:r>
            <a:r>
              <a:rPr lang="en-US" sz="1200" b="1" kern="1200" dirty="0">
                <a:solidFill>
                  <a:schemeClr val="tx1"/>
                </a:solidFill>
                <a:effectLst/>
                <a:latin typeface="+mn-lt"/>
                <a:ea typeface="+mn-ea"/>
                <a:cs typeface="+mn-cs"/>
              </a:rPr>
              <a:t> market information (LMI). </a:t>
            </a:r>
            <a:r>
              <a:rPr lang="en-US" sz="1200" kern="1200" dirty="0">
                <a:solidFill>
                  <a:schemeClr val="tx1"/>
                </a:solidFill>
                <a:effectLst/>
                <a:latin typeface="+mn-lt"/>
                <a:ea typeface="+mn-ea"/>
                <a:cs typeface="+mn-cs"/>
              </a:rPr>
              <a:t>LMI underpins effective career development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It should include analysis of trends and predictions of future need. However, attention also needs to be paid to how it can be </a:t>
            </a:r>
            <a:r>
              <a:rPr lang="en-US" sz="1200" kern="1200" dirty="0" err="1">
                <a:solidFill>
                  <a:schemeClr val="tx1"/>
                </a:solidFill>
                <a:effectLst/>
                <a:latin typeface="+mn-lt"/>
                <a:ea typeface="+mn-ea"/>
                <a:cs typeface="+mn-cs"/>
              </a:rPr>
              <a:t>utilised</a:t>
            </a:r>
            <a:r>
              <a:rPr lang="en-US" sz="1200" kern="1200" dirty="0">
                <a:solidFill>
                  <a:schemeClr val="tx1"/>
                </a:solidFill>
                <a:effectLst/>
                <a:latin typeface="+mn-lt"/>
                <a:ea typeface="+mn-ea"/>
                <a:cs typeface="+mn-cs"/>
              </a:rPr>
              <a:t> as part of career learning and how professionals and individuals can increase their capacity to use it critically.</a:t>
            </a:r>
            <a:endParaRPr lang="fr-CA" sz="1200" kern="1200" dirty="0">
              <a:solidFill>
                <a:schemeClr val="tx1"/>
              </a:solidFill>
              <a:effectLst/>
              <a:latin typeface="+mn-lt"/>
              <a:ea typeface="+mn-ea"/>
              <a:cs typeface="+mn-cs"/>
            </a:endParaRPr>
          </a:p>
          <a:p>
            <a:pPr marL="0" indent="0" algn="just">
              <a:buNone/>
            </a:pPr>
            <a:endParaRPr lang="en-CA" sz="1200" b="0" i="0" u="none" strike="noStrike" kern="1200" baseline="0" dirty="0">
              <a:solidFill>
                <a:schemeClr val="tx1"/>
              </a:solidFill>
              <a:latin typeface="+mn-lt"/>
              <a:ea typeface="+mn-ea"/>
              <a:cs typeface="+mn-cs"/>
            </a:endParaRPr>
          </a:p>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17</a:t>
            </a:fld>
            <a:endParaRPr lang="fr-CA"/>
          </a:p>
        </p:txBody>
      </p:sp>
    </p:spTree>
    <p:extLst>
      <p:ext uri="{BB962C8B-B14F-4D97-AF65-F5344CB8AC3E}">
        <p14:creationId xmlns:p14="http://schemas.microsoft.com/office/powerpoint/2010/main" val="66309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a:solidFill>
                  <a:schemeClr val="tx1"/>
                </a:solidFill>
                <a:effectLst/>
                <a:latin typeface="+mn-lt"/>
                <a:ea typeface="+mn-ea"/>
                <a:cs typeface="+mn-cs"/>
              </a:rPr>
              <a:t>Make use of technology. </a:t>
            </a:r>
            <a:r>
              <a:rPr lang="en-US" sz="1200" kern="1200" dirty="0">
                <a:solidFill>
                  <a:schemeClr val="tx1"/>
                </a:solidFill>
                <a:effectLst/>
                <a:latin typeface="+mn-lt"/>
                <a:ea typeface="+mn-ea"/>
                <a:cs typeface="+mn-cs"/>
              </a:rPr>
              <a:t>The internet and other technologies offer opportunities for widening access and improving efficiency. However, there is a need to ensure the quality of technological tools and to support individuals to use them critically. Technology can be used in a range of ways to support career development including e-guidance systems, online career assessments, portfolios and as part of blended delivery with face-to-face services.</a:t>
            </a:r>
          </a:p>
          <a:p>
            <a:pPr lvl="0"/>
            <a:endParaRPr lang="fr-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Support employers to provide career development services for their staff. </a:t>
            </a:r>
            <a:r>
              <a:rPr lang="en-US" sz="1200" kern="1200" dirty="0">
                <a:solidFill>
                  <a:schemeClr val="tx1"/>
                </a:solidFill>
                <a:effectLst/>
                <a:latin typeface="+mn-lt"/>
                <a:ea typeface="+mn-ea"/>
                <a:cs typeface="+mn-cs"/>
              </a:rPr>
              <a:t>Employers can build on existing human resource management processes to create career development support to the mutual benefit of them and their staff. Trade unions, professional associations and the career development profession may be key allies in such processes.</a:t>
            </a:r>
          </a:p>
          <a:p>
            <a:pPr lvl="0"/>
            <a:endParaRPr lang="fr-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Base policies and practice in evidence. </a:t>
            </a:r>
            <a:r>
              <a:rPr lang="en-US" sz="1200" kern="1200" dirty="0">
                <a:solidFill>
                  <a:schemeClr val="tx1"/>
                </a:solidFill>
                <a:effectLst/>
                <a:latin typeface="+mn-lt"/>
                <a:ea typeface="+mn-ea"/>
                <a:cs typeface="+mn-cs"/>
              </a:rPr>
              <a:t>Career development has an established evidence base which should inform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design and delivery. It is also important that new interventions are evaluated and the sophistication of the evidence base is developed to identify the impact on employers, communities and nations as well as on individuals. There would be value in increased international cooperation on evidence development.</a:t>
            </a:r>
            <a:endParaRPr lang="fr-CA" sz="1200" kern="1200" dirty="0">
              <a:solidFill>
                <a:schemeClr val="tx1"/>
              </a:solidFill>
              <a:effectLst/>
              <a:latin typeface="+mn-lt"/>
              <a:ea typeface="+mn-ea"/>
              <a:cs typeface="+mn-cs"/>
            </a:endParaRPr>
          </a:p>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18</a:t>
            </a:fld>
            <a:endParaRPr lang="fr-CA"/>
          </a:p>
        </p:txBody>
      </p:sp>
    </p:spTree>
    <p:extLst>
      <p:ext uri="{BB962C8B-B14F-4D97-AF65-F5344CB8AC3E}">
        <p14:creationId xmlns:p14="http://schemas.microsoft.com/office/powerpoint/2010/main" val="350449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response to the high incidence of youth unemployment in the country, the government approved a convergent program that aims to address the pressing issue of jobs-skills mismatch. </a:t>
            </a:r>
          </a:p>
          <a:p>
            <a:r>
              <a:rPr lang="en-CA"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 robust working group (WG) was established to develop an inter-agency Career Advocacy Plan intended to immerse parents and students in the realities of the labor market supplemented by the use of Phil Job Net and Labor Market Information (LMI). The Working Group consists of the following:  Department of Labor and Employment (DOLE); Department of Education (DepEd); Department of Science and Technology (DOST); Commission on Higher Education (CHED); Technical Education and Skills Development Authority (TESDA); and Professional Regulation Commission (PRC).</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Additionally, the enhancement of academic-industry linkages has ensured that standards, policies and guidelines set by the government are regularly monitored through accreditation of academic programs for sustained implementation of career programs and services.  </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the Philippines, renewed academic-industry linkages providing on-the-job training (OJTs) are institutionalized and accredited.  Apprenticeships and the provision of workplace training are already imbedded in the curriculum linked with the labor market for students to gain useful work-related skills, which will facilitate their employability after graduation.</a:t>
            </a:r>
          </a:p>
          <a:p>
            <a:endParaRPr lang="fr-CA" sz="1200" kern="1200" dirty="0">
              <a:solidFill>
                <a:schemeClr val="tx1"/>
              </a:solidFill>
              <a:effectLst/>
              <a:latin typeface="+mn-lt"/>
              <a:ea typeface="+mn-ea"/>
              <a:cs typeface="+mn-cs"/>
            </a:endParaRPr>
          </a:p>
          <a:p>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solidFill>
                  <a:prstClr val="black"/>
                </a:solidFill>
              </a:rPr>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solidFill>
                  <a:prstClr val="black"/>
                </a:solidFill>
              </a:rPr>
              <a:pPr/>
              <a:t>19</a:t>
            </a:fld>
            <a:endParaRPr lang="fr-CA">
              <a:solidFill>
                <a:prstClr val="black"/>
              </a:solidFill>
            </a:endParaRPr>
          </a:p>
        </p:txBody>
      </p:sp>
    </p:spTree>
    <p:extLst>
      <p:ext uri="{BB962C8B-B14F-4D97-AF65-F5344CB8AC3E}">
        <p14:creationId xmlns:p14="http://schemas.microsoft.com/office/powerpoint/2010/main" val="220116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a:t>
            </a:fld>
            <a:endParaRPr lang="fr-CA"/>
          </a:p>
        </p:txBody>
      </p:sp>
    </p:spTree>
    <p:extLst>
      <p:ext uri="{BB962C8B-B14F-4D97-AF65-F5344CB8AC3E}">
        <p14:creationId xmlns:p14="http://schemas.microsoft.com/office/powerpoint/2010/main" val="3333827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20</a:t>
            </a:fld>
            <a:endParaRPr lang="fr-CA"/>
          </a:p>
        </p:txBody>
      </p:sp>
    </p:spTree>
    <p:extLst>
      <p:ext uri="{BB962C8B-B14F-4D97-AF65-F5344CB8AC3E}">
        <p14:creationId xmlns:p14="http://schemas.microsoft.com/office/powerpoint/2010/main" val="3928997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21</a:t>
            </a:fld>
            <a:endParaRPr lang="fr-CA"/>
          </a:p>
        </p:txBody>
      </p:sp>
    </p:spTree>
    <p:extLst>
      <p:ext uri="{BB962C8B-B14F-4D97-AF65-F5344CB8AC3E}">
        <p14:creationId xmlns:p14="http://schemas.microsoft.com/office/powerpoint/2010/main" val="252272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22</a:t>
            </a:fld>
            <a:endParaRPr lang="fr-CA"/>
          </a:p>
        </p:txBody>
      </p:sp>
    </p:spTree>
    <p:extLst>
      <p:ext uri="{BB962C8B-B14F-4D97-AF65-F5344CB8AC3E}">
        <p14:creationId xmlns:p14="http://schemas.microsoft.com/office/powerpoint/2010/main" val="263519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23</a:t>
            </a:fld>
            <a:endParaRPr lang="fr-CA"/>
          </a:p>
        </p:txBody>
      </p:sp>
    </p:spTree>
    <p:extLst>
      <p:ext uri="{BB962C8B-B14F-4D97-AF65-F5344CB8AC3E}">
        <p14:creationId xmlns:p14="http://schemas.microsoft.com/office/powerpoint/2010/main" val="4292906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e la date 3"/>
          <p:cNvSpPr>
            <a:spLocks noGrp="1"/>
          </p:cNvSpPr>
          <p:nvPr>
            <p:ph type="dt" idx="10"/>
          </p:nvPr>
        </p:nvSpPr>
        <p:spPr/>
        <p:txBody>
          <a:bodyPr/>
          <a:lstStyle/>
          <a:p>
            <a:r>
              <a:rPr lang="fr-CA">
                <a:solidFill>
                  <a:prstClr val="black"/>
                </a:solidFill>
              </a:rPr>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solidFill>
                  <a:prstClr val="black"/>
                </a:solidFill>
              </a:rPr>
              <a:pPr/>
              <a:t>24</a:t>
            </a:fld>
            <a:endParaRPr lang="fr-CA">
              <a:solidFill>
                <a:prstClr val="black"/>
              </a:solidFill>
            </a:endParaRPr>
          </a:p>
        </p:txBody>
      </p:sp>
    </p:spTree>
    <p:extLst>
      <p:ext uri="{BB962C8B-B14F-4D97-AF65-F5344CB8AC3E}">
        <p14:creationId xmlns:p14="http://schemas.microsoft.com/office/powerpoint/2010/main" val="2522135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25</a:t>
            </a:fld>
            <a:endParaRPr lang="fr-CA"/>
          </a:p>
        </p:txBody>
      </p:sp>
    </p:spTree>
    <p:extLst>
      <p:ext uri="{BB962C8B-B14F-4D97-AF65-F5344CB8AC3E}">
        <p14:creationId xmlns:p14="http://schemas.microsoft.com/office/powerpoint/2010/main" val="910271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26</a:t>
            </a:fld>
            <a:endParaRPr lang="fr-CA"/>
          </a:p>
        </p:txBody>
      </p:sp>
    </p:spTree>
    <p:extLst>
      <p:ext uri="{BB962C8B-B14F-4D97-AF65-F5344CB8AC3E}">
        <p14:creationId xmlns:p14="http://schemas.microsoft.com/office/powerpoint/2010/main" val="2984203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27</a:t>
            </a:fld>
            <a:endParaRPr lang="fr-CA"/>
          </a:p>
        </p:txBody>
      </p:sp>
    </p:spTree>
    <p:extLst>
      <p:ext uri="{BB962C8B-B14F-4D97-AF65-F5344CB8AC3E}">
        <p14:creationId xmlns:p14="http://schemas.microsoft.com/office/powerpoint/2010/main" val="3340863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28</a:t>
            </a:fld>
            <a:endParaRPr lang="fr-CA"/>
          </a:p>
        </p:txBody>
      </p:sp>
    </p:spTree>
    <p:extLst>
      <p:ext uri="{BB962C8B-B14F-4D97-AF65-F5344CB8AC3E}">
        <p14:creationId xmlns:p14="http://schemas.microsoft.com/office/powerpoint/2010/main" val="2678781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a:p>
            <a:endParaRPr lang="en-CA" dirty="0"/>
          </a:p>
        </p:txBody>
      </p:sp>
      <p:sp>
        <p:nvSpPr>
          <p:cNvPr id="4" name="Espace réservé de la date 3"/>
          <p:cNvSpPr>
            <a:spLocks noGrp="1"/>
          </p:cNvSpPr>
          <p:nvPr>
            <p:ph type="dt" idx="10"/>
          </p:nvPr>
        </p:nvSpPr>
        <p:spPr/>
        <p:txBody>
          <a:bodyPr/>
          <a:lstStyle/>
          <a:p>
            <a:r>
              <a:rPr lang="fr-CA">
                <a:solidFill>
                  <a:prstClr val="black"/>
                </a:solidFill>
              </a:rPr>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solidFill>
                  <a:prstClr val="black"/>
                </a:solidFill>
              </a:rPr>
              <a:pPr/>
              <a:t>29</a:t>
            </a:fld>
            <a:endParaRPr lang="fr-CA">
              <a:solidFill>
                <a:prstClr val="black"/>
              </a:solidFill>
            </a:endParaRPr>
          </a:p>
        </p:txBody>
      </p:sp>
    </p:spTree>
    <p:extLst>
      <p:ext uri="{BB962C8B-B14F-4D97-AF65-F5344CB8AC3E}">
        <p14:creationId xmlns:p14="http://schemas.microsoft.com/office/powerpoint/2010/main" val="84118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3</a:t>
            </a:fld>
            <a:endParaRPr lang="fr-CA"/>
          </a:p>
        </p:txBody>
      </p:sp>
    </p:spTree>
    <p:extLst>
      <p:ext uri="{BB962C8B-B14F-4D97-AF65-F5344CB8AC3E}">
        <p14:creationId xmlns:p14="http://schemas.microsoft.com/office/powerpoint/2010/main" val="310505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30</a:t>
            </a:fld>
            <a:endParaRPr lang="fr-CA"/>
          </a:p>
        </p:txBody>
      </p:sp>
    </p:spTree>
    <p:extLst>
      <p:ext uri="{BB962C8B-B14F-4D97-AF65-F5344CB8AC3E}">
        <p14:creationId xmlns:p14="http://schemas.microsoft.com/office/powerpoint/2010/main" val="1712447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31</a:t>
            </a:fld>
            <a:endParaRPr lang="fr-CA"/>
          </a:p>
        </p:txBody>
      </p:sp>
    </p:spTree>
    <p:extLst>
      <p:ext uri="{BB962C8B-B14F-4D97-AF65-F5344CB8AC3E}">
        <p14:creationId xmlns:p14="http://schemas.microsoft.com/office/powerpoint/2010/main" val="1319942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32</a:t>
            </a:fld>
            <a:endParaRPr lang="fr-CA"/>
          </a:p>
        </p:txBody>
      </p:sp>
    </p:spTree>
    <p:extLst>
      <p:ext uri="{BB962C8B-B14F-4D97-AF65-F5344CB8AC3E}">
        <p14:creationId xmlns:p14="http://schemas.microsoft.com/office/powerpoint/2010/main" val="552356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33</a:t>
            </a:fld>
            <a:endParaRPr lang="fr-CA"/>
          </a:p>
        </p:txBody>
      </p:sp>
    </p:spTree>
    <p:extLst>
      <p:ext uri="{BB962C8B-B14F-4D97-AF65-F5344CB8AC3E}">
        <p14:creationId xmlns:p14="http://schemas.microsoft.com/office/powerpoint/2010/main" val="3114905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34</a:t>
            </a:fld>
            <a:endParaRPr lang="fr-CA"/>
          </a:p>
        </p:txBody>
      </p:sp>
    </p:spTree>
    <p:extLst>
      <p:ext uri="{BB962C8B-B14F-4D97-AF65-F5344CB8AC3E}">
        <p14:creationId xmlns:p14="http://schemas.microsoft.com/office/powerpoint/2010/main" val="2465063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en-CA" sz="1200" b="0" i="0" u="none" strike="noStrike" kern="1200" baseline="0" dirty="0">
              <a:solidFill>
                <a:schemeClr val="tx1"/>
              </a:solidFill>
              <a:latin typeface="+mn-lt"/>
              <a:ea typeface="+mn-ea"/>
              <a:cs typeface="+mn-cs"/>
            </a:endParaRPr>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35</a:t>
            </a:fld>
            <a:endParaRPr lang="fr-CA"/>
          </a:p>
        </p:txBody>
      </p:sp>
    </p:spTree>
    <p:extLst>
      <p:ext uri="{BB962C8B-B14F-4D97-AF65-F5344CB8AC3E}">
        <p14:creationId xmlns:p14="http://schemas.microsoft.com/office/powerpoint/2010/main" val="598015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36</a:t>
            </a:fld>
            <a:endParaRPr lang="fr-CA"/>
          </a:p>
        </p:txBody>
      </p:sp>
    </p:spTree>
    <p:extLst>
      <p:ext uri="{BB962C8B-B14F-4D97-AF65-F5344CB8AC3E}">
        <p14:creationId xmlns:p14="http://schemas.microsoft.com/office/powerpoint/2010/main" val="73162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4</a:t>
            </a:fld>
            <a:endParaRPr lang="fr-CA"/>
          </a:p>
        </p:txBody>
      </p:sp>
    </p:spTree>
    <p:extLst>
      <p:ext uri="{BB962C8B-B14F-4D97-AF65-F5344CB8AC3E}">
        <p14:creationId xmlns:p14="http://schemas.microsoft.com/office/powerpoint/2010/main" val="380901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5</a:t>
            </a:fld>
            <a:endParaRPr lang="fr-CA"/>
          </a:p>
        </p:txBody>
      </p:sp>
    </p:spTree>
    <p:extLst>
      <p:ext uri="{BB962C8B-B14F-4D97-AF65-F5344CB8AC3E}">
        <p14:creationId xmlns:p14="http://schemas.microsoft.com/office/powerpoint/2010/main" val="381373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6</a:t>
            </a:fld>
            <a:endParaRPr lang="fr-CA"/>
          </a:p>
        </p:txBody>
      </p:sp>
    </p:spTree>
    <p:extLst>
      <p:ext uri="{BB962C8B-B14F-4D97-AF65-F5344CB8AC3E}">
        <p14:creationId xmlns:p14="http://schemas.microsoft.com/office/powerpoint/2010/main" val="327690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u="none" strike="noStrike" kern="1200" dirty="0">
                <a:solidFill>
                  <a:schemeClr val="tx1"/>
                </a:solidFill>
                <a:effectLst/>
                <a:latin typeface="+mn-lt"/>
                <a:ea typeface="+mn-ea"/>
                <a:cs typeface="+mn-cs"/>
              </a:rPr>
              <a:t>The  </a:t>
            </a:r>
            <a:r>
              <a:rPr lang="fr-CA" sz="1200" b="0" i="0" u="none" strike="noStrike" kern="1200" dirty="0" err="1">
                <a:solidFill>
                  <a:schemeClr val="tx1"/>
                </a:solidFill>
                <a:effectLst/>
                <a:latin typeface="+mn-lt"/>
                <a:ea typeface="+mn-ea"/>
                <a:cs typeface="+mn-cs"/>
              </a:rPr>
              <a:t>vast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majority</a:t>
            </a:r>
            <a:r>
              <a:rPr lang="fr-CA" sz="1200" b="0" i="0" u="none" strike="noStrike" kern="1200" dirty="0">
                <a:solidFill>
                  <a:schemeClr val="tx1"/>
                </a:solidFill>
                <a:effectLst/>
                <a:latin typeface="+mn-lt"/>
                <a:ea typeface="+mn-ea"/>
                <a:cs typeface="+mn-cs"/>
              </a:rPr>
              <a:t> of South </a:t>
            </a:r>
            <a:r>
              <a:rPr lang="fr-CA" sz="1200" b="0" i="0" u="none" strike="noStrike" kern="1200" dirty="0" err="1">
                <a:solidFill>
                  <a:schemeClr val="tx1"/>
                </a:solidFill>
                <a:effectLst/>
                <a:latin typeface="+mn-lt"/>
                <a:ea typeface="+mn-ea"/>
                <a:cs typeface="+mn-cs"/>
              </a:rPr>
              <a:t>Korean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youngsters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graduate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from</a:t>
            </a:r>
            <a:r>
              <a:rPr lang="fr-CA" sz="1200" b="0" i="0" u="none" strike="noStrike" kern="1200" dirty="0">
                <a:solidFill>
                  <a:schemeClr val="tx1"/>
                </a:solidFill>
                <a:effectLst/>
                <a:latin typeface="+mn-lt"/>
                <a:ea typeface="+mn-ea"/>
                <a:cs typeface="+mn-cs"/>
              </a:rPr>
              <a:t> high </a:t>
            </a:r>
            <a:r>
              <a:rPr lang="fr-CA" sz="1200" b="0" i="0" u="none" strike="noStrike" kern="1200" dirty="0" err="1">
                <a:solidFill>
                  <a:schemeClr val="tx1"/>
                </a:solidFill>
                <a:effectLst/>
                <a:latin typeface="+mn-lt"/>
                <a:ea typeface="+mn-ea"/>
                <a:cs typeface="+mn-cs"/>
              </a:rPr>
              <a:t>school</a:t>
            </a:r>
            <a:r>
              <a:rPr lang="fr-CA" sz="1200" b="0" i="0" u="none" strike="noStrike" kern="1200" dirty="0">
                <a:solidFill>
                  <a:schemeClr val="tx1"/>
                </a:solidFill>
                <a:effectLst/>
                <a:latin typeface="+mn-lt"/>
                <a:ea typeface="+mn-ea"/>
                <a:cs typeface="+mn-cs"/>
              </a:rPr>
              <a:t>, and of </a:t>
            </a:r>
            <a:r>
              <a:rPr lang="fr-CA" sz="1200" b="0" i="0" u="none" strike="noStrike" kern="1200" dirty="0" err="1">
                <a:solidFill>
                  <a:schemeClr val="tx1"/>
                </a:solidFill>
                <a:effectLst/>
                <a:latin typeface="+mn-lt"/>
                <a:ea typeface="+mn-ea"/>
                <a:cs typeface="+mn-cs"/>
              </a:rPr>
              <a:t>these</a:t>
            </a:r>
            <a:r>
              <a:rPr lang="fr-CA" sz="1200" b="0" i="0" u="none" strike="noStrike" kern="1200" dirty="0">
                <a:solidFill>
                  <a:schemeClr val="tx1"/>
                </a:solidFill>
                <a:effectLst/>
                <a:latin typeface="+mn-lt"/>
                <a:ea typeface="+mn-ea"/>
                <a:cs typeface="+mn-cs"/>
              </a:rPr>
              <a:t>, 82% go on to </a:t>
            </a:r>
            <a:r>
              <a:rPr lang="fr-CA" sz="1200" b="0" i="0" u="none" strike="noStrike" kern="1200" dirty="0" err="1">
                <a:solidFill>
                  <a:schemeClr val="tx1"/>
                </a:solidFill>
                <a:effectLst/>
                <a:latin typeface="+mn-lt"/>
                <a:ea typeface="+mn-ea"/>
                <a:cs typeface="+mn-cs"/>
              </a:rPr>
              <a:t>university</a:t>
            </a:r>
            <a:r>
              <a:rPr lang="fr-CA" sz="1200" b="0" i="0" u="none" strike="noStrike" kern="1200" dirty="0">
                <a:solidFill>
                  <a:schemeClr val="tx1"/>
                </a:solidFill>
                <a:effectLst/>
                <a:latin typeface="+mn-lt"/>
                <a:ea typeface="+mn-ea"/>
                <a:cs typeface="+mn-cs"/>
              </a:rPr>
              <a:t>. This </a:t>
            </a:r>
            <a:r>
              <a:rPr lang="fr-CA" sz="1200" b="0" i="0" u="none" strike="noStrike" kern="1200" dirty="0" err="1">
                <a:solidFill>
                  <a:schemeClr val="tx1"/>
                </a:solidFill>
                <a:effectLst/>
                <a:latin typeface="+mn-lt"/>
                <a:ea typeface="+mn-ea"/>
                <a:cs typeface="+mn-cs"/>
              </a:rPr>
              <a:t>is</a:t>
            </a:r>
            <a:r>
              <a:rPr lang="fr-CA" sz="1200" b="0" i="0" u="none" strike="noStrike" kern="1200" dirty="0">
                <a:solidFill>
                  <a:schemeClr val="tx1"/>
                </a:solidFill>
                <a:effectLst/>
                <a:latin typeface="+mn-lt"/>
                <a:ea typeface="+mn-ea"/>
                <a:cs typeface="+mn-cs"/>
              </a:rPr>
              <a:t> the </a:t>
            </a:r>
            <a:r>
              <a:rPr lang="fr-CA" sz="1200" b="0" i="0" u="none" strike="noStrike" kern="1200" dirty="0" err="1">
                <a:solidFill>
                  <a:schemeClr val="tx1"/>
                </a:solidFill>
                <a:effectLst/>
                <a:latin typeface="+mn-lt"/>
                <a:ea typeface="+mn-ea"/>
                <a:cs typeface="+mn-cs"/>
              </a:rPr>
              <a:t>highest</a:t>
            </a:r>
            <a:r>
              <a:rPr lang="fr-CA" sz="1200" b="0" i="0" u="none" strike="noStrike" kern="1200" dirty="0">
                <a:solidFill>
                  <a:schemeClr val="tx1"/>
                </a:solidFill>
                <a:effectLst/>
                <a:latin typeface="+mn-lt"/>
                <a:ea typeface="+mn-ea"/>
                <a:cs typeface="+mn-cs"/>
              </a:rPr>
              <a:t> rate in the OECD and, for a country </a:t>
            </a:r>
            <a:r>
              <a:rPr lang="fr-CA" sz="1200" b="0" i="0" u="none" strike="noStrike" kern="1200" dirty="0" err="1">
                <a:solidFill>
                  <a:schemeClr val="tx1"/>
                </a:solidFill>
                <a:effectLst/>
                <a:latin typeface="+mn-lt"/>
                <a:ea typeface="+mn-ea"/>
                <a:cs typeface="+mn-cs"/>
              </a:rPr>
              <a:t>which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had</a:t>
            </a:r>
            <a:r>
              <a:rPr lang="fr-CA" sz="1200" b="0" i="0" u="none" strike="noStrike" kern="1200" dirty="0">
                <a:solidFill>
                  <a:schemeClr val="tx1"/>
                </a:solidFill>
                <a:effectLst/>
                <a:latin typeface="+mn-lt"/>
                <a:ea typeface="+mn-ea"/>
                <a:cs typeface="+mn-cs"/>
              </a:rPr>
              <a:t> an </a:t>
            </a:r>
            <a:r>
              <a:rPr lang="fr-CA" sz="1200" b="0" i="0" u="none" strike="noStrike" kern="1200" dirty="0" err="1">
                <a:solidFill>
                  <a:schemeClr val="tx1"/>
                </a:solidFill>
                <a:effectLst/>
                <a:latin typeface="+mn-lt"/>
                <a:ea typeface="+mn-ea"/>
                <a:cs typeface="+mn-cs"/>
              </a:rPr>
              <a:t>adult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literacy</a:t>
            </a:r>
            <a:r>
              <a:rPr lang="fr-CA" sz="1200" b="0" i="0" u="none" strike="noStrike" kern="1200" dirty="0">
                <a:solidFill>
                  <a:schemeClr val="tx1"/>
                </a:solidFill>
                <a:effectLst/>
                <a:latin typeface="+mn-lt"/>
                <a:ea typeface="+mn-ea"/>
                <a:cs typeface="+mn-cs"/>
              </a:rPr>
              <a:t> rate of </a:t>
            </a:r>
            <a:r>
              <a:rPr lang="fr-CA"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just 22% in 1945</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is</a:t>
            </a:r>
            <a:r>
              <a:rPr lang="fr-CA" sz="1200" b="0" i="0" u="none" strike="noStrike" kern="1200" dirty="0">
                <a:solidFill>
                  <a:schemeClr val="tx1"/>
                </a:solidFill>
                <a:effectLst/>
                <a:latin typeface="+mn-lt"/>
                <a:ea typeface="+mn-ea"/>
                <a:cs typeface="+mn-cs"/>
              </a:rPr>
              <a:t> an </a:t>
            </a:r>
            <a:r>
              <a:rPr lang="fr-CA" sz="1200" b="0" i="0" u="none" strike="noStrike" kern="1200" dirty="0" err="1">
                <a:solidFill>
                  <a:schemeClr val="tx1"/>
                </a:solidFill>
                <a:effectLst/>
                <a:latin typeface="+mn-lt"/>
                <a:ea typeface="+mn-ea"/>
                <a:cs typeface="+mn-cs"/>
              </a:rPr>
              <a:t>extraordinary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achievement</a:t>
            </a:r>
            <a:r>
              <a:rPr lang="fr-CA" sz="1200" b="0" i="0" u="none" strike="noStrike" kern="1200" dirty="0">
                <a:solidFill>
                  <a:schemeClr val="tx1"/>
                </a:solidFill>
                <a:effectLst/>
                <a:latin typeface="+mn-lt"/>
                <a:ea typeface="+mn-ea"/>
                <a:cs typeface="+mn-cs"/>
              </a:rPr>
              <a:t>.</a:t>
            </a:r>
          </a:p>
          <a:p>
            <a:endParaRPr lang="fr-CA" sz="1200" b="0" i="0" u="none" strike="noStrike" kern="1200" dirty="0">
              <a:solidFill>
                <a:schemeClr val="tx1"/>
              </a:solidFill>
              <a:effectLst/>
              <a:latin typeface="+mn-lt"/>
              <a:ea typeface="+mn-ea"/>
              <a:cs typeface="+mn-cs"/>
            </a:endParaRPr>
          </a:p>
          <a:p>
            <a:r>
              <a:rPr lang="fr-CA" sz="1200" b="0" i="0" u="none" strike="noStrike" kern="1200" dirty="0">
                <a:solidFill>
                  <a:schemeClr val="tx1"/>
                </a:solidFill>
                <a:effectLst/>
                <a:latin typeface="+mn-lt"/>
                <a:ea typeface="+mn-ea"/>
                <a:cs typeface="+mn-cs"/>
              </a:rPr>
              <a:t>But one of the </a:t>
            </a:r>
            <a:r>
              <a:rPr lang="fr-CA" sz="1200" b="0" i="0" u="none" strike="noStrike" kern="1200" dirty="0" err="1">
                <a:solidFill>
                  <a:schemeClr val="tx1"/>
                </a:solidFill>
                <a:effectLst/>
                <a:latin typeface="+mn-lt"/>
                <a:ea typeface="+mn-ea"/>
                <a:cs typeface="+mn-cs"/>
              </a:rPr>
              <a:t>aftermath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now</a:t>
            </a:r>
            <a:r>
              <a:rPr lang="fr-CA" sz="1200" b="0" i="0" u="none" strike="noStrike" kern="1200" dirty="0">
                <a:solidFill>
                  <a:schemeClr val="tx1"/>
                </a:solidFill>
                <a:effectLst/>
                <a:latin typeface="+mn-lt"/>
                <a:ea typeface="+mn-ea"/>
                <a:cs typeface="+mn-cs"/>
              </a:rPr>
              <a:t> of </a:t>
            </a:r>
            <a:r>
              <a:rPr lang="fr-CA" sz="1200" b="0" i="0" u="none" strike="noStrike" kern="1200" dirty="0" err="1">
                <a:solidFill>
                  <a:schemeClr val="tx1"/>
                </a:solidFill>
                <a:effectLst/>
                <a:latin typeface="+mn-lt"/>
                <a:ea typeface="+mn-ea"/>
                <a:cs typeface="+mn-cs"/>
              </a:rPr>
              <a:t>that</a:t>
            </a:r>
            <a:r>
              <a:rPr lang="fr-CA" sz="1200" b="0" i="0" u="none" strike="noStrike" kern="1200" dirty="0">
                <a:solidFill>
                  <a:schemeClr val="tx1"/>
                </a:solidFill>
                <a:effectLst/>
                <a:latin typeface="+mn-lt"/>
                <a:ea typeface="+mn-ea"/>
                <a:cs typeface="+mn-cs"/>
              </a:rPr>
              <a:t> situation </a:t>
            </a:r>
            <a:r>
              <a:rPr lang="fr-CA" sz="1200" b="0" i="0" u="none" strike="noStrike" kern="1200" dirty="0" err="1">
                <a:solidFill>
                  <a:schemeClr val="tx1"/>
                </a:solidFill>
                <a:effectLst/>
                <a:latin typeface="+mn-lt"/>
                <a:ea typeface="+mn-ea"/>
                <a:cs typeface="+mn-cs"/>
              </a:rPr>
              <a:t>is</a:t>
            </a:r>
            <a:r>
              <a:rPr lang="fr-CA" sz="1200" b="0" i="0" u="none" strike="noStrike" kern="1200" dirty="0">
                <a:solidFill>
                  <a:schemeClr val="tx1"/>
                </a:solidFill>
                <a:effectLst/>
                <a:latin typeface="+mn-lt"/>
                <a:ea typeface="+mn-ea"/>
                <a:cs typeface="+mn-cs"/>
              </a:rPr>
              <a:t> the </a:t>
            </a:r>
            <a:r>
              <a:rPr lang="fr-CA" sz="1200" b="0" i="0" u="none" strike="noStrike" kern="1200" dirty="0" err="1">
                <a:solidFill>
                  <a:schemeClr val="tx1"/>
                </a:solidFill>
                <a:effectLst/>
                <a:latin typeface="+mn-lt"/>
                <a:ea typeface="+mn-ea"/>
                <a:cs typeface="+mn-cs"/>
              </a:rPr>
              <a:t>lack</a:t>
            </a:r>
            <a:r>
              <a:rPr lang="fr-CA" sz="1200" b="0" i="0" u="none" strike="noStrike" kern="1200" dirty="0">
                <a:solidFill>
                  <a:schemeClr val="tx1"/>
                </a:solidFill>
                <a:effectLst/>
                <a:latin typeface="+mn-lt"/>
                <a:ea typeface="+mn-ea"/>
                <a:cs typeface="+mn-cs"/>
              </a:rPr>
              <a:t> of </a:t>
            </a:r>
            <a:r>
              <a:rPr lang="fr-CA" sz="1200" b="0" i="0" u="none" strike="noStrike" kern="1200" dirty="0" err="1">
                <a:solidFill>
                  <a:schemeClr val="tx1"/>
                </a:solidFill>
                <a:effectLst/>
                <a:latin typeface="+mn-lt"/>
                <a:ea typeface="+mn-ea"/>
                <a:cs typeface="+mn-cs"/>
              </a:rPr>
              <a:t>decent</a:t>
            </a:r>
            <a:r>
              <a:rPr lang="fr-CA" sz="1200" b="0" i="0" u="none" strike="noStrike" kern="1200" dirty="0">
                <a:solidFill>
                  <a:schemeClr val="tx1"/>
                </a:solidFill>
                <a:effectLst/>
                <a:latin typeface="+mn-lt"/>
                <a:ea typeface="+mn-ea"/>
                <a:cs typeface="+mn-cs"/>
              </a:rPr>
              <a:t> jobs </a:t>
            </a:r>
            <a:r>
              <a:rPr lang="fr-CA" sz="1200" b="0" i="0" u="none" strike="noStrike" kern="1200" dirty="0" err="1">
                <a:solidFill>
                  <a:schemeClr val="tx1"/>
                </a:solidFill>
                <a:effectLst/>
                <a:latin typeface="+mn-lt"/>
                <a:ea typeface="+mn-ea"/>
                <a:cs typeface="+mn-cs"/>
              </a:rPr>
              <a:t>available</a:t>
            </a:r>
            <a:r>
              <a:rPr lang="fr-CA" sz="1200" b="0" i="0" u="none" strike="noStrike" kern="1200" dirty="0">
                <a:solidFill>
                  <a:schemeClr val="tx1"/>
                </a:solidFill>
                <a:effectLst/>
                <a:latin typeface="+mn-lt"/>
                <a:ea typeface="+mn-ea"/>
                <a:cs typeface="+mn-cs"/>
              </a:rPr>
              <a:t> for the </a:t>
            </a:r>
            <a:r>
              <a:rPr lang="fr-CA" sz="1200" b="0" i="0" u="none" strike="noStrike" kern="1200" dirty="0" err="1">
                <a:solidFill>
                  <a:schemeClr val="tx1"/>
                </a:solidFill>
                <a:effectLst/>
                <a:latin typeface="+mn-lt"/>
                <a:ea typeface="+mn-ea"/>
                <a:cs typeface="+mn-cs"/>
              </a:rPr>
              <a:t>vast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numbers</a:t>
            </a:r>
            <a:r>
              <a:rPr lang="fr-CA" sz="1200" b="0" i="0" u="none" strike="noStrike" kern="1200" dirty="0">
                <a:solidFill>
                  <a:schemeClr val="tx1"/>
                </a:solidFill>
                <a:effectLst/>
                <a:latin typeface="+mn-lt"/>
                <a:ea typeface="+mn-ea"/>
                <a:cs typeface="+mn-cs"/>
              </a:rPr>
              <a:t> of </a:t>
            </a:r>
            <a:r>
              <a:rPr lang="fr-CA" sz="1200" b="0" i="0" u="none" strike="noStrike" kern="1200" dirty="0" err="1">
                <a:solidFill>
                  <a:schemeClr val="tx1"/>
                </a:solidFill>
                <a:effectLst/>
                <a:latin typeface="+mn-lt"/>
                <a:ea typeface="+mn-ea"/>
                <a:cs typeface="+mn-cs"/>
              </a:rPr>
              <a:t>graduates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Korea</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currently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suffering</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from</a:t>
            </a:r>
            <a:r>
              <a:rPr lang="fr-CA" sz="1200" b="0" i="0" u="none" strike="noStrike" kern="1200" dirty="0">
                <a:solidFill>
                  <a:schemeClr val="tx1"/>
                </a:solidFill>
                <a:effectLst/>
                <a:latin typeface="+mn-lt"/>
                <a:ea typeface="+mn-ea"/>
                <a:cs typeface="+mn-cs"/>
              </a:rPr>
              <a:t> the excessive </a:t>
            </a:r>
            <a:r>
              <a:rPr lang="fr-CA" sz="1200" b="0" i="0" u="none" strike="noStrike" kern="1200" dirty="0" err="1">
                <a:solidFill>
                  <a:schemeClr val="tx1"/>
                </a:solidFill>
                <a:effectLst/>
                <a:latin typeface="+mn-lt"/>
                <a:ea typeface="+mn-ea"/>
                <a:cs typeface="+mn-cs"/>
              </a:rPr>
              <a:t>enrolment</a:t>
            </a:r>
            <a:r>
              <a:rPr lang="fr-CA" sz="1200" b="0" i="0" u="none" strike="noStrike" kern="1200" dirty="0">
                <a:solidFill>
                  <a:schemeClr val="tx1"/>
                </a:solidFill>
                <a:effectLst/>
                <a:latin typeface="+mn-lt"/>
                <a:ea typeface="+mn-ea"/>
                <a:cs typeface="+mn-cs"/>
              </a:rPr>
              <a:t> rate in </a:t>
            </a:r>
            <a:r>
              <a:rPr lang="fr-CA" sz="1200" b="0" i="0" u="none" strike="noStrike" kern="1200" dirty="0" err="1">
                <a:solidFill>
                  <a:schemeClr val="tx1"/>
                </a:solidFill>
                <a:effectLst/>
                <a:latin typeface="+mn-lt"/>
                <a:ea typeface="+mn-ea"/>
                <a:cs typeface="+mn-cs"/>
              </a:rPr>
              <a:t>postsecondary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education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we</a:t>
            </a:r>
            <a:r>
              <a:rPr lang="fr-CA" sz="1200" b="0" i="0" u="none" strike="noStrike" kern="1200" dirty="0">
                <a:solidFill>
                  <a:schemeClr val="tx1"/>
                </a:solidFill>
                <a:effectLst/>
                <a:latin typeface="+mn-lt"/>
                <a:ea typeface="+mn-ea"/>
                <a:cs typeface="+mn-cs"/>
              </a:rPr>
              <a:t> are </a:t>
            </a:r>
            <a:r>
              <a:rPr lang="fr-CA" sz="1200" b="0" i="0" u="none" strike="noStrike" kern="1200" dirty="0" err="1">
                <a:solidFill>
                  <a:schemeClr val="tx1"/>
                </a:solidFill>
                <a:effectLst/>
                <a:latin typeface="+mn-lt"/>
                <a:ea typeface="+mn-ea"/>
                <a:cs typeface="+mn-cs"/>
              </a:rPr>
              <a:t>talking</a:t>
            </a:r>
            <a:r>
              <a:rPr lang="fr-CA" sz="1200" b="0" i="0" u="none" strike="noStrike" kern="1200" dirty="0">
                <a:solidFill>
                  <a:schemeClr val="tx1"/>
                </a:solidFill>
                <a:effectLst/>
                <a:latin typeface="+mn-lt"/>
                <a:ea typeface="+mn-ea"/>
                <a:cs typeface="+mn-cs"/>
              </a:rPr>
              <a:t> about 68 % of the </a:t>
            </a:r>
            <a:r>
              <a:rPr lang="fr-CA" sz="1200" b="0" i="0" u="none" strike="noStrike" kern="1200" dirty="0" err="1">
                <a:solidFill>
                  <a:schemeClr val="tx1"/>
                </a:solidFill>
                <a:effectLst/>
                <a:latin typeface="+mn-lt"/>
                <a:ea typeface="+mn-ea"/>
                <a:cs typeface="+mn-cs"/>
              </a:rPr>
              <a:t>individuals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between</a:t>
            </a:r>
            <a:r>
              <a:rPr lang="fr-CA" sz="1200" b="0" i="0" u="none" strike="noStrike" kern="1200" dirty="0">
                <a:solidFill>
                  <a:schemeClr val="tx1"/>
                </a:solidFill>
                <a:effectLst/>
                <a:latin typeface="+mn-lt"/>
                <a:ea typeface="+mn-ea"/>
                <a:cs typeface="+mn-cs"/>
              </a:rPr>
              <a:t> the </a:t>
            </a:r>
            <a:r>
              <a:rPr lang="fr-CA" sz="1200" b="0" i="0" u="none" strike="noStrike" kern="1200" dirty="0" err="1">
                <a:solidFill>
                  <a:schemeClr val="tx1"/>
                </a:solidFill>
                <a:effectLst/>
                <a:latin typeface="+mn-lt"/>
                <a:ea typeface="+mn-ea"/>
                <a:cs typeface="+mn-cs"/>
              </a:rPr>
              <a:t>age</a:t>
            </a:r>
            <a:r>
              <a:rPr lang="fr-CA" sz="1200" b="0" i="0" u="none" strike="noStrike" kern="1200" dirty="0">
                <a:solidFill>
                  <a:schemeClr val="tx1"/>
                </a:solidFill>
                <a:effectLst/>
                <a:latin typeface="+mn-lt"/>
                <a:ea typeface="+mn-ea"/>
                <a:cs typeface="+mn-cs"/>
              </a:rPr>
              <a:t> of 25-34 </a:t>
            </a:r>
            <a:r>
              <a:rPr lang="fr-CA" sz="1200" b="0" i="0" u="none" strike="noStrike" kern="1200" dirty="0" err="1">
                <a:solidFill>
                  <a:schemeClr val="tx1"/>
                </a:solidFill>
                <a:effectLst/>
                <a:latin typeface="+mn-lt"/>
                <a:ea typeface="+mn-ea"/>
                <a:cs typeface="+mn-cs"/>
              </a:rPr>
              <a:t>year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old</a:t>
            </a:r>
            <a:r>
              <a:rPr lang="fr-CA" sz="1200" b="0" i="0" u="none" strike="noStrike" kern="1200" dirty="0">
                <a:solidFill>
                  <a:schemeClr val="tx1"/>
                </a:solidFill>
                <a:effectLst/>
                <a:latin typeface="+mn-lt"/>
                <a:ea typeface="+mn-ea"/>
                <a:cs typeface="+mn-cs"/>
              </a:rPr>
              <a:t>) and </a:t>
            </a:r>
            <a:r>
              <a:rPr lang="fr-CA" sz="1200" b="0" i="0" u="none" strike="noStrike" kern="1200" dirty="0" err="1">
                <a:solidFill>
                  <a:schemeClr val="tx1"/>
                </a:solidFill>
                <a:effectLst/>
                <a:latin typeface="+mn-lt"/>
                <a:ea typeface="+mn-ea"/>
                <a:cs typeface="+mn-cs"/>
              </a:rPr>
              <a:t>these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overly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qualified</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individuals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only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lean</a:t>
            </a:r>
            <a:r>
              <a:rPr lang="fr-CA" sz="1200" b="0" i="0" u="none" strike="noStrike" kern="1200" dirty="0">
                <a:solidFill>
                  <a:schemeClr val="tx1"/>
                </a:solidFill>
                <a:effectLst/>
                <a:latin typeface="+mn-lt"/>
                <a:ea typeface="+mn-ea"/>
                <a:cs typeface="+mn-cs"/>
              </a:rPr>
              <a:t> on </a:t>
            </a:r>
            <a:r>
              <a:rPr lang="fr-CA" sz="1200" b="0" i="0" u="none" strike="noStrike" kern="1200" dirty="0" err="1">
                <a:solidFill>
                  <a:schemeClr val="tx1"/>
                </a:solidFill>
                <a:effectLst/>
                <a:latin typeface="+mn-lt"/>
                <a:ea typeface="+mn-ea"/>
                <a:cs typeface="+mn-cs"/>
              </a:rPr>
              <a:t>particular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field</a:t>
            </a:r>
            <a:r>
              <a:rPr lang="fr-CA" sz="1200" b="0" i="0" u="none" strike="noStrike" kern="1200" dirty="0">
                <a:solidFill>
                  <a:schemeClr val="tx1"/>
                </a:solidFill>
                <a:effectLst/>
                <a:latin typeface="+mn-lt"/>
                <a:ea typeface="+mn-ea"/>
                <a:cs typeface="+mn-cs"/>
              </a:rPr>
              <a:t> of </a:t>
            </a:r>
            <a:r>
              <a:rPr lang="fr-CA" sz="1200" b="0" i="0" u="none" strike="noStrike" kern="1200" dirty="0" err="1">
                <a:solidFill>
                  <a:schemeClr val="tx1"/>
                </a:solidFill>
                <a:effectLst/>
                <a:latin typeface="+mn-lt"/>
                <a:ea typeface="+mn-ea"/>
                <a:cs typeface="+mn-cs"/>
              </a:rPr>
              <a:t>studies</a:t>
            </a:r>
            <a:r>
              <a:rPr lang="fr-CA" sz="1200" b="0" i="0" u="none" strike="noStrike" kern="1200" dirty="0">
                <a:solidFill>
                  <a:schemeClr val="tx1"/>
                </a:solidFill>
                <a:effectLst/>
                <a:latin typeface="+mn-lt"/>
                <a:ea typeface="+mn-ea"/>
                <a:cs typeface="+mn-cs"/>
              </a:rPr>
              <a:t> or jobs. So the country </a:t>
            </a:r>
            <a:r>
              <a:rPr lang="fr-CA" sz="1200" b="0" i="0" u="none" strike="noStrike" kern="1200" dirty="0" err="1">
                <a:solidFill>
                  <a:schemeClr val="tx1"/>
                </a:solidFill>
                <a:effectLst/>
                <a:latin typeface="+mn-lt"/>
                <a:ea typeface="+mn-ea"/>
                <a:cs typeface="+mn-cs"/>
              </a:rPr>
              <a:t>bet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that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this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disparity</a:t>
            </a:r>
            <a:r>
              <a:rPr lang="fr-CA" sz="1200" b="0" i="0" u="none" strike="noStrike" kern="1200" dirty="0">
                <a:solidFill>
                  <a:schemeClr val="tx1"/>
                </a:solidFill>
                <a:effectLst/>
                <a:latin typeface="+mn-lt"/>
                <a:ea typeface="+mn-ea"/>
                <a:cs typeface="+mn-cs"/>
              </a:rPr>
              <a:t> on </a:t>
            </a:r>
            <a:r>
              <a:rPr lang="fr-CA" sz="1200" b="0" i="0" u="none" strike="noStrike" kern="1200" dirty="0" err="1">
                <a:solidFill>
                  <a:schemeClr val="tx1"/>
                </a:solidFill>
                <a:effectLst/>
                <a:latin typeface="+mn-lt"/>
                <a:ea typeface="+mn-ea"/>
                <a:cs typeface="+mn-cs"/>
              </a:rPr>
              <a:t>supply</a:t>
            </a:r>
            <a:r>
              <a:rPr lang="fr-CA" sz="1200" b="0" i="0" u="none" strike="noStrike" kern="1200" dirty="0">
                <a:solidFill>
                  <a:schemeClr val="tx1"/>
                </a:solidFill>
                <a:effectLst/>
                <a:latin typeface="+mn-lt"/>
                <a:ea typeface="+mn-ea"/>
                <a:cs typeface="+mn-cs"/>
              </a:rPr>
              <a:t> and </a:t>
            </a:r>
            <a:r>
              <a:rPr lang="fr-CA" sz="1200" b="0" i="0" u="none" strike="noStrike" kern="1200" dirty="0" err="1">
                <a:solidFill>
                  <a:schemeClr val="tx1"/>
                </a:solidFill>
                <a:effectLst/>
                <a:latin typeface="+mn-lt"/>
                <a:ea typeface="+mn-ea"/>
                <a:cs typeface="+mn-cs"/>
              </a:rPr>
              <a:t>demand</a:t>
            </a:r>
            <a:r>
              <a:rPr lang="fr-CA" sz="1200" b="0" i="0" u="none" strike="noStrike" kern="1200" dirty="0">
                <a:solidFill>
                  <a:schemeClr val="tx1"/>
                </a:solidFill>
                <a:effectLst/>
                <a:latin typeface="+mn-lt"/>
                <a:ea typeface="+mn-ea"/>
                <a:cs typeface="+mn-cs"/>
              </a:rPr>
              <a:t> of </a:t>
            </a:r>
            <a:r>
              <a:rPr lang="fr-CA" sz="1200" b="0" i="0" u="none" strike="noStrike" kern="1200" dirty="0" err="1">
                <a:solidFill>
                  <a:schemeClr val="tx1"/>
                </a:solidFill>
                <a:effectLst/>
                <a:latin typeface="+mn-lt"/>
                <a:ea typeface="+mn-ea"/>
                <a:cs typeface="+mn-cs"/>
              </a:rPr>
              <a:t>human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resources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be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solved</a:t>
            </a:r>
            <a:r>
              <a:rPr lang="fr-CA" sz="1200" b="0" i="0" u="none" strike="noStrike" kern="1200" dirty="0">
                <a:solidFill>
                  <a:schemeClr val="tx1"/>
                </a:solidFill>
                <a:effectLst/>
                <a:latin typeface="+mn-lt"/>
                <a:ea typeface="+mn-ea"/>
                <a:cs typeface="+mn-cs"/>
              </a:rPr>
              <a:t> by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development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from</a:t>
            </a:r>
            <a:r>
              <a:rPr lang="fr-CA" sz="1200" b="0" i="0" u="none" strike="noStrike" kern="1200" dirty="0">
                <a:solidFill>
                  <a:schemeClr val="tx1"/>
                </a:solidFill>
                <a:effectLst/>
                <a:latin typeface="+mn-lt"/>
                <a:ea typeface="+mn-ea"/>
                <a:cs typeface="+mn-cs"/>
              </a:rPr>
              <a:t> the </a:t>
            </a:r>
            <a:r>
              <a:rPr lang="fr-CA" sz="1200" b="0" i="0" u="none" strike="noStrike" kern="1200" dirty="0" err="1">
                <a:solidFill>
                  <a:schemeClr val="tx1"/>
                </a:solidFill>
                <a:effectLst/>
                <a:latin typeface="+mn-lt"/>
                <a:ea typeface="+mn-ea"/>
                <a:cs typeface="+mn-cs"/>
              </a:rPr>
              <a:t>earlier</a:t>
            </a:r>
            <a:r>
              <a:rPr lang="fr-CA" sz="1200" b="0" i="0" u="none" strike="noStrike" kern="1200" dirty="0">
                <a:solidFill>
                  <a:schemeClr val="tx1"/>
                </a:solidFill>
                <a:effectLst/>
                <a:latin typeface="+mn-lt"/>
                <a:ea typeface="+mn-ea"/>
                <a:cs typeface="+mn-cs"/>
              </a:rPr>
              <a:t> stage.</a:t>
            </a:r>
          </a:p>
          <a:p>
            <a:endParaRPr lang="fr-CA" sz="1200" b="0" i="0" u="none" strike="noStrike" kern="1200" dirty="0">
              <a:solidFill>
                <a:schemeClr val="tx1"/>
              </a:solidFill>
              <a:effectLst/>
              <a:latin typeface="+mn-lt"/>
              <a:ea typeface="+mn-ea"/>
              <a:cs typeface="+mn-cs"/>
            </a:endParaRPr>
          </a:p>
          <a:p>
            <a:r>
              <a:rPr lang="fr-CA" sz="1200" b="1" i="0" u="none" strike="noStrike" kern="1200" dirty="0">
                <a:solidFill>
                  <a:schemeClr val="tx1"/>
                </a:solidFill>
                <a:effectLst/>
                <a:latin typeface="+mn-lt"/>
                <a:ea typeface="+mn-ea"/>
                <a:cs typeface="+mn-cs"/>
              </a:rPr>
              <a:t>So </a:t>
            </a:r>
            <a:r>
              <a:rPr lang="fr-CA" sz="1200" b="1" i="0" u="none" strike="noStrike" kern="1200" dirty="0" err="1">
                <a:solidFill>
                  <a:schemeClr val="tx1"/>
                </a:solidFill>
                <a:effectLst/>
                <a:latin typeface="+mn-lt"/>
                <a:ea typeface="+mn-ea"/>
                <a:cs typeface="+mn-cs"/>
              </a:rPr>
              <a:t>Korea</a:t>
            </a:r>
            <a:r>
              <a:rPr lang="fr-CA" sz="1200" b="1" i="0" u="none" strike="noStrike" kern="1200" dirty="0">
                <a:solidFill>
                  <a:schemeClr val="tx1"/>
                </a:solidFill>
                <a:effectLst/>
                <a:latin typeface="+mn-lt"/>
                <a:ea typeface="+mn-ea"/>
                <a:cs typeface="+mn-cs"/>
              </a:rPr>
              <a:t> put </a:t>
            </a:r>
            <a:r>
              <a:rPr lang="fr-CA" sz="1200" b="1" i="0" u="none" strike="noStrike" kern="1200" dirty="0" err="1">
                <a:solidFill>
                  <a:schemeClr val="tx1"/>
                </a:solidFill>
                <a:effectLst/>
                <a:latin typeface="+mn-lt"/>
                <a:ea typeface="+mn-ea"/>
                <a:cs typeface="+mn-cs"/>
              </a:rPr>
              <a:t>together</a:t>
            </a:r>
            <a:r>
              <a:rPr lang="fr-CA" sz="1200" b="1" i="0" u="none" strike="noStrike" kern="1200" dirty="0">
                <a:solidFill>
                  <a:schemeClr val="tx1"/>
                </a:solidFill>
                <a:effectLst/>
                <a:latin typeface="+mn-lt"/>
                <a:ea typeface="+mn-ea"/>
                <a:cs typeface="+mn-cs"/>
              </a:rPr>
              <a:t> a National </a:t>
            </a:r>
            <a:r>
              <a:rPr lang="fr-CA" sz="1200" b="1" i="0" u="none" strike="noStrike" kern="1200" dirty="0" err="1">
                <a:solidFill>
                  <a:schemeClr val="tx1"/>
                </a:solidFill>
                <a:effectLst/>
                <a:latin typeface="+mn-lt"/>
                <a:ea typeface="+mn-ea"/>
                <a:cs typeface="+mn-cs"/>
              </a:rPr>
              <a:t>Career</a:t>
            </a:r>
            <a:r>
              <a:rPr lang="fr-CA" sz="1200" b="1" i="0" u="none" strike="noStrike" kern="1200" dirty="0">
                <a:solidFill>
                  <a:schemeClr val="tx1"/>
                </a:solidFill>
                <a:effectLst/>
                <a:latin typeface="+mn-lt"/>
                <a:ea typeface="+mn-ea"/>
                <a:cs typeface="+mn-cs"/>
              </a:rPr>
              <a:t> </a:t>
            </a:r>
            <a:r>
              <a:rPr lang="fr-CA" sz="1200" b="1" i="0" u="none" strike="noStrike" kern="1200" dirty="0" err="1">
                <a:solidFill>
                  <a:schemeClr val="tx1"/>
                </a:solidFill>
                <a:effectLst/>
                <a:latin typeface="+mn-lt"/>
                <a:ea typeface="+mn-ea"/>
                <a:cs typeface="+mn-cs"/>
              </a:rPr>
              <a:t>Development</a:t>
            </a:r>
            <a:r>
              <a:rPr lang="fr-CA" sz="1200" b="1" i="0" u="none" strike="noStrike" kern="1200" dirty="0">
                <a:solidFill>
                  <a:schemeClr val="tx1"/>
                </a:solidFill>
                <a:effectLst/>
                <a:latin typeface="+mn-lt"/>
                <a:ea typeface="+mn-ea"/>
                <a:cs typeface="+mn-cs"/>
              </a:rPr>
              <a:t> Plan</a:t>
            </a:r>
          </a:p>
          <a:p>
            <a:endParaRPr lang="fr-CA" sz="1200" b="1" i="0" u="none" strike="noStrike" kern="1200" dirty="0">
              <a:solidFill>
                <a:schemeClr val="tx1"/>
              </a:solidFill>
              <a:effectLst/>
              <a:latin typeface="+mn-lt"/>
              <a:ea typeface="+mn-ea"/>
              <a:cs typeface="+mn-cs"/>
            </a:endParaRPr>
          </a:p>
          <a:p>
            <a:r>
              <a:rPr lang="fr-CA" sz="1200" b="0" i="0" u="none" strike="noStrike" kern="1200" dirty="0">
                <a:solidFill>
                  <a:schemeClr val="tx1"/>
                </a:solidFill>
                <a:effectLst/>
                <a:latin typeface="+mn-lt"/>
                <a:ea typeface="+mn-ea"/>
                <a:cs typeface="+mn-cs"/>
              </a:rPr>
              <a:t>For instance, in </a:t>
            </a:r>
            <a:r>
              <a:rPr lang="fr-CA" sz="1200" b="0" i="0" u="none" strike="noStrike" kern="1200" dirty="0" err="1">
                <a:solidFill>
                  <a:schemeClr val="tx1"/>
                </a:solidFill>
                <a:effectLst/>
                <a:latin typeface="+mn-lt"/>
                <a:ea typeface="+mn-ea"/>
                <a:cs typeface="+mn-cs"/>
              </a:rPr>
              <a:t>their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education</a:t>
            </a:r>
            <a:r>
              <a:rPr lang="fr-CA" sz="1200" b="0" i="0" u="none" strike="noStrike" kern="1200" dirty="0">
                <a:solidFill>
                  <a:schemeClr val="tx1"/>
                </a:solidFill>
                <a:effectLst/>
                <a:latin typeface="+mn-lt"/>
                <a:ea typeface="+mn-ea"/>
                <a:cs typeface="+mn-cs"/>
              </a:rPr>
              <a:t> system </a:t>
            </a:r>
            <a:r>
              <a:rPr lang="fr-CA" sz="1200" b="0" i="0" u="none" strike="noStrike" kern="1200" dirty="0" err="1">
                <a:solidFill>
                  <a:schemeClr val="tx1"/>
                </a:solidFill>
                <a:effectLst/>
                <a:latin typeface="+mn-lt"/>
                <a:ea typeface="+mn-ea"/>
                <a:cs typeface="+mn-cs"/>
              </a:rPr>
              <a:t>there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is</a:t>
            </a:r>
            <a:r>
              <a:rPr lang="fr-CA" sz="1200" b="0" i="0" u="none" strike="noStrike" kern="1200" dirty="0">
                <a:solidFill>
                  <a:schemeClr val="tx1"/>
                </a:solidFill>
                <a:effectLst/>
                <a:latin typeface="+mn-lt"/>
                <a:ea typeface="+mn-ea"/>
                <a:cs typeface="+mn-cs"/>
              </a:rPr>
              <a:t> a Free Learning </a:t>
            </a:r>
            <a:r>
              <a:rPr lang="fr-CA" sz="1200" b="0" i="0" u="none" strike="noStrike" kern="1200" dirty="0" err="1">
                <a:solidFill>
                  <a:schemeClr val="tx1"/>
                </a:solidFill>
                <a:effectLst/>
                <a:latin typeface="+mn-lt"/>
                <a:ea typeface="+mn-ea"/>
                <a:cs typeface="+mn-cs"/>
              </a:rPr>
              <a:t>Semester</a:t>
            </a:r>
            <a:r>
              <a:rPr lang="fr-CA" sz="1200" b="0" i="0" u="none" strike="noStrike" kern="1200" dirty="0">
                <a:solidFill>
                  <a:schemeClr val="tx1"/>
                </a:solidFill>
                <a:effectLst/>
                <a:latin typeface="+mn-lt"/>
                <a:ea typeface="+mn-ea"/>
                <a:cs typeface="+mn-cs"/>
              </a:rPr>
              <a:t> (FLS) </a:t>
            </a:r>
            <a:r>
              <a:rPr lang="fr-CA" sz="1200" b="0" i="0" u="none" strike="noStrike" kern="1200" dirty="0" err="1">
                <a:solidFill>
                  <a:schemeClr val="tx1"/>
                </a:solidFill>
                <a:effectLst/>
                <a:latin typeface="+mn-lt"/>
                <a:ea typeface="+mn-ea"/>
                <a:cs typeface="+mn-cs"/>
              </a:rPr>
              <a:t>aims</a:t>
            </a:r>
            <a:r>
              <a:rPr lang="fr-CA" sz="1200" b="0" i="0" u="none" strike="noStrike" kern="1200" dirty="0">
                <a:solidFill>
                  <a:schemeClr val="tx1"/>
                </a:solidFill>
                <a:effectLst/>
                <a:latin typeface="+mn-lt"/>
                <a:ea typeface="+mn-ea"/>
                <a:cs typeface="+mn-cs"/>
              </a:rPr>
              <a:t> to </a:t>
            </a:r>
            <a:r>
              <a:rPr lang="fr-CA" sz="1200" b="0" i="0" u="none" strike="noStrike" kern="1200" dirty="0" err="1">
                <a:solidFill>
                  <a:schemeClr val="tx1"/>
                </a:solidFill>
                <a:effectLst/>
                <a:latin typeface="+mn-lt"/>
                <a:ea typeface="+mn-ea"/>
                <a:cs typeface="+mn-cs"/>
              </a:rPr>
              <a:t>provide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exploration </a:t>
            </a:r>
            <a:r>
              <a:rPr lang="fr-CA" sz="1200" b="0" i="0" u="none" strike="noStrike" kern="1200" dirty="0" err="1">
                <a:solidFill>
                  <a:schemeClr val="tx1"/>
                </a:solidFill>
                <a:effectLst/>
                <a:latin typeface="+mn-lt"/>
                <a:ea typeface="+mn-ea"/>
                <a:cs typeface="+mn-cs"/>
              </a:rPr>
              <a:t>opportunities</a:t>
            </a:r>
            <a:r>
              <a:rPr lang="fr-CA" sz="1200" b="0" i="0" u="none" strike="noStrike" kern="1200" dirty="0">
                <a:solidFill>
                  <a:schemeClr val="tx1"/>
                </a:solidFill>
                <a:effectLst/>
                <a:latin typeface="+mn-lt"/>
                <a:ea typeface="+mn-ea"/>
                <a:cs typeface="+mn-cs"/>
              </a:rPr>
              <a:t> for </a:t>
            </a:r>
            <a:r>
              <a:rPr lang="fr-CA" sz="1200" b="0" i="0" u="none" strike="noStrike" kern="1200" dirty="0" err="1">
                <a:solidFill>
                  <a:schemeClr val="tx1"/>
                </a:solidFill>
                <a:effectLst/>
                <a:latin typeface="+mn-lt"/>
                <a:ea typeface="+mn-ea"/>
                <a:cs typeface="+mn-cs"/>
              </a:rPr>
              <a:t>students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who</a:t>
            </a:r>
            <a:r>
              <a:rPr lang="fr-CA" sz="1200" b="0" i="0" u="none" strike="noStrike" kern="1200" dirty="0">
                <a:solidFill>
                  <a:schemeClr val="tx1"/>
                </a:solidFill>
                <a:effectLst/>
                <a:latin typeface="+mn-lt"/>
                <a:ea typeface="+mn-ea"/>
                <a:cs typeface="+mn-cs"/>
              </a:rPr>
              <a:t> are in the middle </a:t>
            </a:r>
            <a:r>
              <a:rPr lang="fr-CA" sz="1200" b="0" i="0" u="none" strike="noStrike" kern="1200" dirty="0" err="1">
                <a:solidFill>
                  <a:schemeClr val="tx1"/>
                </a:solidFill>
                <a:effectLst/>
                <a:latin typeface="+mn-lt"/>
                <a:ea typeface="+mn-ea"/>
                <a:cs typeface="+mn-cs"/>
              </a:rPr>
              <a:t>school</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with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different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activities</a:t>
            </a:r>
            <a:r>
              <a:rPr lang="fr-CA" sz="1200" b="0" i="0" u="none" strike="noStrike" kern="1200" dirty="0">
                <a:solidFill>
                  <a:schemeClr val="tx1"/>
                </a:solidFill>
                <a:effectLst/>
                <a:latin typeface="+mn-lt"/>
                <a:ea typeface="+mn-ea"/>
                <a:cs typeface="+mn-cs"/>
              </a:rPr>
              <a:t> to </a:t>
            </a:r>
            <a:r>
              <a:rPr lang="fr-CA" sz="1200" b="0" i="0" u="none" strike="noStrike" kern="1200" dirty="0" err="1">
                <a:solidFill>
                  <a:schemeClr val="tx1"/>
                </a:solidFill>
                <a:effectLst/>
                <a:latin typeface="+mn-lt"/>
                <a:ea typeface="+mn-ea"/>
                <a:cs typeface="+mn-cs"/>
              </a:rPr>
              <a:t>find</a:t>
            </a:r>
            <a:r>
              <a:rPr lang="fr-CA" sz="1200" b="0" i="0" u="none" strike="noStrike" kern="1200" dirty="0">
                <a:solidFill>
                  <a:schemeClr val="tx1"/>
                </a:solidFill>
                <a:effectLst/>
                <a:latin typeface="+mn-lt"/>
                <a:ea typeface="+mn-ea"/>
                <a:cs typeface="+mn-cs"/>
              </a:rPr>
              <a:t> out </a:t>
            </a:r>
            <a:r>
              <a:rPr lang="fr-CA" sz="1200" b="0" i="0" u="none" strike="noStrike" kern="1200" dirty="0" err="1">
                <a:solidFill>
                  <a:schemeClr val="tx1"/>
                </a:solidFill>
                <a:effectLst/>
                <a:latin typeface="+mn-lt"/>
                <a:ea typeface="+mn-ea"/>
                <a:cs typeface="+mn-cs"/>
              </a:rPr>
              <a:t>their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vision and goal.). It </a:t>
            </a:r>
            <a:r>
              <a:rPr lang="fr-CA" sz="1200" b="0" i="0" u="none" strike="noStrike" kern="1200" dirty="0" err="1">
                <a:solidFill>
                  <a:schemeClr val="tx1"/>
                </a:solidFill>
                <a:effectLst/>
                <a:latin typeface="+mn-lt"/>
                <a:ea typeface="+mn-ea"/>
                <a:cs typeface="+mn-cs"/>
              </a:rPr>
              <a:t>provides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students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with</a:t>
            </a:r>
            <a:r>
              <a:rPr lang="fr-CA" sz="1200" b="0" i="0" u="none" strike="noStrike" kern="1200" dirty="0">
                <a:solidFill>
                  <a:schemeClr val="tx1"/>
                </a:solidFill>
                <a:effectLst/>
                <a:latin typeface="+mn-lt"/>
                <a:ea typeface="+mn-ea"/>
                <a:cs typeface="+mn-cs"/>
              </a:rPr>
              <a:t> intensive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programmes </a:t>
            </a:r>
            <a:r>
              <a:rPr lang="fr-CA" sz="1200" b="0" i="0" u="none" strike="noStrike" kern="1200" dirty="0" err="1">
                <a:solidFill>
                  <a:schemeClr val="tx1"/>
                </a:solidFill>
                <a:effectLst/>
                <a:latin typeface="+mn-lt"/>
                <a:ea typeface="+mn-ea"/>
                <a:cs typeface="+mn-cs"/>
              </a:rPr>
              <a:t>without</a:t>
            </a:r>
            <a:r>
              <a:rPr lang="fr-CA" sz="1200" b="0" i="0" u="none" strike="noStrike" kern="1200" dirty="0">
                <a:solidFill>
                  <a:schemeClr val="tx1"/>
                </a:solidFill>
                <a:effectLst/>
                <a:latin typeface="+mn-lt"/>
                <a:ea typeface="+mn-ea"/>
                <a:cs typeface="+mn-cs"/>
              </a:rPr>
              <a:t> the pressure </a:t>
            </a:r>
            <a:r>
              <a:rPr lang="fr-CA" sz="1200" b="0" i="0" u="none" strike="noStrike" kern="1200" dirty="0" err="1">
                <a:solidFill>
                  <a:schemeClr val="tx1"/>
                </a:solidFill>
                <a:effectLst/>
                <a:latin typeface="+mn-lt"/>
                <a:ea typeface="+mn-ea"/>
                <a:cs typeface="+mn-cs"/>
              </a:rPr>
              <a:t>from</a:t>
            </a:r>
            <a:r>
              <a:rPr lang="fr-CA" sz="1200" b="0" i="0" u="none" strike="noStrike" kern="1200" dirty="0">
                <a:solidFill>
                  <a:schemeClr val="tx1"/>
                </a:solidFill>
                <a:effectLst/>
                <a:latin typeface="+mn-lt"/>
                <a:ea typeface="+mn-ea"/>
                <a:cs typeface="+mn-cs"/>
              </a:rPr>
              <a:t> the exams. It </a:t>
            </a:r>
            <a:r>
              <a:rPr lang="fr-CA" sz="1200" b="0" i="0" u="none" strike="noStrike" kern="1200" dirty="0" err="1">
                <a:solidFill>
                  <a:schemeClr val="tx1"/>
                </a:solidFill>
                <a:effectLst/>
                <a:latin typeface="+mn-lt"/>
                <a:ea typeface="+mn-ea"/>
                <a:cs typeface="+mn-cs"/>
              </a:rPr>
              <a:t>also</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stimulates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education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learning</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awareness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exploration) and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decision</a:t>
            </a:r>
            <a:r>
              <a:rPr lang="fr-CA" sz="1200" b="0" i="0" u="none" strike="noStrike" kern="1200" dirty="0">
                <a:solidFill>
                  <a:schemeClr val="tx1"/>
                </a:solidFill>
                <a:effectLst/>
                <a:latin typeface="+mn-lt"/>
                <a:ea typeface="+mn-ea"/>
                <a:cs typeface="+mn-cs"/>
              </a:rPr>
              <a:t>).</a:t>
            </a:r>
          </a:p>
          <a:p>
            <a:endParaRPr lang="fr-CA" sz="1200" b="0" i="0" u="none" strike="noStrike" kern="1200" dirty="0">
              <a:solidFill>
                <a:schemeClr val="tx1"/>
              </a:solidFill>
              <a:effectLst/>
              <a:latin typeface="+mn-lt"/>
              <a:ea typeface="+mn-ea"/>
              <a:cs typeface="+mn-cs"/>
            </a:endParaRPr>
          </a:p>
          <a:p>
            <a:endParaRPr lang="fr-CA" sz="1200" b="1" i="0" u="none" strike="noStrike" kern="1200" dirty="0">
              <a:solidFill>
                <a:schemeClr val="tx1"/>
              </a:solidFill>
              <a:effectLst/>
              <a:latin typeface="+mn-lt"/>
              <a:ea typeface="+mn-ea"/>
              <a:cs typeface="+mn-cs"/>
            </a:endParaRPr>
          </a:p>
          <a:p>
            <a:endParaRPr lang="fr-CA" sz="1200" b="0" i="0" u="none" strike="noStrike" kern="1200" dirty="0">
              <a:solidFill>
                <a:schemeClr val="tx1"/>
              </a:solidFill>
              <a:effectLst/>
              <a:latin typeface="+mn-lt"/>
              <a:ea typeface="+mn-ea"/>
              <a:cs typeface="+mn-cs"/>
            </a:endParaRPr>
          </a:p>
        </p:txBody>
      </p:sp>
      <p:sp>
        <p:nvSpPr>
          <p:cNvPr id="4" name="Espace réservé de la date 3"/>
          <p:cNvSpPr>
            <a:spLocks noGrp="1"/>
          </p:cNvSpPr>
          <p:nvPr>
            <p:ph type="dt" idx="10"/>
          </p:nvPr>
        </p:nvSpPr>
        <p:spPr/>
        <p:txBody>
          <a:bodyPr/>
          <a:lstStyle/>
          <a:p>
            <a:r>
              <a:rPr lang="fr-CA">
                <a:solidFill>
                  <a:prstClr val="black"/>
                </a:solidFill>
              </a:rPr>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423199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u="none" strike="noStrike" kern="1200" dirty="0" err="1">
                <a:solidFill>
                  <a:schemeClr val="tx1"/>
                </a:solidFill>
                <a:effectLst/>
                <a:latin typeface="+mn-lt"/>
                <a:ea typeface="+mn-ea"/>
                <a:cs typeface="+mn-cs"/>
              </a:rPr>
              <a:t>Korea</a:t>
            </a:r>
            <a:r>
              <a:rPr lang="fr-CA" sz="1200" b="0" i="0" u="none" strike="noStrike" kern="1200" dirty="0">
                <a:solidFill>
                  <a:schemeClr val="tx1"/>
                </a:solidFill>
                <a:effectLst/>
                <a:latin typeface="+mn-lt"/>
                <a:ea typeface="+mn-ea"/>
                <a:cs typeface="+mn-cs"/>
              </a:rPr>
              <a:t> Job World, </a:t>
            </a:r>
            <a:r>
              <a:rPr lang="fr-CA" sz="1200" b="0" i="0" u="none" strike="noStrike" kern="1200" dirty="0" err="1">
                <a:solidFill>
                  <a:schemeClr val="tx1"/>
                </a:solidFill>
                <a:effectLst/>
                <a:latin typeface="+mn-lt"/>
                <a:ea typeface="+mn-ea"/>
                <a:cs typeface="+mn-cs"/>
              </a:rPr>
              <a:t>was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established</a:t>
            </a:r>
            <a:r>
              <a:rPr lang="fr-CA" sz="1200" b="0" i="0" u="none" strike="noStrike" kern="1200" dirty="0">
                <a:solidFill>
                  <a:schemeClr val="tx1"/>
                </a:solidFill>
                <a:effectLst/>
                <a:latin typeface="+mn-lt"/>
                <a:ea typeface="+mn-ea"/>
                <a:cs typeface="+mn-cs"/>
              </a:rPr>
              <a:t> in 2012, </a:t>
            </a:r>
            <a:r>
              <a:rPr lang="fr-CA" sz="1200" b="0" i="0" u="none" strike="noStrike" kern="1200" dirty="0" err="1">
                <a:solidFill>
                  <a:schemeClr val="tx1"/>
                </a:solidFill>
                <a:effectLst/>
                <a:latin typeface="+mn-lt"/>
                <a:ea typeface="+mn-ea"/>
                <a:cs typeface="+mn-cs"/>
              </a:rPr>
              <a:t>it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is</a:t>
            </a:r>
            <a:r>
              <a:rPr lang="fr-CA" sz="1200" b="0" i="0" u="none" strike="noStrike" kern="1200" dirty="0">
                <a:solidFill>
                  <a:schemeClr val="tx1"/>
                </a:solidFill>
                <a:effectLst/>
                <a:latin typeface="+mn-lt"/>
                <a:ea typeface="+mn-ea"/>
                <a:cs typeface="+mn-cs"/>
              </a:rPr>
              <a:t> the </a:t>
            </a:r>
            <a:r>
              <a:rPr lang="fr-CA" sz="1200" b="0" i="0" u="none" strike="noStrike" kern="1200" dirty="0" err="1">
                <a:solidFill>
                  <a:schemeClr val="tx1"/>
                </a:solidFill>
                <a:effectLst/>
                <a:latin typeface="+mn-lt"/>
                <a:ea typeface="+mn-ea"/>
                <a:cs typeface="+mn-cs"/>
              </a:rPr>
              <a:t>largest</a:t>
            </a:r>
            <a:r>
              <a:rPr lang="fr-CA" sz="1200" b="0" i="0" u="none" strike="noStrike" kern="1200" dirty="0">
                <a:solidFill>
                  <a:schemeClr val="tx1"/>
                </a:solidFill>
                <a:effectLst/>
                <a:latin typeface="+mn-lt"/>
                <a:ea typeface="+mn-ea"/>
                <a:cs typeface="+mn-cs"/>
              </a:rPr>
              <a:t> job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centre for </a:t>
            </a:r>
            <a:r>
              <a:rPr lang="fr-CA" sz="1200" b="0" i="0" u="none" strike="noStrike" kern="1200" dirty="0" err="1">
                <a:solidFill>
                  <a:schemeClr val="tx1"/>
                </a:solidFill>
                <a:effectLst/>
                <a:latin typeface="+mn-lt"/>
                <a:ea typeface="+mn-ea"/>
                <a:cs typeface="+mn-cs"/>
              </a:rPr>
              <a:t>children</a:t>
            </a:r>
            <a:r>
              <a:rPr lang="fr-CA" sz="1200" b="0" i="0" u="none" strike="noStrike" kern="1200" dirty="0">
                <a:solidFill>
                  <a:schemeClr val="tx1"/>
                </a:solidFill>
                <a:effectLst/>
                <a:latin typeface="+mn-lt"/>
                <a:ea typeface="+mn-ea"/>
                <a:cs typeface="+mn-cs"/>
              </a:rPr>
              <a:t> and teenagers in </a:t>
            </a:r>
            <a:r>
              <a:rPr lang="fr-CA" sz="1200" b="0" i="0" u="none" strike="noStrike" kern="1200" dirty="0" err="1">
                <a:solidFill>
                  <a:schemeClr val="tx1"/>
                </a:solidFill>
                <a:effectLst/>
                <a:latin typeface="+mn-lt"/>
                <a:ea typeface="+mn-ea"/>
                <a:cs typeface="+mn-cs"/>
              </a:rPr>
              <a:t>Korea</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It’s</a:t>
            </a:r>
            <a:r>
              <a:rPr lang="fr-CA" sz="1200" b="0" i="0" u="none" strike="noStrike" kern="1200" dirty="0">
                <a:solidFill>
                  <a:schemeClr val="tx1"/>
                </a:solidFill>
                <a:effectLst/>
                <a:latin typeface="+mn-lt"/>
                <a:ea typeface="+mn-ea"/>
                <a:cs typeface="+mn-cs"/>
              </a:rPr>
              <a:t> a place </a:t>
            </a:r>
            <a:r>
              <a:rPr lang="fr-CA" sz="1200" b="0" i="0" u="none" strike="noStrike" kern="1200" dirty="0" err="1">
                <a:solidFill>
                  <a:schemeClr val="tx1"/>
                </a:solidFill>
                <a:effectLst/>
                <a:latin typeface="+mn-lt"/>
                <a:ea typeface="+mn-ea"/>
                <a:cs typeface="+mn-cs"/>
              </a:rPr>
              <a:t>where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students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cultivate</a:t>
            </a:r>
            <a:r>
              <a:rPr lang="fr-CA" sz="1200" b="0" i="0" u="none" strike="noStrike" kern="1200" dirty="0">
                <a:solidFill>
                  <a:schemeClr val="tx1"/>
                </a:solidFill>
                <a:effectLst/>
                <a:latin typeface="+mn-lt"/>
                <a:ea typeface="+mn-ea"/>
                <a:cs typeface="+mn-cs"/>
              </a:rPr>
              <a:t> self-</a:t>
            </a:r>
            <a:r>
              <a:rPr lang="fr-CA" sz="1200" b="0" i="0" u="none" strike="noStrike" kern="1200" dirty="0" err="1">
                <a:solidFill>
                  <a:schemeClr val="tx1"/>
                </a:solidFill>
                <a:effectLst/>
                <a:latin typeface="+mn-lt"/>
                <a:ea typeface="+mn-ea"/>
                <a:cs typeface="+mn-cs"/>
              </a:rPr>
              <a:t>directed</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development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competencies</a:t>
            </a:r>
            <a:r>
              <a:rPr lang="fr-CA" sz="1200" b="0" i="0" u="none" strike="noStrike" kern="1200" dirty="0">
                <a:solidFill>
                  <a:schemeClr val="tx1"/>
                </a:solidFill>
                <a:effectLst/>
                <a:latin typeface="+mn-lt"/>
                <a:ea typeface="+mn-ea"/>
                <a:cs typeface="+mn-cs"/>
              </a:rPr>
              <a:t> by </a:t>
            </a:r>
            <a:r>
              <a:rPr lang="fr-CA" sz="1200" b="0" i="0" u="none" strike="noStrike" kern="1200" dirty="0" err="1">
                <a:solidFill>
                  <a:schemeClr val="tx1"/>
                </a:solidFill>
                <a:effectLst/>
                <a:latin typeface="+mn-lt"/>
                <a:ea typeface="+mn-ea"/>
                <a:cs typeface="+mn-cs"/>
              </a:rPr>
              <a:t>gaining</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various</a:t>
            </a:r>
            <a:r>
              <a:rPr lang="fr-CA" sz="1200" b="0" i="0" u="none" strike="noStrike" kern="1200" dirty="0">
                <a:solidFill>
                  <a:schemeClr val="tx1"/>
                </a:solidFill>
                <a:effectLst/>
                <a:latin typeface="+mn-lt"/>
                <a:ea typeface="+mn-ea"/>
                <a:cs typeface="+mn-cs"/>
              </a:rPr>
              <a:t> job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a:t>
            </a:r>
          </a:p>
          <a:p>
            <a:endParaRPr lang="fr-CA" sz="1200" b="0" i="0" u="none" strike="noStrike" kern="1200" dirty="0">
              <a:solidFill>
                <a:schemeClr val="tx1"/>
              </a:solidFill>
              <a:effectLst/>
              <a:latin typeface="+mn-lt"/>
              <a:ea typeface="+mn-ea"/>
              <a:cs typeface="+mn-cs"/>
            </a:endParaRPr>
          </a:p>
          <a:p>
            <a:pPr fontAlgn="base"/>
            <a:r>
              <a:rPr lang="fr-CA" sz="1200" b="0" i="0" u="none" strike="noStrike" kern="1200" dirty="0" err="1">
                <a:solidFill>
                  <a:schemeClr val="tx1"/>
                </a:solidFill>
                <a:effectLst/>
                <a:latin typeface="+mn-lt"/>
                <a:ea typeface="+mn-ea"/>
                <a:cs typeface="+mn-cs"/>
              </a:rPr>
              <a:t>Korea</a:t>
            </a:r>
            <a:r>
              <a:rPr lang="fr-CA" sz="1200" b="0" i="0" u="none" strike="noStrike" kern="1200" dirty="0">
                <a:solidFill>
                  <a:schemeClr val="tx1"/>
                </a:solidFill>
                <a:effectLst/>
                <a:latin typeface="+mn-lt"/>
                <a:ea typeface="+mn-ea"/>
                <a:cs typeface="+mn-cs"/>
              </a:rPr>
              <a:t> Job World </a:t>
            </a:r>
            <a:r>
              <a:rPr lang="fr-CA" sz="1200" b="0" i="0" u="none" strike="noStrike" kern="1200" dirty="0" err="1">
                <a:solidFill>
                  <a:schemeClr val="tx1"/>
                </a:solidFill>
                <a:effectLst/>
                <a:latin typeface="+mn-lt"/>
                <a:ea typeface="+mn-ea"/>
                <a:cs typeface="+mn-cs"/>
              </a:rPr>
              <a:t>provides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three</a:t>
            </a:r>
            <a:r>
              <a:rPr lang="fr-CA" sz="1200" b="0" i="0" u="none" strike="noStrike" kern="1200" dirty="0">
                <a:solidFill>
                  <a:schemeClr val="tx1"/>
                </a:solidFill>
                <a:effectLst/>
                <a:latin typeface="+mn-lt"/>
                <a:ea typeface="+mn-ea"/>
                <a:cs typeface="+mn-cs"/>
              </a:rPr>
              <a:t> types of </a:t>
            </a:r>
            <a:r>
              <a:rPr lang="fr-CA" sz="1200" b="0" i="0" u="none" strike="noStrike" kern="1200" dirty="0" err="1">
                <a:solidFill>
                  <a:schemeClr val="tx1"/>
                </a:solidFill>
                <a:effectLst/>
                <a:latin typeface="+mn-lt"/>
                <a:ea typeface="+mn-ea"/>
                <a:cs typeface="+mn-cs"/>
              </a:rPr>
              <a:t>learning</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for </a:t>
            </a:r>
            <a:r>
              <a:rPr lang="fr-CA" sz="1200" b="0" i="0" u="none" strike="noStrike" kern="1200" dirty="0" err="1">
                <a:solidFill>
                  <a:schemeClr val="tx1"/>
                </a:solidFill>
                <a:effectLst/>
                <a:latin typeface="+mn-lt"/>
                <a:ea typeface="+mn-ea"/>
                <a:cs typeface="+mn-cs"/>
              </a:rPr>
              <a:t>students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development</a:t>
            </a:r>
            <a:r>
              <a:rPr lang="fr-CA" sz="1200" b="0" i="0" u="none" strike="noStrike" kern="1200" dirty="0">
                <a:solidFill>
                  <a:schemeClr val="tx1"/>
                </a:solidFill>
                <a:effectLst/>
                <a:latin typeface="+mn-lt"/>
                <a:ea typeface="+mn-ea"/>
                <a:cs typeface="+mn-cs"/>
              </a:rPr>
              <a:t>. First, </a:t>
            </a:r>
            <a:r>
              <a:rPr lang="fr-CA" sz="1200" b="0" i="0" u="none" strike="noStrike" kern="1200" dirty="0" err="1">
                <a:solidFill>
                  <a:schemeClr val="tx1"/>
                </a:solidFill>
                <a:effectLst/>
                <a:latin typeface="+mn-lt"/>
                <a:ea typeface="+mn-ea"/>
                <a:cs typeface="+mn-cs"/>
              </a:rPr>
              <a:t>they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access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planning </a:t>
            </a:r>
            <a:r>
              <a:rPr lang="fr-CA" sz="1200" b="0" i="0" u="none" strike="noStrike" kern="1200" dirty="0" err="1">
                <a:solidFill>
                  <a:schemeClr val="tx1"/>
                </a:solidFill>
                <a:effectLst/>
                <a:latin typeface="+mn-lt"/>
                <a:ea typeface="+mn-ea"/>
                <a:cs typeface="+mn-cs"/>
              </a:rPr>
              <a:t>customized</a:t>
            </a:r>
            <a:r>
              <a:rPr lang="fr-CA" sz="1200" b="0" i="0" u="none" strike="noStrike" kern="1200" dirty="0">
                <a:solidFill>
                  <a:schemeClr val="tx1"/>
                </a:solidFill>
                <a:effectLst/>
                <a:latin typeface="+mn-lt"/>
                <a:ea typeface="+mn-ea"/>
                <a:cs typeface="+mn-cs"/>
              </a:rPr>
              <a:t> to </a:t>
            </a:r>
            <a:r>
              <a:rPr lang="fr-CA" sz="1200" b="0" i="0" u="none" strike="noStrike" kern="1200" dirty="0" err="1">
                <a:solidFill>
                  <a:schemeClr val="tx1"/>
                </a:solidFill>
                <a:effectLst/>
                <a:latin typeface="+mn-lt"/>
                <a:ea typeface="+mn-ea"/>
                <a:cs typeface="+mn-cs"/>
              </a:rPr>
              <a:t>individual</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students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based</a:t>
            </a:r>
            <a:r>
              <a:rPr lang="fr-CA" sz="1200" b="0" i="0" u="none" strike="noStrike" kern="1200" dirty="0">
                <a:solidFill>
                  <a:schemeClr val="tx1"/>
                </a:solidFill>
                <a:effectLst/>
                <a:latin typeface="+mn-lt"/>
                <a:ea typeface="+mn-ea"/>
                <a:cs typeface="+mn-cs"/>
              </a:rPr>
              <a:t> on self-</a:t>
            </a:r>
            <a:r>
              <a:rPr lang="fr-CA" sz="1200" b="0" i="0" u="none" strike="noStrike" kern="1200" dirty="0" err="1">
                <a:solidFill>
                  <a:schemeClr val="tx1"/>
                </a:solidFill>
                <a:effectLst/>
                <a:latin typeface="+mn-lt"/>
                <a:ea typeface="+mn-ea"/>
                <a:cs typeface="+mn-cs"/>
              </a:rPr>
              <a:t>understanding</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Korea</a:t>
            </a:r>
            <a:r>
              <a:rPr lang="fr-CA" sz="1200" b="0" i="0" u="none" strike="noStrike" kern="1200" dirty="0">
                <a:solidFill>
                  <a:schemeClr val="tx1"/>
                </a:solidFill>
                <a:effectLst/>
                <a:latin typeface="+mn-lt"/>
                <a:ea typeface="+mn-ea"/>
                <a:cs typeface="+mn-cs"/>
              </a:rPr>
              <a:t> Job World </a:t>
            </a:r>
            <a:r>
              <a:rPr lang="fr-CA" sz="1200" b="0" i="0" u="none" strike="noStrike" kern="1200" dirty="0" err="1">
                <a:solidFill>
                  <a:schemeClr val="tx1"/>
                </a:solidFill>
                <a:effectLst/>
                <a:latin typeface="+mn-lt"/>
                <a:ea typeface="+mn-ea"/>
                <a:cs typeface="+mn-cs"/>
              </a:rPr>
              <a:t>provides</a:t>
            </a:r>
            <a:r>
              <a:rPr lang="fr-CA" sz="1200" b="0" i="0" u="none" strike="noStrike" kern="1200" dirty="0">
                <a:solidFill>
                  <a:schemeClr val="tx1"/>
                </a:solidFill>
                <a:effectLst/>
                <a:latin typeface="+mn-lt"/>
                <a:ea typeface="+mn-ea"/>
                <a:cs typeface="+mn-cs"/>
              </a:rPr>
              <a:t> support to </a:t>
            </a:r>
            <a:r>
              <a:rPr lang="fr-CA" sz="1200" b="0" i="0" u="none" strike="noStrike" kern="1200" dirty="0" err="1">
                <a:solidFill>
                  <a:schemeClr val="tx1"/>
                </a:solidFill>
                <a:effectLst/>
                <a:latin typeface="+mn-lt"/>
                <a:ea typeface="+mn-ea"/>
                <a:cs typeface="+mn-cs"/>
              </a:rPr>
              <a:t>students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so</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that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they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find</a:t>
            </a:r>
            <a:r>
              <a:rPr lang="fr-CA" sz="1200" b="0" i="0" u="none" strike="noStrike" kern="1200" dirty="0">
                <a:solidFill>
                  <a:schemeClr val="tx1"/>
                </a:solidFill>
                <a:effectLst/>
                <a:latin typeface="+mn-lt"/>
                <a:ea typeface="+mn-ea"/>
                <a:cs typeface="+mn-cs"/>
              </a:rPr>
              <a:t> areas </a:t>
            </a:r>
            <a:r>
              <a:rPr lang="fr-CA" sz="1200" b="0" i="0" u="none" strike="noStrike" kern="1200" dirty="0" err="1">
                <a:solidFill>
                  <a:schemeClr val="tx1"/>
                </a:solidFill>
                <a:effectLst/>
                <a:latin typeface="+mn-lt"/>
                <a:ea typeface="+mn-ea"/>
                <a:cs typeface="+mn-cs"/>
              </a:rPr>
              <a:t>that</a:t>
            </a:r>
            <a:r>
              <a:rPr lang="fr-CA" sz="1200" b="0" i="0" u="none" strike="noStrike" kern="1200" dirty="0">
                <a:solidFill>
                  <a:schemeClr val="tx1"/>
                </a:solidFill>
                <a:effectLst/>
                <a:latin typeface="+mn-lt"/>
                <a:ea typeface="+mn-ea"/>
                <a:cs typeface="+mn-cs"/>
              </a:rPr>
              <a:t> match </a:t>
            </a:r>
            <a:r>
              <a:rPr lang="fr-CA" sz="1200" b="0" i="0" u="none" strike="noStrike" kern="1200" dirty="0" err="1">
                <a:solidFill>
                  <a:schemeClr val="tx1"/>
                </a:solidFill>
                <a:effectLst/>
                <a:latin typeface="+mn-lt"/>
                <a:ea typeface="+mn-ea"/>
                <a:cs typeface="+mn-cs"/>
              </a:rPr>
              <a:t>their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interests</a:t>
            </a:r>
            <a:r>
              <a:rPr lang="fr-CA" sz="1200" b="0" i="0" u="none" strike="noStrike" kern="1200" dirty="0">
                <a:solidFill>
                  <a:schemeClr val="tx1"/>
                </a:solidFill>
                <a:effectLst/>
                <a:latin typeface="+mn-lt"/>
                <a:ea typeface="+mn-ea"/>
                <a:cs typeface="+mn-cs"/>
              </a:rPr>
              <a:t> and design a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path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accordingly</a:t>
            </a:r>
            <a:r>
              <a:rPr lang="fr-CA" sz="1200" b="0" i="0" u="none" strike="noStrike" kern="1200" dirty="0">
                <a:solidFill>
                  <a:schemeClr val="tx1"/>
                </a:solidFill>
                <a:effectLst/>
                <a:latin typeface="+mn-lt"/>
                <a:ea typeface="+mn-ea"/>
                <a:cs typeface="+mn-cs"/>
              </a:rPr>
              <a:t>. In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consulting </a:t>
            </a:r>
            <a:r>
              <a:rPr lang="fr-CA" sz="1200" b="0" i="0" u="none" strike="noStrike" kern="1200" dirty="0" err="1">
                <a:solidFill>
                  <a:schemeClr val="tx1"/>
                </a:solidFill>
                <a:effectLst/>
                <a:latin typeface="+mn-lt"/>
                <a:ea typeface="+mn-ea"/>
                <a:cs typeface="+mn-cs"/>
              </a:rPr>
              <a:t>rooms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they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access</a:t>
            </a:r>
            <a:r>
              <a:rPr lang="fr-CA" sz="1200" b="0" i="0" u="none" strike="noStrike" kern="1200" dirty="0">
                <a:solidFill>
                  <a:schemeClr val="tx1"/>
                </a:solidFill>
                <a:effectLst/>
                <a:latin typeface="+mn-lt"/>
                <a:ea typeface="+mn-ea"/>
                <a:cs typeface="+mn-cs"/>
              </a:rPr>
              <a:t> information about </a:t>
            </a:r>
            <a:r>
              <a:rPr lang="fr-CA" sz="1200" b="0" i="0" u="none" strike="noStrike" kern="1200" dirty="0" err="1">
                <a:solidFill>
                  <a:schemeClr val="tx1"/>
                </a:solidFill>
                <a:effectLst/>
                <a:latin typeface="+mn-lt"/>
                <a:ea typeface="+mn-ea"/>
                <a:cs typeface="+mn-cs"/>
              </a:rPr>
              <a:t>various</a:t>
            </a:r>
            <a:r>
              <a:rPr lang="fr-CA" sz="1200" b="0" i="0" u="none" strike="noStrike" kern="1200" dirty="0">
                <a:solidFill>
                  <a:schemeClr val="tx1"/>
                </a:solidFill>
                <a:effectLst/>
                <a:latin typeface="+mn-lt"/>
                <a:ea typeface="+mn-ea"/>
                <a:cs typeface="+mn-cs"/>
              </a:rPr>
              <a:t> jobs </a:t>
            </a:r>
            <a:r>
              <a:rPr lang="fr-CA" sz="1200" b="0" i="0" u="none" strike="noStrike" kern="1200" dirty="0" err="1">
                <a:solidFill>
                  <a:schemeClr val="tx1"/>
                </a:solidFill>
                <a:effectLst/>
                <a:latin typeface="+mn-lt"/>
                <a:ea typeface="+mn-ea"/>
                <a:cs typeface="+mn-cs"/>
              </a:rPr>
              <a:t>through</a:t>
            </a:r>
            <a:r>
              <a:rPr lang="fr-CA" sz="1200" b="0" i="0" u="none" strike="noStrike" kern="1200" dirty="0">
                <a:solidFill>
                  <a:schemeClr val="tx1"/>
                </a:solidFill>
                <a:effectLst/>
                <a:latin typeface="+mn-lt"/>
                <a:ea typeface="+mn-ea"/>
                <a:cs typeface="+mn-cs"/>
              </a:rPr>
              <a:t> books and computers and </a:t>
            </a:r>
            <a:r>
              <a:rPr lang="fr-CA" sz="1200" b="0" i="0" u="none" strike="noStrike" kern="1200" dirty="0" err="1">
                <a:solidFill>
                  <a:schemeClr val="tx1"/>
                </a:solidFill>
                <a:effectLst/>
                <a:latin typeface="+mn-lt"/>
                <a:ea typeface="+mn-ea"/>
                <a:cs typeface="+mn-cs"/>
              </a:rPr>
              <a:t>get</a:t>
            </a:r>
            <a:r>
              <a:rPr lang="fr-CA" sz="1200" b="0" i="0" u="none" strike="noStrike" kern="1200" dirty="0">
                <a:solidFill>
                  <a:schemeClr val="tx1"/>
                </a:solidFill>
                <a:effectLst/>
                <a:latin typeface="+mn-lt"/>
                <a:ea typeface="+mn-ea"/>
                <a:cs typeface="+mn-cs"/>
              </a:rPr>
              <a:t> support for </a:t>
            </a:r>
            <a:r>
              <a:rPr lang="fr-CA" sz="1200" b="0" i="0" u="none" strike="noStrike" kern="1200" dirty="0" err="1">
                <a:solidFill>
                  <a:schemeClr val="tx1"/>
                </a:solidFill>
                <a:effectLst/>
                <a:latin typeface="+mn-lt"/>
                <a:ea typeface="+mn-ea"/>
                <a:cs typeface="+mn-cs"/>
              </a:rPr>
              <a:t>appropriate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planning. </a:t>
            </a:r>
            <a:r>
              <a:rPr lang="fr-CA" sz="1200" b="0" i="0" u="none" strike="noStrike" kern="1200" dirty="0" err="1">
                <a:solidFill>
                  <a:schemeClr val="tx1"/>
                </a:solidFill>
                <a:effectLst/>
                <a:latin typeface="+mn-lt"/>
                <a:ea typeface="+mn-ea"/>
                <a:cs typeface="+mn-cs"/>
              </a:rPr>
              <a:t>Secondly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they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get</a:t>
            </a:r>
            <a:r>
              <a:rPr lang="fr-CA" sz="1200" b="0" i="0" u="none" strike="noStrike" kern="1200" dirty="0">
                <a:solidFill>
                  <a:schemeClr val="tx1"/>
                </a:solidFill>
                <a:effectLst/>
                <a:latin typeface="+mn-lt"/>
                <a:ea typeface="+mn-ea"/>
                <a:cs typeface="+mn-cs"/>
              </a:rPr>
              <a:t> an </a:t>
            </a:r>
            <a:r>
              <a:rPr lang="fr-CA" sz="1200" b="0" i="0" u="none" strike="noStrike" kern="1200" dirty="0" err="1">
                <a:solidFill>
                  <a:schemeClr val="tx1"/>
                </a:solidFill>
                <a:effectLst/>
                <a:latin typeface="+mn-lt"/>
                <a:ea typeface="+mn-ea"/>
                <a:cs typeface="+mn-cs"/>
              </a:rPr>
              <a:t>understanding</a:t>
            </a:r>
            <a:r>
              <a:rPr lang="fr-CA" sz="1200" b="0" i="0" u="none" strike="noStrike" kern="1200" dirty="0">
                <a:solidFill>
                  <a:schemeClr val="tx1"/>
                </a:solidFill>
                <a:effectLst/>
                <a:latin typeface="+mn-lt"/>
                <a:ea typeface="+mn-ea"/>
                <a:cs typeface="+mn-cs"/>
              </a:rPr>
              <a:t> of the world of </a:t>
            </a:r>
            <a:r>
              <a:rPr lang="fr-CA" sz="1200" b="0" i="0" u="none" strike="noStrike" kern="1200" dirty="0" err="1">
                <a:solidFill>
                  <a:schemeClr val="tx1"/>
                </a:solidFill>
                <a:effectLst/>
                <a:latin typeface="+mn-lt"/>
                <a:ea typeface="+mn-ea"/>
                <a:cs typeface="+mn-cs"/>
              </a:rPr>
              <a:t>work</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through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mock</a:t>
            </a:r>
            <a:r>
              <a:rPr lang="fr-CA" sz="1200" b="0" i="0" u="none" strike="noStrike" kern="1200" dirty="0">
                <a:solidFill>
                  <a:schemeClr val="tx1"/>
                </a:solidFill>
                <a:effectLst/>
                <a:latin typeface="+mn-lt"/>
                <a:ea typeface="+mn-ea"/>
                <a:cs typeface="+mn-cs"/>
              </a:rPr>
              <a:t> job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and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exploration. </a:t>
            </a:r>
            <a:r>
              <a:rPr lang="fr-CA" sz="1200" b="0" i="0" u="none" strike="noStrike" kern="1200" dirty="0" err="1">
                <a:solidFill>
                  <a:schemeClr val="tx1"/>
                </a:solidFill>
                <a:effectLst/>
                <a:latin typeface="+mn-lt"/>
                <a:ea typeface="+mn-ea"/>
                <a:cs typeface="+mn-cs"/>
              </a:rPr>
              <a:t>Students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intensively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and explore jobs </a:t>
            </a:r>
            <a:r>
              <a:rPr lang="fr-CA" sz="1200" b="0" i="0" u="none" strike="noStrike" kern="1200" dirty="0" err="1">
                <a:solidFill>
                  <a:schemeClr val="tx1"/>
                </a:solidFill>
                <a:effectLst/>
                <a:latin typeface="+mn-lt"/>
                <a:ea typeface="+mn-ea"/>
                <a:cs typeface="+mn-cs"/>
              </a:rPr>
              <a:t>they</a:t>
            </a:r>
            <a:r>
              <a:rPr lang="fr-CA" sz="1200" b="0" i="0" u="none" strike="noStrike" kern="1200" dirty="0">
                <a:solidFill>
                  <a:schemeClr val="tx1"/>
                </a:solidFill>
                <a:effectLst/>
                <a:latin typeface="+mn-lt"/>
                <a:ea typeface="+mn-ea"/>
                <a:cs typeface="+mn-cs"/>
              </a:rPr>
              <a:t> are </a:t>
            </a:r>
            <a:r>
              <a:rPr lang="fr-CA" sz="1200" b="0" i="0" u="none" strike="noStrike" kern="1200" dirty="0" err="1">
                <a:solidFill>
                  <a:schemeClr val="tx1"/>
                </a:solidFill>
                <a:effectLst/>
                <a:latin typeface="+mn-lt"/>
                <a:ea typeface="+mn-ea"/>
                <a:cs typeface="+mn-cs"/>
              </a:rPr>
              <a:t>interested</a:t>
            </a:r>
            <a:r>
              <a:rPr lang="fr-CA" sz="1200" b="0" i="0" u="none" strike="noStrike" kern="1200" dirty="0">
                <a:solidFill>
                  <a:schemeClr val="tx1"/>
                </a:solidFill>
                <a:effectLst/>
                <a:latin typeface="+mn-lt"/>
                <a:ea typeface="+mn-ea"/>
                <a:cs typeface="+mn-cs"/>
              </a:rPr>
              <a:t> in. The </a:t>
            </a:r>
            <a:r>
              <a:rPr lang="fr-CA" sz="1200" b="0" i="0" u="none" strike="noStrike" kern="1200" dirty="0" err="1">
                <a:solidFill>
                  <a:schemeClr val="tx1"/>
                </a:solidFill>
                <a:effectLst/>
                <a:latin typeface="+mn-lt"/>
                <a:ea typeface="+mn-ea"/>
                <a:cs typeface="+mn-cs"/>
              </a:rPr>
              <a:t>Children’s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Hall has </a:t>
            </a:r>
            <a:r>
              <a:rPr lang="fr-CA" sz="1200" b="0" i="0" u="none" strike="noStrike" kern="1200" dirty="0" err="1">
                <a:solidFill>
                  <a:schemeClr val="tx1"/>
                </a:solidFill>
                <a:effectLst/>
                <a:latin typeface="+mn-lt"/>
                <a:ea typeface="+mn-ea"/>
                <a:cs typeface="+mn-cs"/>
              </a:rPr>
              <a:t>mock</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workplaces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such</a:t>
            </a:r>
            <a:r>
              <a:rPr lang="fr-CA" sz="1200" b="0" i="0" u="none" strike="noStrike" kern="1200" dirty="0">
                <a:solidFill>
                  <a:schemeClr val="tx1"/>
                </a:solidFill>
                <a:effectLst/>
                <a:latin typeface="+mn-lt"/>
                <a:ea typeface="+mn-ea"/>
                <a:cs typeface="+mn-cs"/>
              </a:rPr>
              <a:t> as a </a:t>
            </a:r>
            <a:r>
              <a:rPr lang="fr-CA" sz="1200" b="0" i="0" u="none" strike="noStrike" kern="1200" dirty="0" err="1">
                <a:solidFill>
                  <a:schemeClr val="tx1"/>
                </a:solidFill>
                <a:effectLst/>
                <a:latin typeface="+mn-lt"/>
                <a:ea typeface="+mn-ea"/>
                <a:cs typeface="+mn-cs"/>
              </a:rPr>
              <a:t>broadcasting</a:t>
            </a:r>
            <a:r>
              <a:rPr lang="fr-CA" sz="1200" b="0" i="0" u="none" strike="noStrike" kern="1200" dirty="0">
                <a:solidFill>
                  <a:schemeClr val="tx1"/>
                </a:solidFill>
                <a:effectLst/>
                <a:latin typeface="+mn-lt"/>
                <a:ea typeface="+mn-ea"/>
                <a:cs typeface="+mn-cs"/>
              </a:rPr>
              <a:t> station, a </a:t>
            </a:r>
            <a:r>
              <a:rPr lang="fr-CA" sz="1200" b="0" i="0" u="none" strike="noStrike" kern="1200" dirty="0" err="1">
                <a:solidFill>
                  <a:schemeClr val="tx1"/>
                </a:solidFill>
                <a:effectLst/>
                <a:latin typeface="+mn-lt"/>
                <a:ea typeface="+mn-ea"/>
                <a:cs typeface="+mn-cs"/>
              </a:rPr>
              <a:t>bank</a:t>
            </a:r>
            <a:r>
              <a:rPr lang="fr-CA" sz="1200" b="0" i="0" u="none" strike="noStrike" kern="1200" dirty="0">
                <a:solidFill>
                  <a:schemeClr val="tx1"/>
                </a:solidFill>
                <a:effectLst/>
                <a:latin typeface="+mn-lt"/>
                <a:ea typeface="+mn-ea"/>
                <a:cs typeface="+mn-cs"/>
              </a:rPr>
              <a:t>, a restaurant, etc. </a:t>
            </a:r>
            <a:r>
              <a:rPr lang="fr-CA" sz="1200" b="0" i="0" u="none" strike="noStrike" kern="1200" dirty="0" err="1">
                <a:solidFill>
                  <a:schemeClr val="tx1"/>
                </a:solidFill>
                <a:effectLst/>
                <a:latin typeface="+mn-lt"/>
                <a:ea typeface="+mn-ea"/>
                <a:cs typeface="+mn-cs"/>
              </a:rPr>
              <a:t>where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children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get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practical</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work</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in a fun </a:t>
            </a:r>
            <a:r>
              <a:rPr lang="fr-CA" sz="1200" b="0" i="0" u="none" strike="noStrike" kern="1200" dirty="0" err="1">
                <a:solidFill>
                  <a:schemeClr val="tx1"/>
                </a:solidFill>
                <a:effectLst/>
                <a:latin typeface="+mn-lt"/>
                <a:ea typeface="+mn-ea"/>
                <a:cs typeface="+mn-cs"/>
              </a:rPr>
              <a:t>way</a:t>
            </a:r>
            <a:r>
              <a:rPr lang="fr-CA" sz="1200" b="0" i="0" u="none" strike="noStrike" kern="1200" dirty="0">
                <a:solidFill>
                  <a:schemeClr val="tx1"/>
                </a:solidFill>
                <a:effectLst/>
                <a:latin typeface="+mn-lt"/>
                <a:ea typeface="+mn-ea"/>
                <a:cs typeface="+mn-cs"/>
              </a:rPr>
              <a:t>. The Teenagers’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Hall has 41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rooms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which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cover</a:t>
            </a:r>
            <a:r>
              <a:rPr lang="fr-CA" sz="1200" b="0" i="0" u="none" strike="noStrike" kern="1200" dirty="0">
                <a:solidFill>
                  <a:schemeClr val="tx1"/>
                </a:solidFill>
                <a:effectLst/>
                <a:latin typeface="+mn-lt"/>
                <a:ea typeface="+mn-ea"/>
                <a:cs typeface="+mn-cs"/>
              </a:rPr>
              <a:t> 65 types of jobs in the </a:t>
            </a:r>
            <a:r>
              <a:rPr lang="fr-CA" sz="1200" b="0" i="0" u="none" strike="noStrike" kern="1200" dirty="0" err="1">
                <a:solidFill>
                  <a:schemeClr val="tx1"/>
                </a:solidFill>
                <a:effectLst/>
                <a:latin typeface="+mn-lt"/>
                <a:ea typeface="+mn-ea"/>
                <a:cs typeface="+mn-cs"/>
              </a:rPr>
              <a:t>fields</a:t>
            </a:r>
            <a:r>
              <a:rPr lang="fr-CA" sz="1200" b="0" i="0" u="none" strike="noStrike" kern="1200" dirty="0">
                <a:solidFill>
                  <a:schemeClr val="tx1"/>
                </a:solidFill>
                <a:effectLst/>
                <a:latin typeface="+mn-lt"/>
                <a:ea typeface="+mn-ea"/>
                <a:cs typeface="+mn-cs"/>
              </a:rPr>
              <a:t> of public service, business and finance, culture and art, and science and </a:t>
            </a:r>
            <a:r>
              <a:rPr lang="fr-CA" sz="1200" b="0" i="0" u="none" strike="noStrike" kern="1200" dirty="0" err="1">
                <a:solidFill>
                  <a:schemeClr val="tx1"/>
                </a:solidFill>
                <a:effectLst/>
                <a:latin typeface="+mn-lt"/>
                <a:ea typeface="+mn-ea"/>
                <a:cs typeface="+mn-cs"/>
              </a:rPr>
              <a:t>technology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so</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that</a:t>
            </a:r>
            <a:r>
              <a:rPr lang="fr-CA" sz="1200" b="0" i="0" u="none" strike="noStrike" kern="1200" dirty="0">
                <a:solidFill>
                  <a:schemeClr val="tx1"/>
                </a:solidFill>
                <a:effectLst/>
                <a:latin typeface="+mn-lt"/>
                <a:ea typeface="+mn-ea"/>
                <a:cs typeface="+mn-cs"/>
              </a:rPr>
              <a:t> teenagers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watch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listen</a:t>
            </a:r>
            <a:r>
              <a:rPr lang="fr-CA" sz="1200" b="0" i="0" u="none" strike="noStrike" kern="1200" dirty="0">
                <a:solidFill>
                  <a:schemeClr val="tx1"/>
                </a:solidFill>
                <a:effectLst/>
                <a:latin typeface="+mn-lt"/>
                <a:ea typeface="+mn-ea"/>
                <a:cs typeface="+mn-cs"/>
              </a:rPr>
              <a:t> and </a:t>
            </a:r>
            <a:r>
              <a:rPr lang="fr-CA" sz="1200" b="0" i="0" u="none" strike="noStrike" kern="1200" dirty="0" err="1">
                <a:solidFill>
                  <a:schemeClr val="tx1"/>
                </a:solidFill>
                <a:effectLst/>
                <a:latin typeface="+mn-lt"/>
                <a:ea typeface="+mn-ea"/>
                <a:cs typeface="+mn-cs"/>
              </a:rPr>
              <a:t>experience</a:t>
            </a:r>
            <a:r>
              <a:rPr lang="fr-CA" sz="1200" b="0" i="0" u="none" strike="noStrike" kern="1200" dirty="0">
                <a:solidFill>
                  <a:schemeClr val="tx1"/>
                </a:solidFill>
                <a:effectLst/>
                <a:latin typeface="+mn-lt"/>
                <a:ea typeface="+mn-ea"/>
                <a:cs typeface="+mn-cs"/>
              </a:rPr>
              <a:t> the </a:t>
            </a:r>
            <a:r>
              <a:rPr lang="fr-CA" sz="1200" b="0" i="0" u="none" strike="noStrike" kern="1200" dirty="0" err="1">
                <a:solidFill>
                  <a:schemeClr val="tx1"/>
                </a:solidFill>
                <a:effectLst/>
                <a:latin typeface="+mn-lt"/>
                <a:ea typeface="+mn-ea"/>
                <a:cs typeface="+mn-cs"/>
              </a:rPr>
              <a:t>works</a:t>
            </a:r>
            <a:r>
              <a:rPr lang="fr-CA" sz="1200" b="0" i="0" u="none" strike="noStrike" kern="1200" dirty="0">
                <a:solidFill>
                  <a:schemeClr val="tx1"/>
                </a:solidFill>
                <a:effectLst/>
                <a:latin typeface="+mn-lt"/>
                <a:ea typeface="+mn-ea"/>
                <a:cs typeface="+mn-cs"/>
              </a:rPr>
              <a:t> of </a:t>
            </a:r>
            <a:r>
              <a:rPr lang="fr-CA" sz="1200" b="0" i="0" u="none" strike="noStrike" kern="1200" dirty="0" err="1">
                <a:solidFill>
                  <a:schemeClr val="tx1"/>
                </a:solidFill>
                <a:effectLst/>
                <a:latin typeface="+mn-lt"/>
                <a:ea typeface="+mn-ea"/>
                <a:cs typeface="+mn-cs"/>
              </a:rPr>
              <a:t>various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Thirdly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they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form</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sound</a:t>
            </a:r>
            <a:r>
              <a:rPr lang="fr-CA" sz="1200" b="0" i="0" u="none" strike="noStrike" kern="1200" dirty="0">
                <a:solidFill>
                  <a:schemeClr val="tx1"/>
                </a:solidFill>
                <a:effectLst/>
                <a:latin typeface="+mn-lt"/>
                <a:ea typeface="+mn-ea"/>
                <a:cs typeface="+mn-cs"/>
              </a:rPr>
              <a:t> perceptions of jobs and </a:t>
            </a:r>
            <a:r>
              <a:rPr lang="fr-CA" sz="1200" b="0" i="0" u="none" strike="noStrike" kern="1200" dirty="0" err="1">
                <a:solidFill>
                  <a:schemeClr val="tx1"/>
                </a:solidFill>
                <a:effectLst/>
                <a:latin typeface="+mn-lt"/>
                <a:ea typeface="+mn-ea"/>
                <a:cs typeface="+mn-cs"/>
              </a:rPr>
              <a:t>establish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their</a:t>
            </a:r>
            <a:r>
              <a:rPr lang="fr-CA" sz="1200" b="0" i="0" u="none" strike="noStrike" kern="1200" dirty="0">
                <a:solidFill>
                  <a:schemeClr val="tx1"/>
                </a:solidFill>
                <a:effectLst/>
                <a:latin typeface="+mn-lt"/>
                <a:ea typeface="+mn-ea"/>
                <a:cs typeface="+mn-cs"/>
              </a:rPr>
              <a:t> vision for future </a:t>
            </a:r>
            <a:r>
              <a:rPr lang="fr-CA" sz="1200" b="0" i="0" u="none" strike="noStrike" kern="1200" dirty="0" err="1">
                <a:solidFill>
                  <a:schemeClr val="tx1"/>
                </a:solidFill>
                <a:effectLst/>
                <a:latin typeface="+mn-lt"/>
                <a:ea typeface="+mn-ea"/>
                <a:cs typeface="+mn-cs"/>
              </a:rPr>
              <a:t>careers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Through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audiovisual</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materials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students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peek</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into</a:t>
            </a:r>
            <a:r>
              <a:rPr lang="fr-CA" sz="1200" b="0" i="0" u="none" strike="noStrike" kern="1200" dirty="0">
                <a:solidFill>
                  <a:schemeClr val="tx1"/>
                </a:solidFill>
                <a:effectLst/>
                <a:latin typeface="+mn-lt"/>
                <a:ea typeface="+mn-ea"/>
                <a:cs typeface="+mn-cs"/>
              </a:rPr>
              <a:t> the </a:t>
            </a:r>
            <a:r>
              <a:rPr lang="fr-CA" sz="1200" b="0" i="0" u="none" strike="noStrike" kern="1200" dirty="0" err="1">
                <a:solidFill>
                  <a:schemeClr val="tx1"/>
                </a:solidFill>
                <a:effectLst/>
                <a:latin typeface="+mn-lt"/>
                <a:ea typeface="+mn-ea"/>
                <a:cs typeface="+mn-cs"/>
              </a:rPr>
              <a:t>lives</a:t>
            </a:r>
            <a:r>
              <a:rPr lang="fr-CA" sz="1200" b="0" i="0" u="none" strike="noStrike" kern="1200" dirty="0">
                <a:solidFill>
                  <a:schemeClr val="tx1"/>
                </a:solidFill>
                <a:effectLst/>
                <a:latin typeface="+mn-lt"/>
                <a:ea typeface="+mn-ea"/>
                <a:cs typeface="+mn-cs"/>
              </a:rPr>
              <a:t> of </a:t>
            </a:r>
            <a:r>
              <a:rPr lang="fr-CA" sz="1200" b="0" i="0" u="none" strike="noStrike" kern="1200" dirty="0" err="1">
                <a:solidFill>
                  <a:schemeClr val="tx1"/>
                </a:solidFill>
                <a:effectLst/>
                <a:latin typeface="+mn-lt"/>
                <a:ea typeface="+mn-ea"/>
                <a:cs typeface="+mn-cs"/>
              </a:rPr>
              <a:t>workers</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who</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overcame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adversities</a:t>
            </a:r>
            <a:r>
              <a:rPr lang="fr-CA" sz="1200" b="0" i="0" u="none" strike="noStrike" kern="1200" dirty="0">
                <a:solidFill>
                  <a:schemeClr val="tx1"/>
                </a:solidFill>
                <a:effectLst/>
                <a:latin typeface="+mn-lt"/>
                <a:ea typeface="+mn-ea"/>
                <a:cs typeface="+mn-cs"/>
              </a:rPr>
              <a:t> and made </a:t>
            </a:r>
            <a:r>
              <a:rPr lang="fr-CA" sz="1200" b="0" i="0" u="none" strike="noStrike" kern="1200" dirty="0" err="1">
                <a:solidFill>
                  <a:schemeClr val="tx1"/>
                </a:solidFill>
                <a:effectLst/>
                <a:latin typeface="+mn-lt"/>
                <a:ea typeface="+mn-ea"/>
                <a:cs typeface="+mn-cs"/>
              </a:rPr>
              <a:t>their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dreams</a:t>
            </a:r>
            <a:r>
              <a:rPr lang="fr-CA" sz="1200" b="0" i="0" u="none" strike="noStrike" kern="1200" dirty="0">
                <a:solidFill>
                  <a:schemeClr val="tx1"/>
                </a:solidFill>
                <a:effectLst/>
                <a:latin typeface="+mn-lt"/>
                <a:ea typeface="+mn-ea"/>
                <a:cs typeface="+mn-cs"/>
              </a:rPr>
              <a:t> come </a:t>
            </a:r>
            <a:r>
              <a:rPr lang="fr-CA" sz="1200" b="0" i="0" u="none" strike="noStrike" kern="1200" dirty="0" err="1">
                <a:solidFill>
                  <a:schemeClr val="tx1"/>
                </a:solidFill>
                <a:effectLst/>
                <a:latin typeface="+mn-lt"/>
                <a:ea typeface="+mn-ea"/>
                <a:cs typeface="+mn-cs"/>
              </a:rPr>
              <a:t>true</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They</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also</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can</a:t>
            </a:r>
            <a:r>
              <a:rPr lang="fr-CA" sz="1200" b="0" i="0" u="none" strike="noStrike" kern="1200" dirty="0">
                <a:solidFill>
                  <a:schemeClr val="tx1"/>
                </a:solidFill>
                <a:effectLst/>
                <a:latin typeface="+mn-lt"/>
                <a:ea typeface="+mn-ea"/>
                <a:cs typeface="+mn-cs"/>
              </a:rPr>
              <a:t> look </a:t>
            </a:r>
            <a:r>
              <a:rPr lang="fr-CA" sz="1200" b="0" i="0" u="none" strike="noStrike" kern="1200" dirty="0" err="1">
                <a:solidFill>
                  <a:schemeClr val="tx1"/>
                </a:solidFill>
                <a:effectLst/>
                <a:latin typeface="+mn-lt"/>
                <a:ea typeface="+mn-ea"/>
                <a:cs typeface="+mn-cs"/>
              </a:rPr>
              <a:t>through</a:t>
            </a:r>
            <a:r>
              <a:rPr lang="fr-CA" sz="1200" b="0" i="0" u="none" strike="noStrike" kern="1200" dirty="0">
                <a:solidFill>
                  <a:schemeClr val="tx1"/>
                </a:solidFill>
                <a:effectLst/>
                <a:latin typeface="+mn-lt"/>
                <a:ea typeface="+mn-ea"/>
                <a:cs typeface="+mn-cs"/>
              </a:rPr>
              <a:t> positions </a:t>
            </a:r>
            <a:r>
              <a:rPr lang="fr-CA" sz="1200" b="0" i="0" u="none" strike="noStrike" kern="1200" dirty="0" err="1">
                <a:solidFill>
                  <a:schemeClr val="tx1"/>
                </a:solidFill>
                <a:effectLst/>
                <a:latin typeface="+mn-lt"/>
                <a:ea typeface="+mn-ea"/>
                <a:cs typeface="+mn-cs"/>
              </a:rPr>
              <a:t>from</a:t>
            </a:r>
            <a:r>
              <a:rPr lang="fr-CA" sz="1200" b="0" i="0" u="none" strike="noStrike" kern="1200" dirty="0">
                <a:solidFill>
                  <a:schemeClr val="tx1"/>
                </a:solidFill>
                <a:effectLst/>
                <a:latin typeface="+mn-lt"/>
                <a:ea typeface="+mn-ea"/>
                <a:cs typeface="+mn-cs"/>
              </a:rPr>
              <a:t> the </a:t>
            </a:r>
            <a:r>
              <a:rPr lang="fr-CA" sz="1200" b="0" i="0" u="none" strike="noStrike" kern="1200" dirty="0" err="1">
                <a:solidFill>
                  <a:schemeClr val="tx1"/>
                </a:solidFill>
                <a:effectLst/>
                <a:latin typeface="+mn-lt"/>
                <a:ea typeface="+mn-ea"/>
                <a:cs typeface="+mn-cs"/>
              </a:rPr>
              <a:t>past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present</a:t>
            </a:r>
            <a:r>
              <a:rPr lang="fr-CA" sz="1200" b="0" i="0" u="none" strike="noStrike" kern="1200" dirty="0">
                <a:solidFill>
                  <a:schemeClr val="tx1"/>
                </a:solidFill>
                <a:effectLst/>
                <a:latin typeface="+mn-lt"/>
                <a:ea typeface="+mn-ea"/>
                <a:cs typeface="+mn-cs"/>
              </a:rPr>
              <a:t> and future, to </a:t>
            </a:r>
            <a:r>
              <a:rPr lang="fr-CA" sz="1200" b="0" i="0" u="none" strike="noStrike" kern="1200" dirty="0" err="1">
                <a:solidFill>
                  <a:schemeClr val="tx1"/>
                </a:solidFill>
                <a:effectLst/>
                <a:latin typeface="+mn-lt"/>
                <a:ea typeface="+mn-ea"/>
                <a:cs typeface="+mn-cs"/>
              </a:rPr>
              <a:t>better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forecast</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what</a:t>
            </a:r>
            <a:r>
              <a:rPr lang="fr-CA" sz="1200" b="0" i="0" u="none" strike="noStrike" kern="1200" dirty="0">
                <a:solidFill>
                  <a:schemeClr val="tx1"/>
                </a:solidFill>
                <a:effectLst/>
                <a:latin typeface="+mn-lt"/>
                <a:ea typeface="+mn-ea"/>
                <a:cs typeface="+mn-cs"/>
              </a:rPr>
              <a:t> changes </a:t>
            </a:r>
            <a:r>
              <a:rPr lang="fr-CA" sz="1200" b="0" i="0" u="none" strike="noStrike" kern="1200" dirty="0" err="1">
                <a:solidFill>
                  <a:schemeClr val="tx1"/>
                </a:solidFill>
                <a:effectLst/>
                <a:latin typeface="+mn-lt"/>
                <a:ea typeface="+mn-ea"/>
                <a:cs typeface="+mn-cs"/>
              </a:rPr>
              <a:t>will</a:t>
            </a:r>
            <a:r>
              <a:rPr lang="fr-CA" sz="1200" b="0" i="0" u="none" strike="noStrike" kern="1200" dirty="0">
                <a:solidFill>
                  <a:schemeClr val="tx1"/>
                </a:solidFill>
                <a:effectLst/>
                <a:latin typeface="+mn-lt"/>
                <a:ea typeface="+mn-ea"/>
                <a:cs typeface="+mn-cs"/>
              </a:rPr>
              <a:t> come in the world of jobs and </a:t>
            </a:r>
            <a:r>
              <a:rPr lang="fr-CA" sz="1200" b="0" i="0" u="none" strike="noStrike" kern="1200" dirty="0" err="1">
                <a:solidFill>
                  <a:schemeClr val="tx1"/>
                </a:solidFill>
                <a:effectLst/>
                <a:latin typeface="+mn-lt"/>
                <a:ea typeface="+mn-ea"/>
                <a:cs typeface="+mn-cs"/>
              </a:rPr>
              <a:t>establish</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their</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own</a:t>
            </a:r>
            <a:r>
              <a:rPr lang="fr-CA" sz="1200" b="0" i="0" u="none" strike="noStrike" kern="1200" dirty="0">
                <a:solidFill>
                  <a:schemeClr val="tx1"/>
                </a:solidFill>
                <a:effectLst/>
                <a:latin typeface="+mn-lt"/>
                <a:ea typeface="+mn-ea"/>
                <a:cs typeface="+mn-cs"/>
              </a:rPr>
              <a:t> </a:t>
            </a:r>
            <a:r>
              <a:rPr lang="fr-CA" sz="1200" b="0" i="0" u="none" strike="noStrike" kern="1200" dirty="0" err="1">
                <a:solidFill>
                  <a:schemeClr val="tx1"/>
                </a:solidFill>
                <a:effectLst/>
                <a:latin typeface="+mn-lt"/>
                <a:ea typeface="+mn-ea"/>
                <a:cs typeface="+mn-cs"/>
              </a:rPr>
              <a:t>career</a:t>
            </a:r>
            <a:r>
              <a:rPr lang="fr-CA" sz="1200" b="0" i="0" u="none" strike="noStrike" kern="1200" dirty="0">
                <a:solidFill>
                  <a:schemeClr val="tx1"/>
                </a:solidFill>
                <a:effectLst/>
                <a:latin typeface="+mn-lt"/>
                <a:ea typeface="+mn-ea"/>
                <a:cs typeface="+mn-cs"/>
              </a:rPr>
              <a:t> vision </a:t>
            </a:r>
            <a:r>
              <a:rPr lang="fr-CA" sz="1200" b="0" i="0" u="none" strike="noStrike" kern="1200" dirty="0" err="1">
                <a:solidFill>
                  <a:schemeClr val="tx1"/>
                </a:solidFill>
                <a:effectLst/>
                <a:latin typeface="+mn-lt"/>
                <a:ea typeface="+mn-ea"/>
                <a:cs typeface="+mn-cs"/>
              </a:rPr>
              <a:t>accordingly</a:t>
            </a:r>
            <a:r>
              <a:rPr lang="fr-CA" sz="1200" b="0" i="0" u="none" strike="noStrike" kern="1200" dirty="0">
                <a:solidFill>
                  <a:schemeClr val="tx1"/>
                </a:solidFill>
                <a:effectLst/>
                <a:latin typeface="+mn-lt"/>
                <a:ea typeface="+mn-ea"/>
                <a:cs typeface="+mn-cs"/>
              </a:rPr>
              <a:t>.</a:t>
            </a:r>
          </a:p>
          <a:p>
            <a:br>
              <a:rPr lang="fr-CA" dirty="0"/>
            </a:br>
            <a:endParaRPr lang="fr-CA" dirty="0"/>
          </a:p>
        </p:txBody>
      </p:sp>
      <p:sp>
        <p:nvSpPr>
          <p:cNvPr id="4" name="Espace réservé de la date 3"/>
          <p:cNvSpPr>
            <a:spLocks noGrp="1"/>
          </p:cNvSpPr>
          <p:nvPr>
            <p:ph type="dt" idx="10"/>
          </p:nvPr>
        </p:nvSpPr>
        <p:spPr/>
        <p:txBody>
          <a:bodyPr/>
          <a:lstStyle/>
          <a:p>
            <a:r>
              <a:rPr lang="fr-CA">
                <a:solidFill>
                  <a:prstClr val="black"/>
                </a:solidFill>
              </a:rPr>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14580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e la date 3"/>
          <p:cNvSpPr>
            <a:spLocks noGrp="1"/>
          </p:cNvSpPr>
          <p:nvPr>
            <p:ph type="dt" idx="10"/>
          </p:nvPr>
        </p:nvSpPr>
        <p:spPr/>
        <p:txBody>
          <a:bodyPr/>
          <a:lstStyle/>
          <a:p>
            <a:r>
              <a:rPr lang="fr-CA"/>
              <a:t>2015-09-03</a:t>
            </a:r>
          </a:p>
        </p:txBody>
      </p:sp>
      <p:sp>
        <p:nvSpPr>
          <p:cNvPr id="5" name="Espace réservé du numéro de diapositive 4"/>
          <p:cNvSpPr>
            <a:spLocks noGrp="1"/>
          </p:cNvSpPr>
          <p:nvPr>
            <p:ph type="sldNum" sz="quarter" idx="11"/>
          </p:nvPr>
        </p:nvSpPr>
        <p:spPr/>
        <p:txBody>
          <a:bodyPr/>
          <a:lstStyle/>
          <a:p>
            <a:fld id="{92524923-34ED-470B-BB04-23C03EF8DD29}" type="slidenum">
              <a:rPr lang="fr-CA" smtClean="0"/>
              <a:t>9</a:t>
            </a:fld>
            <a:endParaRPr lang="fr-CA"/>
          </a:p>
        </p:txBody>
      </p:sp>
    </p:spTree>
    <p:extLst>
      <p:ext uri="{BB962C8B-B14F-4D97-AF65-F5344CB8AC3E}">
        <p14:creationId xmlns:p14="http://schemas.microsoft.com/office/powerpoint/2010/main" val="2665934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p:cNvSpPr/>
          <p:nvPr userDrawn="1"/>
        </p:nvSpPr>
        <p:spPr>
          <a:xfrm>
            <a:off x="3203848" y="0"/>
            <a:ext cx="5940152" cy="6858000"/>
          </a:xfrm>
          <a:prstGeom prst="rect">
            <a:avLst/>
          </a:prstGeom>
          <a:solidFill>
            <a:srgbClr val="F167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16745"/>
              </a:solidFill>
            </a:endParaRPr>
          </a:p>
        </p:txBody>
      </p:sp>
      <p:sp>
        <p:nvSpPr>
          <p:cNvPr id="10" name="Titre 11"/>
          <p:cNvSpPr>
            <a:spLocks noGrp="1"/>
          </p:cNvSpPr>
          <p:nvPr>
            <p:ph type="ctrTitle" hasCustomPrompt="1"/>
          </p:nvPr>
        </p:nvSpPr>
        <p:spPr>
          <a:xfrm>
            <a:off x="3635896" y="1700808"/>
            <a:ext cx="5105400" cy="2508128"/>
          </a:xfrm>
        </p:spPr>
        <p:txBody>
          <a:bodyPr>
            <a:noAutofit/>
          </a:bodyPr>
          <a:lstStyle>
            <a:lvl1pPr algn="r" rtl="0" eaLnBrk="1" latinLnBrk="0" hangingPunct="1">
              <a:spcBef>
                <a:spcPct val="0"/>
              </a:spcBef>
              <a:buNone/>
              <a:defRPr kumimoji="0" lang="en-US" sz="5400" b="1" kern="1200" cap="small" baseline="0" dirty="0">
                <a:ln w="500">
                  <a:noFill/>
                </a:ln>
                <a:solidFill>
                  <a:schemeClr val="bg1"/>
                </a:solidFill>
                <a:effectLst/>
                <a:latin typeface="+mj-lt"/>
                <a:ea typeface="+mj-ea"/>
                <a:cs typeface="+mj-cs"/>
              </a:defRPr>
            </a:lvl1pPr>
            <a:extLst/>
          </a:lstStyle>
          <a:p>
            <a:r>
              <a:rPr lang="en-US" dirty="0" err="1"/>
              <a:t>Titre</a:t>
            </a:r>
            <a:endParaRPr lang="en-US" dirty="0"/>
          </a:p>
        </p:txBody>
      </p:sp>
      <p:sp>
        <p:nvSpPr>
          <p:cNvPr id="11" name="Sous-titre 24"/>
          <p:cNvSpPr>
            <a:spLocks noGrp="1"/>
          </p:cNvSpPr>
          <p:nvPr>
            <p:ph type="subTitle" idx="1" hasCustomPrompt="1"/>
          </p:nvPr>
        </p:nvSpPr>
        <p:spPr>
          <a:xfrm>
            <a:off x="3635896" y="4365104"/>
            <a:ext cx="5114778" cy="1101248"/>
          </a:xfrm>
          <a:effectLst/>
        </p:spPr>
        <p:txBody>
          <a:bodyPr lIns="45720" tIns="0" rIns="45720" bIns="0"/>
          <a:lstStyle>
            <a:lvl1pPr marL="0" indent="0" algn="r">
              <a:buNone/>
              <a:defRPr sz="2200" i="1" baseline="0">
                <a:solidFill>
                  <a:schemeClr val="bg1"/>
                </a:solidFill>
                <a:effectLst/>
                <a:latin typeface="Calibri Light" panose="020F03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dirty="0"/>
              <a:t>Sou titre</a:t>
            </a:r>
            <a:endParaRPr lang="en-US"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5157192"/>
            <a:ext cx="1224136" cy="1345790"/>
          </a:xfrm>
          <a:prstGeom prst="rect">
            <a:avLst/>
          </a:prstGeom>
        </p:spPr>
      </p:pic>
    </p:spTree>
    <p:extLst>
      <p:ext uri="{BB962C8B-B14F-4D97-AF65-F5344CB8AC3E}">
        <p14:creationId xmlns:p14="http://schemas.microsoft.com/office/powerpoint/2010/main" val="28370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p>
        </p:txBody>
      </p:sp>
      <p:sp>
        <p:nvSpPr>
          <p:cNvPr id="7" name="Espace réservé du numéro de diapositive 6"/>
          <p:cNvSpPr>
            <a:spLocks noGrp="1"/>
          </p:cNvSpPr>
          <p:nvPr>
            <p:ph type="sldNum" sz="quarter" idx="12"/>
          </p:nvPr>
        </p:nvSpPr>
        <p:spPr>
          <a:xfrm>
            <a:off x="3563888" y="6675437"/>
            <a:ext cx="5122912" cy="365125"/>
          </a:xfrm>
          <a:prstGeom prst="rect">
            <a:avLst/>
          </a:prstGeom>
        </p:spPr>
        <p:txBody>
          <a:bodyPr/>
          <a:lstStyle/>
          <a:p>
            <a:fld id="{DAEB64C2-1CB0-4615-B7FD-3C21EF7131B9}" type="slidenum">
              <a:rPr lang="fr-CA" smtClean="0"/>
              <a:t>‹#›</a:t>
            </a:fld>
            <a:endParaRPr lang="fr-CA" dirty="0"/>
          </a:p>
        </p:txBody>
      </p:sp>
    </p:spTree>
    <p:extLst>
      <p:ext uri="{BB962C8B-B14F-4D97-AF65-F5344CB8AC3E}">
        <p14:creationId xmlns:p14="http://schemas.microsoft.com/office/powerpoint/2010/main" val="100127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p>
        </p:txBody>
      </p:sp>
    </p:spTree>
    <p:extLst>
      <p:ext uri="{BB962C8B-B14F-4D97-AF65-F5344CB8AC3E}">
        <p14:creationId xmlns:p14="http://schemas.microsoft.com/office/powerpoint/2010/main" val="335206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endParaRPr lang="fr-CA" dirty="0"/>
          </a:p>
        </p:txBody>
      </p:sp>
    </p:spTree>
    <p:extLst>
      <p:ext uri="{BB962C8B-B14F-4D97-AF65-F5344CB8AC3E}">
        <p14:creationId xmlns:p14="http://schemas.microsoft.com/office/powerpoint/2010/main" val="157284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t>‹#›</a:t>
            </a:fld>
            <a:endParaRPr lang="fr-CA"/>
          </a:p>
        </p:txBody>
      </p:sp>
    </p:spTree>
    <p:extLst>
      <p:ext uri="{BB962C8B-B14F-4D97-AF65-F5344CB8AC3E}">
        <p14:creationId xmlns:p14="http://schemas.microsoft.com/office/powerpoint/2010/main" val="320215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p:cNvSpPr/>
          <p:nvPr userDrawn="1"/>
        </p:nvSpPr>
        <p:spPr>
          <a:xfrm>
            <a:off x="3203848" y="0"/>
            <a:ext cx="5940152" cy="6858000"/>
          </a:xfrm>
          <a:prstGeom prst="rect">
            <a:avLst/>
          </a:prstGeom>
          <a:solidFill>
            <a:srgbClr val="F167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16745"/>
              </a:solidFill>
            </a:endParaRPr>
          </a:p>
        </p:txBody>
      </p:sp>
      <p:sp>
        <p:nvSpPr>
          <p:cNvPr id="10" name="Titre 11"/>
          <p:cNvSpPr>
            <a:spLocks noGrp="1"/>
          </p:cNvSpPr>
          <p:nvPr>
            <p:ph type="ctrTitle" hasCustomPrompt="1"/>
          </p:nvPr>
        </p:nvSpPr>
        <p:spPr>
          <a:xfrm>
            <a:off x="3635896" y="1700808"/>
            <a:ext cx="5105400" cy="2508128"/>
          </a:xfrm>
        </p:spPr>
        <p:txBody>
          <a:bodyPr>
            <a:noAutofit/>
          </a:bodyPr>
          <a:lstStyle>
            <a:lvl1pPr algn="r" rtl="0" eaLnBrk="1" latinLnBrk="0" hangingPunct="1">
              <a:spcBef>
                <a:spcPct val="0"/>
              </a:spcBef>
              <a:buNone/>
              <a:defRPr kumimoji="0" lang="en-US" sz="5400" b="1" kern="1200" cap="small" baseline="0" dirty="0">
                <a:ln w="500">
                  <a:noFill/>
                </a:ln>
                <a:solidFill>
                  <a:schemeClr val="bg1"/>
                </a:solidFill>
                <a:effectLst/>
                <a:latin typeface="+mj-lt"/>
                <a:ea typeface="+mj-ea"/>
                <a:cs typeface="+mj-cs"/>
              </a:defRPr>
            </a:lvl1pPr>
            <a:extLst/>
          </a:lstStyle>
          <a:p>
            <a:r>
              <a:rPr lang="en-US" dirty="0" err="1"/>
              <a:t>Titre</a:t>
            </a:r>
            <a:endParaRPr lang="en-US" dirty="0"/>
          </a:p>
        </p:txBody>
      </p:sp>
      <p:sp>
        <p:nvSpPr>
          <p:cNvPr id="11" name="Sous-titre 24"/>
          <p:cNvSpPr>
            <a:spLocks noGrp="1"/>
          </p:cNvSpPr>
          <p:nvPr>
            <p:ph type="subTitle" idx="1" hasCustomPrompt="1"/>
          </p:nvPr>
        </p:nvSpPr>
        <p:spPr>
          <a:xfrm>
            <a:off x="3635896" y="4365104"/>
            <a:ext cx="5114778" cy="1101248"/>
          </a:xfrm>
          <a:effectLst/>
        </p:spPr>
        <p:txBody>
          <a:bodyPr lIns="45720" tIns="0" rIns="45720" bIns="0"/>
          <a:lstStyle>
            <a:lvl1pPr marL="0" indent="0" algn="r">
              <a:buNone/>
              <a:defRPr sz="2200" i="1" baseline="0">
                <a:solidFill>
                  <a:schemeClr val="bg1"/>
                </a:solidFill>
                <a:effectLst/>
                <a:latin typeface="Calibri Light" panose="020F03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dirty="0"/>
              <a:t>Sou titre</a:t>
            </a:r>
            <a:endParaRPr lang="en-US"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5157192"/>
            <a:ext cx="1224136" cy="1345790"/>
          </a:xfrm>
          <a:prstGeom prst="rect">
            <a:avLst/>
          </a:prstGeom>
        </p:spPr>
      </p:pic>
    </p:spTree>
    <p:extLst>
      <p:ext uri="{BB962C8B-B14F-4D97-AF65-F5344CB8AC3E}">
        <p14:creationId xmlns:p14="http://schemas.microsoft.com/office/powerpoint/2010/main" val="268268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rgbClr val="FEC6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4136870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9" name="Rectangle 8"/>
          <p:cNvSpPr/>
          <p:nvPr userDrawn="1"/>
        </p:nvSpPr>
        <p:spPr>
          <a:xfrm>
            <a:off x="0" y="0"/>
            <a:ext cx="9144000" cy="1412776"/>
          </a:xfrm>
          <a:prstGeom prst="rect">
            <a:avLst/>
          </a:prstGeom>
          <a:solidFill>
            <a:srgbClr val="4AC3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3863950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154266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9" name="Rectangle 8"/>
          <p:cNvSpPr/>
          <p:nvPr userDrawn="1"/>
        </p:nvSpPr>
        <p:spPr>
          <a:xfrm>
            <a:off x="0" y="0"/>
            <a:ext cx="9144000" cy="1412776"/>
          </a:xfrm>
          <a:prstGeom prst="rect">
            <a:avLst/>
          </a:prstGeom>
          <a:solidFill>
            <a:srgbClr val="7AC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1833684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39540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rgbClr val="FEC6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2876091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2391390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5" name="Espace réservé du numéro de diapositive 4"/>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2433129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4" name="Espace réservé du numéro de diapositive 3"/>
          <p:cNvSpPr>
            <a:spLocks noGrp="1"/>
          </p:cNvSpPr>
          <p:nvPr>
            <p:ph type="sldNum" sz="quarter" idx="12"/>
          </p:nvPr>
        </p:nvSpPr>
        <p:spPr>
          <a:xfrm>
            <a:off x="3625552" y="6237312"/>
            <a:ext cx="5122912" cy="365125"/>
          </a:xfrm>
          <a:prstGeom prst="rect">
            <a:avLst/>
          </a:prstGeom>
        </p:spPr>
        <p:txBody>
          <a:bodyPr/>
          <a:lstStyle/>
          <a:p>
            <a:fld id="{DAEB64C2-1CB0-4615-B7FD-3C21EF7131B9}" type="slidenum">
              <a:rPr lang="fr-CA" smtClean="0">
                <a:solidFill>
                  <a:prstClr val="black"/>
                </a:solidFill>
              </a:rPr>
              <a:pPr/>
              <a:t>‹#›</a:t>
            </a:fld>
            <a:endParaRPr lang="fr-CA">
              <a:solidFill>
                <a:prstClr val="black"/>
              </a:solidFill>
            </a:endParaRPr>
          </a:p>
        </p:txBody>
      </p:sp>
    </p:spTree>
    <p:extLst>
      <p:ext uri="{BB962C8B-B14F-4D97-AF65-F5344CB8AC3E}">
        <p14:creationId xmlns:p14="http://schemas.microsoft.com/office/powerpoint/2010/main" val="2197546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7" name="Espace réservé du numéro de diapositive 6"/>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664067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329015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endParaRPr lang="fr-CA" dirty="0">
              <a:solidFill>
                <a:prstClr val="black"/>
              </a:solidFill>
            </a:endParaRPr>
          </a:p>
        </p:txBody>
      </p:sp>
    </p:spTree>
    <p:extLst>
      <p:ext uri="{BB962C8B-B14F-4D97-AF65-F5344CB8AC3E}">
        <p14:creationId xmlns:p14="http://schemas.microsoft.com/office/powerpoint/2010/main" val="1245324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1681797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p:cNvSpPr/>
          <p:nvPr userDrawn="1"/>
        </p:nvSpPr>
        <p:spPr>
          <a:xfrm>
            <a:off x="3203848" y="0"/>
            <a:ext cx="5940152" cy="6858000"/>
          </a:xfrm>
          <a:prstGeom prst="rect">
            <a:avLst/>
          </a:prstGeom>
          <a:solidFill>
            <a:srgbClr val="F167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rgbClr val="F16745"/>
              </a:solidFill>
            </a:endParaRPr>
          </a:p>
        </p:txBody>
      </p:sp>
      <p:sp>
        <p:nvSpPr>
          <p:cNvPr id="10" name="Titre 11"/>
          <p:cNvSpPr>
            <a:spLocks noGrp="1"/>
          </p:cNvSpPr>
          <p:nvPr>
            <p:ph type="ctrTitle" hasCustomPrompt="1"/>
          </p:nvPr>
        </p:nvSpPr>
        <p:spPr>
          <a:xfrm>
            <a:off x="3635896" y="1700808"/>
            <a:ext cx="5105400" cy="2508128"/>
          </a:xfrm>
        </p:spPr>
        <p:txBody>
          <a:bodyPr>
            <a:noAutofit/>
          </a:bodyPr>
          <a:lstStyle>
            <a:lvl1pPr algn="r" rtl="0" eaLnBrk="1" latinLnBrk="0" hangingPunct="1">
              <a:spcBef>
                <a:spcPct val="0"/>
              </a:spcBef>
              <a:buNone/>
              <a:defRPr kumimoji="0" lang="en-US" sz="5400" b="1" kern="1200" cap="small" baseline="0" dirty="0">
                <a:ln w="500">
                  <a:noFill/>
                </a:ln>
                <a:solidFill>
                  <a:schemeClr val="bg1"/>
                </a:solidFill>
                <a:effectLst/>
                <a:latin typeface="+mj-lt"/>
                <a:ea typeface="+mj-ea"/>
                <a:cs typeface="+mj-cs"/>
              </a:defRPr>
            </a:lvl1pPr>
            <a:extLst/>
          </a:lstStyle>
          <a:p>
            <a:r>
              <a:rPr lang="en-US" dirty="0" err="1"/>
              <a:t>Titre</a:t>
            </a:r>
            <a:endParaRPr lang="en-US" dirty="0"/>
          </a:p>
        </p:txBody>
      </p:sp>
      <p:sp>
        <p:nvSpPr>
          <p:cNvPr id="11" name="Sous-titre 24"/>
          <p:cNvSpPr>
            <a:spLocks noGrp="1"/>
          </p:cNvSpPr>
          <p:nvPr>
            <p:ph type="subTitle" idx="1" hasCustomPrompt="1"/>
          </p:nvPr>
        </p:nvSpPr>
        <p:spPr>
          <a:xfrm>
            <a:off x="3635896" y="4365104"/>
            <a:ext cx="5114778" cy="1101248"/>
          </a:xfrm>
          <a:effectLst/>
        </p:spPr>
        <p:txBody>
          <a:bodyPr lIns="45720" tIns="0" rIns="45720" bIns="0"/>
          <a:lstStyle>
            <a:lvl1pPr marL="0" indent="0" algn="r">
              <a:buNone/>
              <a:defRPr sz="2200" i="1" baseline="0">
                <a:solidFill>
                  <a:schemeClr val="bg1"/>
                </a:solidFill>
                <a:effectLst/>
                <a:latin typeface="Calibri Light" panose="020F03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dirty="0"/>
              <a:t>Sou titre</a:t>
            </a:r>
            <a:endParaRPr lang="en-US"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5157192"/>
            <a:ext cx="1224136" cy="1345790"/>
          </a:xfrm>
          <a:prstGeom prst="rect">
            <a:avLst/>
          </a:prstGeom>
        </p:spPr>
      </p:pic>
    </p:spTree>
    <p:extLst>
      <p:ext uri="{BB962C8B-B14F-4D97-AF65-F5344CB8AC3E}">
        <p14:creationId xmlns:p14="http://schemas.microsoft.com/office/powerpoint/2010/main" val="3097341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rgbClr val="FEC6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996719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9" name="Rectangle 8"/>
          <p:cNvSpPr/>
          <p:nvPr userDrawn="1"/>
        </p:nvSpPr>
        <p:spPr>
          <a:xfrm>
            <a:off x="0" y="0"/>
            <a:ext cx="9144000" cy="1412776"/>
          </a:xfrm>
          <a:prstGeom prst="rect">
            <a:avLst/>
          </a:prstGeom>
          <a:solidFill>
            <a:srgbClr val="4AC3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70635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dirty="0"/>
          </a:p>
        </p:txBody>
      </p:sp>
      <p:sp>
        <p:nvSpPr>
          <p:cNvPr id="9" name="Rectangle 8"/>
          <p:cNvSpPr/>
          <p:nvPr userDrawn="1"/>
        </p:nvSpPr>
        <p:spPr>
          <a:xfrm>
            <a:off x="0" y="0"/>
            <a:ext cx="9144000" cy="1412776"/>
          </a:xfrm>
          <a:prstGeom prst="rect">
            <a:avLst/>
          </a:prstGeom>
          <a:solidFill>
            <a:srgbClr val="4AC3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2025573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4273988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9" name="Rectangle 8"/>
          <p:cNvSpPr/>
          <p:nvPr userDrawn="1"/>
        </p:nvSpPr>
        <p:spPr>
          <a:xfrm>
            <a:off x="0" y="0"/>
            <a:ext cx="9144000" cy="1412776"/>
          </a:xfrm>
          <a:prstGeom prst="rect">
            <a:avLst/>
          </a:prstGeom>
          <a:solidFill>
            <a:srgbClr val="7AC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3557367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Tree>
    <p:extLst>
      <p:ext uri="{BB962C8B-B14F-4D97-AF65-F5344CB8AC3E}">
        <p14:creationId xmlns:p14="http://schemas.microsoft.com/office/powerpoint/2010/main" val="398769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Tree>
    <p:extLst>
      <p:ext uri="{BB962C8B-B14F-4D97-AF65-F5344CB8AC3E}">
        <p14:creationId xmlns:p14="http://schemas.microsoft.com/office/powerpoint/2010/main" val="304793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CA" dirty="0">
                <a:solidFill>
                  <a:prstClr val="black"/>
                </a:solidFill>
              </a:rPr>
              <a:t>Réunion conjointe ACREQ et RQuODE | 3 septembre 2015</a:t>
            </a:r>
          </a:p>
        </p:txBody>
      </p:sp>
      <p:sp>
        <p:nvSpPr>
          <p:cNvPr id="5" name="Espace réservé du numéro de diapositive 4"/>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817983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4" name="Espace réservé du numéro de diapositive 3"/>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980967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7" name="Espace réservé du numéro de diapositive 6"/>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3639526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Tree>
    <p:extLst>
      <p:ext uri="{BB962C8B-B14F-4D97-AF65-F5344CB8AC3E}">
        <p14:creationId xmlns:p14="http://schemas.microsoft.com/office/powerpoint/2010/main" val="1805071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endParaRPr lang="fr-CA" dirty="0">
              <a:solidFill>
                <a:prstClr val="black"/>
              </a:solidFill>
            </a:endParaRPr>
          </a:p>
        </p:txBody>
      </p:sp>
    </p:spTree>
    <p:extLst>
      <p:ext uri="{BB962C8B-B14F-4D97-AF65-F5344CB8AC3E}">
        <p14:creationId xmlns:p14="http://schemas.microsoft.com/office/powerpoint/2010/main" val="810526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dirty="0">
              <a:solidFill>
                <a:prstClr val="black"/>
              </a:solidFill>
            </a:endParaRPr>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176136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4253713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p:cNvSpPr/>
          <p:nvPr userDrawn="1"/>
        </p:nvSpPr>
        <p:spPr>
          <a:xfrm>
            <a:off x="3203848" y="0"/>
            <a:ext cx="5940152" cy="6858000"/>
          </a:xfrm>
          <a:prstGeom prst="rect">
            <a:avLst/>
          </a:prstGeom>
          <a:solidFill>
            <a:srgbClr val="F167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16745"/>
              </a:solidFill>
            </a:endParaRPr>
          </a:p>
        </p:txBody>
      </p:sp>
      <p:sp>
        <p:nvSpPr>
          <p:cNvPr id="10" name="Titre 11"/>
          <p:cNvSpPr>
            <a:spLocks noGrp="1"/>
          </p:cNvSpPr>
          <p:nvPr>
            <p:ph type="ctrTitle" hasCustomPrompt="1"/>
          </p:nvPr>
        </p:nvSpPr>
        <p:spPr>
          <a:xfrm>
            <a:off x="3635896" y="1700808"/>
            <a:ext cx="5105400" cy="2508128"/>
          </a:xfrm>
        </p:spPr>
        <p:txBody>
          <a:bodyPr>
            <a:noAutofit/>
          </a:bodyPr>
          <a:lstStyle>
            <a:lvl1pPr algn="r" rtl="0" eaLnBrk="1" latinLnBrk="0" hangingPunct="1">
              <a:spcBef>
                <a:spcPct val="0"/>
              </a:spcBef>
              <a:buNone/>
              <a:defRPr kumimoji="0" lang="en-US" sz="5400" b="1" kern="1200" cap="small" baseline="0" dirty="0">
                <a:ln w="500">
                  <a:noFill/>
                </a:ln>
                <a:solidFill>
                  <a:schemeClr val="bg1"/>
                </a:solidFill>
                <a:effectLst/>
                <a:latin typeface="+mj-lt"/>
                <a:ea typeface="+mj-ea"/>
                <a:cs typeface="+mj-cs"/>
              </a:defRPr>
            </a:lvl1pPr>
            <a:extLst/>
          </a:lstStyle>
          <a:p>
            <a:r>
              <a:rPr lang="en-US" dirty="0" err="1"/>
              <a:t>Titre</a:t>
            </a:r>
            <a:endParaRPr lang="en-US" dirty="0"/>
          </a:p>
        </p:txBody>
      </p:sp>
      <p:sp>
        <p:nvSpPr>
          <p:cNvPr id="11" name="Sous-titre 24"/>
          <p:cNvSpPr>
            <a:spLocks noGrp="1"/>
          </p:cNvSpPr>
          <p:nvPr>
            <p:ph type="subTitle" idx="1" hasCustomPrompt="1"/>
          </p:nvPr>
        </p:nvSpPr>
        <p:spPr>
          <a:xfrm>
            <a:off x="3635896" y="4365104"/>
            <a:ext cx="5114778" cy="1101248"/>
          </a:xfrm>
          <a:effectLst/>
        </p:spPr>
        <p:txBody>
          <a:bodyPr lIns="45720" tIns="0" rIns="45720" bIns="0"/>
          <a:lstStyle>
            <a:lvl1pPr marL="0" indent="0" algn="r">
              <a:buNone/>
              <a:defRPr sz="2200" i="1" baseline="0">
                <a:solidFill>
                  <a:schemeClr val="bg1"/>
                </a:solidFill>
                <a:effectLst/>
                <a:latin typeface="Calibri Light" panose="020F03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dirty="0"/>
              <a:t>Sou titre</a:t>
            </a:r>
            <a:endParaRPr lang="en-US"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5157192"/>
            <a:ext cx="1224136" cy="1345790"/>
          </a:xfrm>
          <a:prstGeom prst="rect">
            <a:avLst/>
          </a:prstGeom>
        </p:spPr>
      </p:pic>
    </p:spTree>
    <p:extLst>
      <p:ext uri="{BB962C8B-B14F-4D97-AF65-F5344CB8AC3E}">
        <p14:creationId xmlns:p14="http://schemas.microsoft.com/office/powerpoint/2010/main" val="1841226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rgbClr val="FEC6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1106520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9" name="Rectangle 8"/>
          <p:cNvSpPr/>
          <p:nvPr userDrawn="1"/>
        </p:nvSpPr>
        <p:spPr>
          <a:xfrm>
            <a:off x="0" y="0"/>
            <a:ext cx="9144000" cy="1412776"/>
          </a:xfrm>
          <a:prstGeom prst="rect">
            <a:avLst/>
          </a:prstGeom>
          <a:solidFill>
            <a:srgbClr val="4AC3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4285337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4078370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9" name="Rectangle 8"/>
          <p:cNvSpPr/>
          <p:nvPr userDrawn="1"/>
        </p:nvSpPr>
        <p:spPr>
          <a:xfrm>
            <a:off x="0" y="0"/>
            <a:ext cx="9144000" cy="1412776"/>
          </a:xfrm>
          <a:prstGeom prst="rect">
            <a:avLst/>
          </a:prstGeom>
          <a:solidFill>
            <a:srgbClr val="7AC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1152207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199414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335135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CA" dirty="0">
                <a:solidFill>
                  <a:prstClr val="black"/>
                </a:solidFill>
              </a:rPr>
              <a:t>Réunion conjointe ACREQ et RQuODE | 3 septembre 2015</a:t>
            </a:r>
          </a:p>
        </p:txBody>
      </p:sp>
      <p:sp>
        <p:nvSpPr>
          <p:cNvPr id="5" name="Espace réservé du numéro de diapositive 4"/>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200786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4" name="Espace réservé du numéro de diapositive 3"/>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a:solidFill>
                <a:prstClr val="black"/>
              </a:solidFill>
            </a:endParaRPr>
          </a:p>
        </p:txBody>
      </p:sp>
    </p:spTree>
    <p:extLst>
      <p:ext uri="{BB962C8B-B14F-4D97-AF65-F5344CB8AC3E}">
        <p14:creationId xmlns:p14="http://schemas.microsoft.com/office/powerpoint/2010/main" val="2052670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7" name="Espace réservé du numéro de diapositive 6"/>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156988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p>
        </p:txBody>
      </p:sp>
      <p:sp>
        <p:nvSpPr>
          <p:cNvPr id="9" name="Rectangle 8"/>
          <p:cNvSpPr/>
          <p:nvPr userDrawn="1"/>
        </p:nvSpPr>
        <p:spPr>
          <a:xfrm>
            <a:off x="0" y="0"/>
            <a:ext cx="9144000" cy="1412776"/>
          </a:xfrm>
          <a:prstGeom prst="rect">
            <a:avLst/>
          </a:prstGeom>
          <a:solidFill>
            <a:srgbClr val="7AC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35910174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1688038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endParaRPr lang="fr-CA" dirty="0">
              <a:solidFill>
                <a:prstClr val="black"/>
              </a:solidFill>
            </a:endParaRPr>
          </a:p>
        </p:txBody>
      </p:sp>
    </p:spTree>
    <p:extLst>
      <p:ext uri="{BB962C8B-B14F-4D97-AF65-F5344CB8AC3E}">
        <p14:creationId xmlns:p14="http://schemas.microsoft.com/office/powerpoint/2010/main" val="2458484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a:solidFill>
                <a:prstClr val="black"/>
              </a:solidFill>
            </a:endParaRPr>
          </a:p>
        </p:txBody>
      </p:sp>
    </p:spTree>
    <p:extLst>
      <p:ext uri="{BB962C8B-B14F-4D97-AF65-F5344CB8AC3E}">
        <p14:creationId xmlns:p14="http://schemas.microsoft.com/office/powerpoint/2010/main" val="679717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p:cNvSpPr/>
          <p:nvPr userDrawn="1"/>
        </p:nvSpPr>
        <p:spPr>
          <a:xfrm>
            <a:off x="3203848" y="0"/>
            <a:ext cx="5940152" cy="6858000"/>
          </a:xfrm>
          <a:prstGeom prst="rect">
            <a:avLst/>
          </a:prstGeom>
          <a:solidFill>
            <a:srgbClr val="F167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16745"/>
              </a:solidFill>
            </a:endParaRPr>
          </a:p>
        </p:txBody>
      </p:sp>
      <p:sp>
        <p:nvSpPr>
          <p:cNvPr id="10" name="Titre 11"/>
          <p:cNvSpPr>
            <a:spLocks noGrp="1"/>
          </p:cNvSpPr>
          <p:nvPr>
            <p:ph type="ctrTitle" hasCustomPrompt="1"/>
          </p:nvPr>
        </p:nvSpPr>
        <p:spPr>
          <a:xfrm>
            <a:off x="3635896" y="1700808"/>
            <a:ext cx="5105400" cy="2508128"/>
          </a:xfrm>
        </p:spPr>
        <p:txBody>
          <a:bodyPr>
            <a:noAutofit/>
          </a:bodyPr>
          <a:lstStyle>
            <a:lvl1pPr algn="r" rtl="0" eaLnBrk="1" latinLnBrk="0" hangingPunct="1">
              <a:spcBef>
                <a:spcPct val="0"/>
              </a:spcBef>
              <a:buNone/>
              <a:defRPr kumimoji="0" lang="en-US" sz="5400" b="1" kern="1200" cap="small" baseline="0" dirty="0">
                <a:ln w="500">
                  <a:noFill/>
                </a:ln>
                <a:solidFill>
                  <a:schemeClr val="bg1"/>
                </a:solidFill>
                <a:effectLst/>
                <a:latin typeface="+mj-lt"/>
                <a:ea typeface="+mj-ea"/>
                <a:cs typeface="+mj-cs"/>
              </a:defRPr>
            </a:lvl1pPr>
            <a:extLst/>
          </a:lstStyle>
          <a:p>
            <a:r>
              <a:rPr lang="en-US" dirty="0" err="1"/>
              <a:t>Titre</a:t>
            </a:r>
            <a:endParaRPr lang="en-US" dirty="0"/>
          </a:p>
        </p:txBody>
      </p:sp>
      <p:sp>
        <p:nvSpPr>
          <p:cNvPr id="11" name="Sous-titre 24"/>
          <p:cNvSpPr>
            <a:spLocks noGrp="1"/>
          </p:cNvSpPr>
          <p:nvPr>
            <p:ph type="subTitle" idx="1" hasCustomPrompt="1"/>
          </p:nvPr>
        </p:nvSpPr>
        <p:spPr>
          <a:xfrm>
            <a:off x="3635896" y="4365104"/>
            <a:ext cx="5114778" cy="1101248"/>
          </a:xfrm>
          <a:effectLst/>
        </p:spPr>
        <p:txBody>
          <a:bodyPr lIns="45720" tIns="0" rIns="45720" bIns="0"/>
          <a:lstStyle>
            <a:lvl1pPr marL="0" indent="0" algn="r">
              <a:buNone/>
              <a:defRPr sz="2200" i="1" baseline="0">
                <a:solidFill>
                  <a:schemeClr val="bg1"/>
                </a:solidFill>
                <a:effectLst/>
                <a:latin typeface="Calibri Light" panose="020F03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dirty="0"/>
              <a:t>Sou titre</a:t>
            </a:r>
            <a:endParaRPr lang="en-US"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5157192"/>
            <a:ext cx="1224136" cy="1345790"/>
          </a:xfrm>
          <a:prstGeom prst="rect">
            <a:avLst/>
          </a:prstGeom>
        </p:spPr>
      </p:pic>
    </p:spTree>
    <p:extLst>
      <p:ext uri="{BB962C8B-B14F-4D97-AF65-F5344CB8AC3E}">
        <p14:creationId xmlns:p14="http://schemas.microsoft.com/office/powerpoint/2010/main" val="826734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rgbClr val="FEC6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82507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9" name="Rectangle 8"/>
          <p:cNvSpPr/>
          <p:nvPr userDrawn="1"/>
        </p:nvSpPr>
        <p:spPr>
          <a:xfrm>
            <a:off x="0" y="0"/>
            <a:ext cx="9144000" cy="1412776"/>
          </a:xfrm>
          <a:prstGeom prst="rect">
            <a:avLst/>
          </a:prstGeom>
          <a:solidFill>
            <a:srgbClr val="4AC3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1214111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7" name="Rectangle 6"/>
          <p:cNvSpPr/>
          <p:nvPr userDrawn="1"/>
        </p:nvSpPr>
        <p:spPr>
          <a:xfrm>
            <a:off x="0" y="0"/>
            <a:ext cx="9144000" cy="14127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2"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defRPr>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6725909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9" name="Rectangle 8"/>
          <p:cNvSpPr/>
          <p:nvPr userDrawn="1"/>
        </p:nvSpPr>
        <p:spPr>
          <a:xfrm>
            <a:off x="0" y="0"/>
            <a:ext cx="9144000" cy="1412776"/>
          </a:xfrm>
          <a:prstGeom prst="rect">
            <a:avLst/>
          </a:prstGeom>
          <a:solidFill>
            <a:srgbClr val="7AC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0244B2"/>
              </a:solidFill>
            </a:endParaRPr>
          </a:p>
        </p:txBody>
      </p:sp>
      <p:sp>
        <p:nvSpPr>
          <p:cNvPr id="10" name="Titre 1"/>
          <p:cNvSpPr>
            <a:spLocks noGrp="1"/>
          </p:cNvSpPr>
          <p:nvPr>
            <p:ph type="title"/>
          </p:nvPr>
        </p:nvSpPr>
        <p:spPr>
          <a:xfrm>
            <a:off x="457200" y="274638"/>
            <a:ext cx="8229600" cy="1138138"/>
          </a:xfrm>
        </p:spPr>
        <p:txBody>
          <a:bodyPr/>
          <a:lstStyle>
            <a:lvl1pPr>
              <a:defRPr cap="small" baseline="0">
                <a:solidFill>
                  <a:schemeClr val="bg1"/>
                </a:solidFill>
                <a:latin typeface="+mj-lt"/>
              </a:defRPr>
            </a:lvl1pPr>
          </a:lstStyle>
          <a:p>
            <a:r>
              <a:rPr lang="fr-FR" dirty="0"/>
              <a:t>Modifiez le style du titre</a:t>
            </a:r>
            <a:endParaRPr lang="fr-CA" dirty="0"/>
          </a:p>
        </p:txBody>
      </p:sp>
    </p:spTree>
    <p:extLst>
      <p:ext uri="{BB962C8B-B14F-4D97-AF65-F5344CB8AC3E}">
        <p14:creationId xmlns:p14="http://schemas.microsoft.com/office/powerpoint/2010/main" val="411209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3674516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63413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p>
        </p:txBody>
      </p:sp>
    </p:spTree>
    <p:extLst>
      <p:ext uri="{BB962C8B-B14F-4D97-AF65-F5344CB8AC3E}">
        <p14:creationId xmlns:p14="http://schemas.microsoft.com/office/powerpoint/2010/main" val="3441279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CA" dirty="0">
                <a:solidFill>
                  <a:prstClr val="black"/>
                </a:solidFill>
              </a:rPr>
              <a:t>Réunion conjointe ACREQ et RQuODE | 3 septembre 2015</a:t>
            </a:r>
          </a:p>
        </p:txBody>
      </p:sp>
      <p:sp>
        <p:nvSpPr>
          <p:cNvPr id="5" name="Espace réservé du numéro de diapositive 4"/>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25940092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4" name="Espace réservé du numéro de diapositive 3"/>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a:solidFill>
                <a:prstClr val="black"/>
              </a:solidFill>
            </a:endParaRPr>
          </a:p>
        </p:txBody>
      </p:sp>
    </p:spTree>
    <p:extLst>
      <p:ext uri="{BB962C8B-B14F-4D97-AF65-F5344CB8AC3E}">
        <p14:creationId xmlns:p14="http://schemas.microsoft.com/office/powerpoint/2010/main" val="4141449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7" name="Espace réservé du numéro de diapositive 6"/>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dirty="0">
              <a:solidFill>
                <a:prstClr val="black"/>
              </a:solidFill>
            </a:endParaRPr>
          </a:p>
        </p:txBody>
      </p:sp>
    </p:spTree>
    <p:extLst>
      <p:ext uri="{BB962C8B-B14F-4D97-AF65-F5344CB8AC3E}">
        <p14:creationId xmlns:p14="http://schemas.microsoft.com/office/powerpoint/2010/main" val="1931459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Tree>
    <p:extLst>
      <p:ext uri="{BB962C8B-B14F-4D97-AF65-F5344CB8AC3E}">
        <p14:creationId xmlns:p14="http://schemas.microsoft.com/office/powerpoint/2010/main" val="505549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endParaRPr lang="fr-CA" dirty="0">
              <a:solidFill>
                <a:prstClr val="black"/>
              </a:solidFill>
            </a:endParaRPr>
          </a:p>
        </p:txBody>
      </p:sp>
    </p:spTree>
    <p:extLst>
      <p:ext uri="{BB962C8B-B14F-4D97-AF65-F5344CB8AC3E}">
        <p14:creationId xmlns:p14="http://schemas.microsoft.com/office/powerpoint/2010/main" val="11925024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CA">
              <a:solidFill>
                <a:prstClr val="black"/>
              </a:solidFill>
            </a:endParaRPr>
          </a:p>
        </p:txBody>
      </p:sp>
      <p:sp>
        <p:nvSpPr>
          <p:cNvPr id="6" name="Espace réservé du numéro de diapositive 5"/>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solidFill>
                  <a:prstClr val="black"/>
                </a:solidFill>
              </a:rPr>
              <a:pPr/>
              <a:t>‹#›</a:t>
            </a:fld>
            <a:endParaRPr lang="fr-CA">
              <a:solidFill>
                <a:prstClr val="black"/>
              </a:solidFill>
            </a:endParaRPr>
          </a:p>
        </p:txBody>
      </p:sp>
    </p:spTree>
    <p:extLst>
      <p:ext uri="{BB962C8B-B14F-4D97-AF65-F5344CB8AC3E}">
        <p14:creationId xmlns:p14="http://schemas.microsoft.com/office/powerpoint/2010/main" val="2207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CA"/>
          </a:p>
        </p:txBody>
      </p:sp>
    </p:spTree>
    <p:extLst>
      <p:ext uri="{BB962C8B-B14F-4D97-AF65-F5344CB8AC3E}">
        <p14:creationId xmlns:p14="http://schemas.microsoft.com/office/powerpoint/2010/main" val="279203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CA"/>
          </a:p>
        </p:txBody>
      </p:sp>
      <p:sp>
        <p:nvSpPr>
          <p:cNvPr id="5" name="Espace réservé du numéro de diapositive 4"/>
          <p:cNvSpPr>
            <a:spLocks noGrp="1"/>
          </p:cNvSpPr>
          <p:nvPr>
            <p:ph type="sldNum" sz="quarter" idx="12"/>
          </p:nvPr>
        </p:nvSpPr>
        <p:spPr>
          <a:xfrm>
            <a:off x="3563888" y="6237312"/>
            <a:ext cx="5122912" cy="365125"/>
          </a:xfrm>
          <a:prstGeom prst="rect">
            <a:avLst/>
          </a:prstGeom>
        </p:spPr>
        <p:txBody>
          <a:bodyPr/>
          <a:lstStyle/>
          <a:p>
            <a:fld id="{DAEB64C2-1CB0-4615-B7FD-3C21EF7131B9}" type="slidenum">
              <a:rPr lang="fr-CA" smtClean="0"/>
              <a:t>‹#›</a:t>
            </a:fld>
            <a:endParaRPr lang="fr-CA" dirty="0"/>
          </a:p>
        </p:txBody>
      </p:sp>
    </p:spTree>
    <p:extLst>
      <p:ext uri="{BB962C8B-B14F-4D97-AF65-F5344CB8AC3E}">
        <p14:creationId xmlns:p14="http://schemas.microsoft.com/office/powerpoint/2010/main" val="136440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CA"/>
          </a:p>
        </p:txBody>
      </p:sp>
      <p:sp>
        <p:nvSpPr>
          <p:cNvPr id="4" name="Espace réservé du numéro de diapositive 3"/>
          <p:cNvSpPr>
            <a:spLocks noGrp="1"/>
          </p:cNvSpPr>
          <p:nvPr>
            <p:ph type="sldNum" sz="quarter" idx="12"/>
          </p:nvPr>
        </p:nvSpPr>
        <p:spPr>
          <a:xfrm>
            <a:off x="5209728" y="6237312"/>
            <a:ext cx="5122912" cy="365125"/>
          </a:xfrm>
          <a:prstGeom prst="rect">
            <a:avLst/>
          </a:prstGeom>
        </p:spPr>
        <p:txBody>
          <a:bodyPr/>
          <a:lstStyle/>
          <a:p>
            <a:endParaRPr lang="fr-CA" dirty="0"/>
          </a:p>
        </p:txBody>
      </p:sp>
    </p:spTree>
    <p:extLst>
      <p:ext uri="{BB962C8B-B14F-4D97-AF65-F5344CB8AC3E}">
        <p14:creationId xmlns:p14="http://schemas.microsoft.com/office/powerpoint/2010/main" val="411698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9" name="Espace réservé du pied de page 4"/>
          <p:cNvSpPr txBox="1">
            <a:spLocks/>
          </p:cNvSpPr>
          <p:nvPr userDrawn="1"/>
        </p:nvSpPr>
        <p:spPr>
          <a:xfrm>
            <a:off x="1393576" y="6236419"/>
            <a:ext cx="6562800" cy="288925"/>
          </a:xfrm>
          <a:prstGeom prst="rect">
            <a:avLst/>
          </a:prstGeom>
        </p:spPr>
        <p:txBody>
          <a:bodyPr tIns="0" bIns="0" anchor="b"/>
          <a:lstStyle>
            <a:lvl1pPr algn="r">
              <a:defRPr sz="1100">
                <a:solidFill>
                  <a:srgbClr val="1A399E"/>
                </a:solidFill>
                <a:latin typeface="Arial Narrow" pitchFamily="34" charset="0"/>
              </a:defRPr>
            </a:lvl1pPr>
            <a:extLst/>
          </a:lstStyle>
          <a:p>
            <a:pPr eaLnBrk="1" fontAlgn="auto" hangingPunct="1">
              <a:spcBef>
                <a:spcPts val="0"/>
              </a:spcBef>
              <a:spcAft>
                <a:spcPts val="0"/>
              </a:spcAft>
              <a:defRPr/>
            </a:pPr>
            <a:r>
              <a:rPr lang="fr-CA" sz="1600" kern="1200" dirty="0">
                <a:solidFill>
                  <a:srgbClr val="1A399E"/>
                </a:solidFill>
                <a:latin typeface="Arial Narrow" pitchFamily="34" charset="0"/>
                <a:ea typeface="+mn-ea"/>
                <a:cs typeface="+mn-cs"/>
              </a:rPr>
              <a:t>	</a:t>
            </a:r>
            <a:r>
              <a:rPr lang="fr-CA" sz="2000" b="1" kern="1200" dirty="0">
                <a:solidFill>
                  <a:srgbClr val="1A399E"/>
                </a:solidFill>
                <a:latin typeface="Arial Narrow" pitchFamily="34" charset="0"/>
                <a:ea typeface="+mn-ea"/>
                <a:cs typeface="+mn-cs"/>
              </a:rPr>
              <a:t>ASPECT</a:t>
            </a:r>
            <a:r>
              <a:rPr lang="fr-CA" sz="2000" b="1" kern="1200" baseline="0" dirty="0">
                <a:solidFill>
                  <a:srgbClr val="1A399E"/>
                </a:solidFill>
                <a:latin typeface="Arial Narrow" pitchFamily="34" charset="0"/>
                <a:ea typeface="+mn-ea"/>
                <a:cs typeface="+mn-cs"/>
              </a:rPr>
              <a:t> CONFERENCE 2018</a:t>
            </a:r>
            <a:endParaRPr lang="fr-CA" sz="1400" b="1" cap="none" dirty="0">
              <a:solidFill>
                <a:srgbClr val="002060"/>
              </a:solidFill>
              <a:latin typeface="+mj-lt"/>
              <a:cs typeface="+mn-cs"/>
            </a:endParaRP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392" y="5946800"/>
            <a:ext cx="658416" cy="723849"/>
          </a:xfrm>
          <a:prstGeom prst="rect">
            <a:avLst/>
          </a:prstGeom>
        </p:spPr>
      </p:pic>
    </p:spTree>
    <p:extLst>
      <p:ext uri="{BB962C8B-B14F-4D97-AF65-F5344CB8AC3E}">
        <p14:creationId xmlns:p14="http://schemas.microsoft.com/office/powerpoint/2010/main" val="395818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dt="0"/>
  <p:txStyles>
    <p:titleStyle>
      <a:lvl1pPr algn="ctr" defTabSz="914400" rtl="0" eaLnBrk="1" latinLnBrk="0" hangingPunct="1">
        <a:spcBef>
          <a:spcPct val="0"/>
        </a:spcBef>
        <a:buNone/>
        <a:defRPr sz="4400" b="1" kern="1200" cap="small" baseline="0">
          <a:solidFill>
            <a:srgbClr val="F1674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9" name="Espace réservé du pied de page 4"/>
          <p:cNvSpPr txBox="1">
            <a:spLocks/>
          </p:cNvSpPr>
          <p:nvPr userDrawn="1"/>
        </p:nvSpPr>
        <p:spPr>
          <a:xfrm>
            <a:off x="1393576" y="6164411"/>
            <a:ext cx="6562800" cy="288925"/>
          </a:xfrm>
          <a:prstGeom prst="rect">
            <a:avLst/>
          </a:prstGeom>
        </p:spPr>
        <p:txBody>
          <a:bodyPr tIns="0" bIns="0" anchor="b"/>
          <a:lstStyle>
            <a:lvl1pPr algn="r">
              <a:defRPr sz="1100">
                <a:solidFill>
                  <a:srgbClr val="1A399E"/>
                </a:solidFill>
                <a:latin typeface="Arial Narrow"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dirty="0">
                <a:solidFill>
                  <a:srgbClr val="F16745"/>
                </a:solidFill>
                <a:latin typeface="Calibri Light" panose="020F0302020204030204" pitchFamily="34" charset="0"/>
              </a:rPr>
              <a:t>	</a:t>
            </a:r>
            <a:r>
              <a:rPr lang="fr-CA" sz="2000" b="1" kern="1200" dirty="0">
                <a:solidFill>
                  <a:srgbClr val="1A399E"/>
                </a:solidFill>
                <a:latin typeface="Arial Narrow" pitchFamily="34" charset="0"/>
                <a:ea typeface="+mn-ea"/>
                <a:cs typeface="+mn-cs"/>
              </a:rPr>
              <a:t>ASPECT</a:t>
            </a:r>
            <a:r>
              <a:rPr lang="fr-CA" sz="2000" b="1" kern="1200" baseline="0" dirty="0">
                <a:solidFill>
                  <a:srgbClr val="1A399E"/>
                </a:solidFill>
                <a:latin typeface="Arial Narrow" pitchFamily="34" charset="0"/>
                <a:ea typeface="+mn-ea"/>
                <a:cs typeface="+mn-cs"/>
              </a:rPr>
              <a:t> CONFERENCE 2018</a:t>
            </a:r>
            <a:endParaRPr lang="fr-CA" sz="1400" b="1" dirty="0">
              <a:solidFill>
                <a:srgbClr val="002060"/>
              </a:solidFill>
              <a:latin typeface="Calibri Light" panose="020F0302020204030204" pitchFamily="34" charset="0"/>
            </a:endParaRP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392" y="5946800"/>
            <a:ext cx="658416" cy="723849"/>
          </a:xfrm>
          <a:prstGeom prst="rect">
            <a:avLst/>
          </a:prstGeom>
        </p:spPr>
      </p:pic>
    </p:spTree>
    <p:extLst>
      <p:ext uri="{BB962C8B-B14F-4D97-AF65-F5344CB8AC3E}">
        <p14:creationId xmlns:p14="http://schemas.microsoft.com/office/powerpoint/2010/main" val="11344290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ctr" defTabSz="914400" rtl="0" eaLnBrk="1" latinLnBrk="0" hangingPunct="1">
        <a:spcBef>
          <a:spcPct val="0"/>
        </a:spcBef>
        <a:buNone/>
        <a:defRPr sz="4400" b="1" kern="1200" cap="small" baseline="0">
          <a:solidFill>
            <a:srgbClr val="F1674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9" name="Espace réservé du pied de page 4"/>
          <p:cNvSpPr txBox="1">
            <a:spLocks/>
          </p:cNvSpPr>
          <p:nvPr userDrawn="1"/>
        </p:nvSpPr>
        <p:spPr>
          <a:xfrm>
            <a:off x="1393576" y="6164411"/>
            <a:ext cx="6562800" cy="288925"/>
          </a:xfrm>
          <a:prstGeom prst="rect">
            <a:avLst/>
          </a:prstGeom>
        </p:spPr>
        <p:txBody>
          <a:bodyPr tIns="0" bIns="0" anchor="b"/>
          <a:lstStyle>
            <a:lvl1pPr algn="r">
              <a:defRPr sz="1100">
                <a:solidFill>
                  <a:srgbClr val="1A399E"/>
                </a:solidFill>
                <a:latin typeface="Arial Narrow"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dirty="0">
                <a:solidFill>
                  <a:srgbClr val="F16745"/>
                </a:solidFill>
                <a:latin typeface="Calibri Light" panose="020F0302020204030204" pitchFamily="34" charset="0"/>
              </a:rPr>
              <a:t>	</a:t>
            </a:r>
            <a:endParaRPr lang="fr-CA" sz="1600" b="1" dirty="0">
              <a:solidFill>
                <a:srgbClr val="002060"/>
              </a:solidFill>
              <a:latin typeface="Calibri Light" panose="020F0302020204030204" pitchFamily="34" charset="0"/>
            </a:endParaRP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392" y="5946800"/>
            <a:ext cx="658416" cy="723849"/>
          </a:xfrm>
          <a:prstGeom prst="rect">
            <a:avLst/>
          </a:prstGeom>
        </p:spPr>
      </p:pic>
      <p:sp>
        <p:nvSpPr>
          <p:cNvPr id="6" name="Espace réservé du pied de page 4"/>
          <p:cNvSpPr txBox="1">
            <a:spLocks/>
          </p:cNvSpPr>
          <p:nvPr userDrawn="1"/>
        </p:nvSpPr>
        <p:spPr>
          <a:xfrm>
            <a:off x="1393576" y="6236419"/>
            <a:ext cx="6562800" cy="288925"/>
          </a:xfrm>
          <a:prstGeom prst="rect">
            <a:avLst/>
          </a:prstGeom>
        </p:spPr>
        <p:txBody>
          <a:bodyPr tIns="0" bIns="0" anchor="b"/>
          <a:lstStyle>
            <a:lvl1pPr algn="r">
              <a:defRPr sz="1100">
                <a:solidFill>
                  <a:srgbClr val="1A399E"/>
                </a:solidFill>
                <a:latin typeface="Arial Narrow" pitchFamily="34" charset="0"/>
              </a:defRPr>
            </a:lvl1pPr>
            <a:extLst/>
          </a:lstStyle>
          <a:p>
            <a:pPr eaLnBrk="1" fontAlgn="auto" hangingPunct="1">
              <a:spcBef>
                <a:spcPts val="0"/>
              </a:spcBef>
              <a:spcAft>
                <a:spcPts val="0"/>
              </a:spcAft>
              <a:defRPr/>
            </a:pPr>
            <a:r>
              <a:rPr lang="fr-CA" sz="1600" kern="1200" dirty="0">
                <a:solidFill>
                  <a:srgbClr val="1A399E"/>
                </a:solidFill>
                <a:latin typeface="Arial Narrow" pitchFamily="34" charset="0"/>
                <a:ea typeface="+mn-ea"/>
                <a:cs typeface="+mn-cs"/>
              </a:rPr>
              <a:t>	</a:t>
            </a:r>
            <a:r>
              <a:rPr lang="fr-CA" sz="2000" b="1" kern="1200" dirty="0">
                <a:solidFill>
                  <a:srgbClr val="1A399E"/>
                </a:solidFill>
                <a:latin typeface="Arial Narrow" pitchFamily="34" charset="0"/>
                <a:ea typeface="+mn-ea"/>
                <a:cs typeface="+mn-cs"/>
              </a:rPr>
              <a:t>ASPECT</a:t>
            </a:r>
            <a:r>
              <a:rPr lang="fr-CA" sz="2000" b="1" kern="1200" baseline="0" dirty="0">
                <a:solidFill>
                  <a:srgbClr val="1A399E"/>
                </a:solidFill>
                <a:latin typeface="Arial Narrow" pitchFamily="34" charset="0"/>
                <a:ea typeface="+mn-ea"/>
                <a:cs typeface="+mn-cs"/>
              </a:rPr>
              <a:t> CONFERENCE 2018</a:t>
            </a:r>
            <a:endParaRPr lang="fr-CA" sz="1400" b="1" cap="none" dirty="0">
              <a:solidFill>
                <a:srgbClr val="002060"/>
              </a:solidFill>
              <a:latin typeface="+mj-lt"/>
              <a:cs typeface="+mn-cs"/>
            </a:endParaRPr>
          </a:p>
        </p:txBody>
      </p:sp>
    </p:spTree>
    <p:extLst>
      <p:ext uri="{BB962C8B-B14F-4D97-AF65-F5344CB8AC3E}">
        <p14:creationId xmlns:p14="http://schemas.microsoft.com/office/powerpoint/2010/main" val="30745557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dt="0"/>
  <p:txStyles>
    <p:titleStyle>
      <a:lvl1pPr algn="ctr" defTabSz="914400" rtl="0" eaLnBrk="1" latinLnBrk="0" hangingPunct="1">
        <a:spcBef>
          <a:spcPct val="0"/>
        </a:spcBef>
        <a:buNone/>
        <a:defRPr sz="4400" b="1" kern="1200" cap="small" baseline="0">
          <a:solidFill>
            <a:srgbClr val="F1674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9" name="Espace réservé du pied de page 4"/>
          <p:cNvSpPr txBox="1">
            <a:spLocks/>
          </p:cNvSpPr>
          <p:nvPr userDrawn="1"/>
        </p:nvSpPr>
        <p:spPr>
          <a:xfrm>
            <a:off x="1393576" y="6164411"/>
            <a:ext cx="6562800" cy="288925"/>
          </a:xfrm>
          <a:prstGeom prst="rect">
            <a:avLst/>
          </a:prstGeom>
        </p:spPr>
        <p:txBody>
          <a:bodyPr tIns="0" bIns="0" anchor="b"/>
          <a:lstStyle>
            <a:lvl1pPr algn="r">
              <a:defRPr sz="1100">
                <a:solidFill>
                  <a:srgbClr val="1A399E"/>
                </a:solidFill>
                <a:latin typeface="Arial Narrow" pitchFamily="34" charset="0"/>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dirty="0">
                <a:solidFill>
                  <a:srgbClr val="F16745"/>
                </a:solidFill>
                <a:latin typeface="Calibri Light" panose="020F0302020204030204" pitchFamily="34" charset="0"/>
              </a:rPr>
              <a:t>	</a:t>
            </a:r>
            <a:endParaRPr lang="fr-CA" sz="1600" b="1" dirty="0">
              <a:solidFill>
                <a:srgbClr val="002060"/>
              </a:solidFill>
              <a:latin typeface="Calibri Light" panose="020F0302020204030204" pitchFamily="34" charset="0"/>
            </a:endParaRP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392" y="5946800"/>
            <a:ext cx="658416" cy="723849"/>
          </a:xfrm>
          <a:prstGeom prst="rect">
            <a:avLst/>
          </a:prstGeom>
        </p:spPr>
      </p:pic>
      <p:sp>
        <p:nvSpPr>
          <p:cNvPr id="6" name="Espace réservé du pied de page 4"/>
          <p:cNvSpPr txBox="1">
            <a:spLocks/>
          </p:cNvSpPr>
          <p:nvPr userDrawn="1"/>
        </p:nvSpPr>
        <p:spPr>
          <a:xfrm>
            <a:off x="1393576" y="6236419"/>
            <a:ext cx="6562800" cy="288925"/>
          </a:xfrm>
          <a:prstGeom prst="rect">
            <a:avLst/>
          </a:prstGeom>
        </p:spPr>
        <p:txBody>
          <a:bodyPr tIns="0" bIns="0" anchor="b"/>
          <a:lstStyle>
            <a:lvl1pPr algn="r">
              <a:defRPr sz="1100">
                <a:solidFill>
                  <a:srgbClr val="1A399E"/>
                </a:solidFill>
                <a:latin typeface="Arial Narrow" pitchFamily="34" charset="0"/>
              </a:defRPr>
            </a:lvl1pPr>
            <a:extLst/>
          </a:lstStyle>
          <a:p>
            <a:pPr eaLnBrk="1" fontAlgn="auto" hangingPunct="1">
              <a:spcBef>
                <a:spcPts val="0"/>
              </a:spcBef>
              <a:spcAft>
                <a:spcPts val="0"/>
              </a:spcAft>
              <a:defRPr/>
            </a:pPr>
            <a:r>
              <a:rPr lang="fr-CA" sz="1600" kern="1200" dirty="0">
                <a:solidFill>
                  <a:srgbClr val="1A399E"/>
                </a:solidFill>
                <a:latin typeface="Arial Narrow" pitchFamily="34" charset="0"/>
                <a:ea typeface="+mn-ea"/>
                <a:cs typeface="+mn-cs"/>
              </a:rPr>
              <a:t>	</a:t>
            </a:r>
            <a:r>
              <a:rPr lang="fr-CA" sz="2000" b="1" kern="1200" dirty="0">
                <a:solidFill>
                  <a:srgbClr val="1A399E"/>
                </a:solidFill>
                <a:latin typeface="Arial Narrow" pitchFamily="34" charset="0"/>
                <a:ea typeface="+mn-ea"/>
                <a:cs typeface="+mn-cs"/>
              </a:rPr>
              <a:t>ASPECT</a:t>
            </a:r>
            <a:r>
              <a:rPr lang="fr-CA" sz="2000" b="1" kern="1200" baseline="0" dirty="0">
                <a:solidFill>
                  <a:srgbClr val="1A399E"/>
                </a:solidFill>
                <a:latin typeface="Arial Narrow" pitchFamily="34" charset="0"/>
                <a:ea typeface="+mn-ea"/>
                <a:cs typeface="+mn-cs"/>
              </a:rPr>
              <a:t> CONFERENCE 2018</a:t>
            </a:r>
            <a:endParaRPr lang="fr-CA" sz="1400" b="1" cap="none" dirty="0">
              <a:solidFill>
                <a:srgbClr val="002060"/>
              </a:solidFill>
              <a:latin typeface="+mj-lt"/>
              <a:cs typeface="+mn-cs"/>
            </a:endParaRPr>
          </a:p>
        </p:txBody>
      </p:sp>
    </p:spTree>
    <p:extLst>
      <p:ext uri="{BB962C8B-B14F-4D97-AF65-F5344CB8AC3E}">
        <p14:creationId xmlns:p14="http://schemas.microsoft.com/office/powerpoint/2010/main" val="38497878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dt="0"/>
  <p:txStyles>
    <p:titleStyle>
      <a:lvl1pPr algn="ctr" defTabSz="914400" rtl="0" eaLnBrk="1" latinLnBrk="0" hangingPunct="1">
        <a:spcBef>
          <a:spcPct val="0"/>
        </a:spcBef>
        <a:buNone/>
        <a:defRPr sz="4400" b="1" kern="1200" cap="small" baseline="0">
          <a:solidFill>
            <a:srgbClr val="F1674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9" name="Espace réservé du pied de page 4"/>
          <p:cNvSpPr txBox="1">
            <a:spLocks/>
          </p:cNvSpPr>
          <p:nvPr userDrawn="1"/>
        </p:nvSpPr>
        <p:spPr>
          <a:xfrm>
            <a:off x="1393576" y="6164411"/>
            <a:ext cx="6562800" cy="288925"/>
          </a:xfrm>
          <a:prstGeom prst="rect">
            <a:avLst/>
          </a:prstGeom>
        </p:spPr>
        <p:txBody>
          <a:bodyPr tIns="0" bIns="0" anchor="b"/>
          <a:lstStyle>
            <a:lvl1pPr algn="r">
              <a:defRPr sz="1100">
                <a:solidFill>
                  <a:srgbClr val="1A399E"/>
                </a:solidFill>
                <a:latin typeface="Arial Narrow" pitchFamily="34" charset="0"/>
              </a:defRPr>
            </a:lvl1pPr>
            <a:extLst/>
          </a:lstStyle>
          <a:p>
            <a:pPr>
              <a:defRPr/>
            </a:pPr>
            <a:r>
              <a:rPr lang="fr-CA" sz="1600" dirty="0">
                <a:solidFill>
                  <a:srgbClr val="F16745"/>
                </a:solidFill>
                <a:latin typeface="Calibri Light" panose="020F0302020204030204" pitchFamily="34" charset="0"/>
              </a:rPr>
              <a:t>	</a:t>
            </a:r>
            <a:endParaRPr lang="fr-CA" sz="1600" b="1" dirty="0">
              <a:solidFill>
                <a:srgbClr val="002060"/>
              </a:solidFill>
              <a:latin typeface="Calibri Light" panose="020F0302020204030204" pitchFamily="34" charset="0"/>
            </a:endParaRP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392" y="5946800"/>
            <a:ext cx="658416" cy="723849"/>
          </a:xfrm>
          <a:prstGeom prst="rect">
            <a:avLst/>
          </a:prstGeom>
        </p:spPr>
      </p:pic>
      <p:sp>
        <p:nvSpPr>
          <p:cNvPr id="6" name="Espace réservé du pied de page 4"/>
          <p:cNvSpPr txBox="1">
            <a:spLocks/>
          </p:cNvSpPr>
          <p:nvPr userDrawn="1"/>
        </p:nvSpPr>
        <p:spPr>
          <a:xfrm>
            <a:off x="1393576" y="6236419"/>
            <a:ext cx="6562800" cy="288925"/>
          </a:xfrm>
          <a:prstGeom prst="rect">
            <a:avLst/>
          </a:prstGeom>
        </p:spPr>
        <p:txBody>
          <a:bodyPr tIns="0" bIns="0" anchor="b"/>
          <a:lstStyle>
            <a:lvl1pPr algn="r">
              <a:defRPr sz="1100">
                <a:solidFill>
                  <a:srgbClr val="1A399E"/>
                </a:solidFill>
                <a:latin typeface="Arial Narrow" pitchFamily="34" charset="0"/>
              </a:defRPr>
            </a:lvl1pPr>
            <a:extLst/>
          </a:lstStyle>
          <a:p>
            <a:pPr eaLnBrk="1" fontAlgn="auto" hangingPunct="1">
              <a:spcBef>
                <a:spcPts val="0"/>
              </a:spcBef>
              <a:spcAft>
                <a:spcPts val="0"/>
              </a:spcAft>
              <a:defRPr/>
            </a:pPr>
            <a:r>
              <a:rPr lang="fr-CA" sz="1600" kern="1200" dirty="0">
                <a:solidFill>
                  <a:srgbClr val="1A399E"/>
                </a:solidFill>
                <a:latin typeface="Arial Narrow" pitchFamily="34" charset="0"/>
                <a:ea typeface="+mn-ea"/>
                <a:cs typeface="+mn-cs"/>
              </a:rPr>
              <a:t>	</a:t>
            </a:r>
            <a:r>
              <a:rPr lang="fr-CA" sz="2000" b="1" kern="1200" dirty="0">
                <a:solidFill>
                  <a:srgbClr val="1A399E"/>
                </a:solidFill>
                <a:latin typeface="Arial Narrow" pitchFamily="34" charset="0"/>
                <a:ea typeface="+mn-ea"/>
                <a:cs typeface="+mn-cs"/>
              </a:rPr>
              <a:t>ASPECT</a:t>
            </a:r>
            <a:r>
              <a:rPr lang="fr-CA" sz="2000" b="1" kern="1200" baseline="0" dirty="0">
                <a:solidFill>
                  <a:srgbClr val="1A399E"/>
                </a:solidFill>
                <a:latin typeface="Arial Narrow" pitchFamily="34" charset="0"/>
                <a:ea typeface="+mn-ea"/>
                <a:cs typeface="+mn-cs"/>
              </a:rPr>
              <a:t> CONFERENCE 2018</a:t>
            </a:r>
            <a:endParaRPr lang="fr-CA" sz="1400" b="1" cap="none" dirty="0">
              <a:solidFill>
                <a:srgbClr val="002060"/>
              </a:solidFill>
              <a:latin typeface="+mj-lt"/>
              <a:cs typeface="+mn-cs"/>
            </a:endParaRPr>
          </a:p>
        </p:txBody>
      </p:sp>
    </p:spTree>
    <p:extLst>
      <p:ext uri="{BB962C8B-B14F-4D97-AF65-F5344CB8AC3E}">
        <p14:creationId xmlns:p14="http://schemas.microsoft.com/office/powerpoint/2010/main" val="183516647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sldNum="0" hdr="0" dt="0"/>
  <p:txStyles>
    <p:titleStyle>
      <a:lvl1pPr algn="ctr" defTabSz="914400" rtl="0" eaLnBrk="1" latinLnBrk="0" hangingPunct="1">
        <a:spcBef>
          <a:spcPct val="0"/>
        </a:spcBef>
        <a:buNone/>
        <a:defRPr sz="4400" b="1" kern="1200" cap="small" baseline="0">
          <a:solidFill>
            <a:srgbClr val="F1674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9.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2.xml"/><Relationship Id="rId5" Type="http://schemas.openxmlformats.org/officeDocument/2006/relationships/slideLayout" Target="../slideLayouts/slideLayout28.xml"/><Relationship Id="rId4"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0.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9.xml"/><Relationship Id="rId5" Type="http://schemas.openxmlformats.org/officeDocument/2006/relationships/slideLayout" Target="../slideLayouts/slideLayout41.xml"/><Relationship Id="rId4" Type="http://schemas.openxmlformats.org/officeDocument/2006/relationships/tags" Target="../tags/tag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hyperlink" Target="https://www.iknowicanbecause.com/" TargetMode="Externa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1.xml"/><Relationship Id="rId7" Type="http://schemas.openxmlformats.org/officeDocument/2006/relationships/slideLayout" Target="../slideLayouts/slideLayout1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8.png"/><Relationship Id="rId5" Type="http://schemas.openxmlformats.org/officeDocument/2006/relationships/tags" Target="../tags/tag23.xml"/><Relationship Id="rId10" Type="http://schemas.openxmlformats.org/officeDocument/2006/relationships/image" Target="../media/image7.jpg"/><Relationship Id="rId4" Type="http://schemas.openxmlformats.org/officeDocument/2006/relationships/tags" Target="../tags/tag22.xml"/><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l="1604" r="2570" b="9061"/>
          <a:stretch/>
        </p:blipFill>
        <p:spPr>
          <a:xfrm>
            <a:off x="-41345" y="-226595"/>
            <a:ext cx="9280153" cy="5208097"/>
          </a:xfrm>
          <a:prstGeom prst="rect">
            <a:avLst/>
          </a:prstGeom>
        </p:spPr>
      </p:pic>
      <p:sp>
        <p:nvSpPr>
          <p:cNvPr id="6" name="Rectangle 5"/>
          <p:cNvSpPr/>
          <p:nvPr>
            <p:custDataLst>
              <p:tags r:id="rId2"/>
            </p:custDataLst>
          </p:nvPr>
        </p:nvSpPr>
        <p:spPr>
          <a:xfrm>
            <a:off x="-41345" y="5080894"/>
            <a:ext cx="9265349" cy="187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ZoneTexte 6"/>
          <p:cNvSpPr txBox="1"/>
          <p:nvPr>
            <p:custDataLst>
              <p:tags r:id="rId3"/>
            </p:custDataLst>
          </p:nvPr>
        </p:nvSpPr>
        <p:spPr>
          <a:xfrm>
            <a:off x="4211960" y="5457418"/>
            <a:ext cx="4716962" cy="707886"/>
          </a:xfrm>
          <a:prstGeom prst="rect">
            <a:avLst/>
          </a:prstGeom>
          <a:noFill/>
        </p:spPr>
        <p:txBody>
          <a:bodyPr wrap="square" rtlCol="0">
            <a:spAutoFit/>
          </a:bodyPr>
          <a:lstStyle/>
          <a:p>
            <a:pPr algn="ctr"/>
            <a:r>
              <a:rPr lang="fr-CA" sz="2000" b="1" dirty="0">
                <a:solidFill>
                  <a:srgbClr val="002060"/>
                </a:solidFill>
                <a:cs typeface="Arial" panose="020B0604020202020204" pitchFamily="34" charset="0"/>
              </a:rPr>
              <a:t>INTERNATIONAL SYMPOSIUM ON CAREER DEVELOPMENT AND PUBLIC POLICY </a:t>
            </a:r>
          </a:p>
        </p:txBody>
      </p:sp>
      <p:pic>
        <p:nvPicPr>
          <p:cNvPr id="8" name="그림 5" descr="\\172.16.2.90\작업공유폴더\이서정\▶ 참고 자료\ICCDPP_newlogo_SEOUL.jpg"/>
          <p:cNvPicPr/>
          <p:nvPr>
            <p:custDataLst>
              <p:tags r:id="rId4"/>
            </p:custDataLst>
          </p:nvPr>
        </p:nvPicPr>
        <p:blipFill>
          <a:blip r:embed="rId8" cstate="print">
            <a:extLst>
              <a:ext uri="{28A0092B-C50C-407E-A947-70E740481C1C}">
                <a14:useLocalDpi xmlns:a14="http://schemas.microsoft.com/office/drawing/2010/main" val="0"/>
              </a:ext>
            </a:extLst>
          </a:blip>
          <a:srcRect t="30435" r="29079" b="42390"/>
          <a:stretch>
            <a:fillRect/>
          </a:stretch>
        </p:blipFill>
        <p:spPr bwMode="auto">
          <a:xfrm>
            <a:off x="1198573" y="5445224"/>
            <a:ext cx="2437323" cy="720080"/>
          </a:xfrm>
          <a:prstGeom prst="rect">
            <a:avLst/>
          </a:prstGeom>
          <a:noFill/>
          <a:ln>
            <a:noFill/>
          </a:ln>
        </p:spPr>
      </p:pic>
    </p:spTree>
    <p:extLst>
      <p:ext uri="{BB962C8B-B14F-4D97-AF65-F5344CB8AC3E}">
        <p14:creationId xmlns:p14="http://schemas.microsoft.com/office/powerpoint/2010/main" val="257683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6512" y="130622"/>
            <a:ext cx="9144000" cy="1138138"/>
          </a:xfrm>
        </p:spPr>
        <p:txBody>
          <a:bodyPr>
            <a:normAutofit fontScale="90000"/>
          </a:bodyPr>
          <a:lstStyle/>
          <a:p>
            <a:br>
              <a:rPr lang="en-CA" sz="3100" dirty="0">
                <a:latin typeface="Arial Narrow" panose="020B0606020202030204" pitchFamily="34" charset="0"/>
              </a:rPr>
            </a:br>
            <a:br>
              <a:rPr lang="en-CA" sz="3100" dirty="0">
                <a:latin typeface="Arial Narrow" panose="020B0606020202030204" pitchFamily="34" charset="0"/>
              </a:rPr>
            </a:br>
            <a:br>
              <a:rPr lang="en-CA" sz="3100" dirty="0">
                <a:latin typeface="Arial Narrow" panose="020B0606020202030204" pitchFamily="34" charset="0"/>
              </a:rPr>
            </a:br>
            <a:r>
              <a:rPr lang="en-CA" sz="3600" dirty="0"/>
              <a:t>Understanding how work opportunities are changing </a:t>
            </a:r>
            <a:br>
              <a:rPr lang="fr-CA" sz="3100" dirty="0"/>
            </a:b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374848" y="1783357"/>
            <a:ext cx="8517632" cy="3805883"/>
          </a:xfrm>
        </p:spPr>
        <p:txBody>
          <a:bodyPr>
            <a:normAutofit/>
          </a:bodyPr>
          <a:lstStyle/>
          <a:p>
            <a:pPr>
              <a:spcBef>
                <a:spcPts val="600"/>
              </a:spcBef>
            </a:pPr>
            <a:r>
              <a:rPr lang="en-US" sz="2000" dirty="0"/>
              <a:t>The organization of work is changing</a:t>
            </a:r>
            <a:endParaRPr lang="en-CA" sz="2000" dirty="0"/>
          </a:p>
          <a:p>
            <a:pPr marL="0" indent="0">
              <a:spcBef>
                <a:spcPts val="600"/>
              </a:spcBef>
              <a:buNone/>
            </a:pPr>
            <a:endParaRPr lang="fr-CA" sz="2000" dirty="0"/>
          </a:p>
          <a:p>
            <a:pPr>
              <a:spcBef>
                <a:spcPts val="600"/>
              </a:spcBef>
            </a:pPr>
            <a:r>
              <a:rPr lang="en-US" sz="2000" dirty="0"/>
              <a:t>Career Development continues to be key component in responding to policies</a:t>
            </a:r>
            <a:endParaRPr lang="en-CA" sz="2000" dirty="0"/>
          </a:p>
          <a:p>
            <a:pPr>
              <a:spcBef>
                <a:spcPts val="600"/>
              </a:spcBef>
            </a:pPr>
            <a:endParaRPr lang="fr-CA" sz="2000" dirty="0"/>
          </a:p>
          <a:p>
            <a:pPr>
              <a:spcBef>
                <a:spcPts val="600"/>
              </a:spcBef>
            </a:pPr>
            <a:r>
              <a:rPr lang="en-US" sz="2000" dirty="0"/>
              <a:t>But…Career Development is also changing/evolving</a:t>
            </a:r>
            <a:endParaRPr lang="fr-CA" sz="2000" dirty="0"/>
          </a:p>
          <a:p>
            <a:pPr>
              <a:spcBef>
                <a:spcPts val="600"/>
              </a:spcBef>
            </a:pPr>
            <a:endParaRPr lang="fr-CA" sz="2000" dirty="0"/>
          </a:p>
          <a:p>
            <a:pPr>
              <a:spcBef>
                <a:spcPts val="600"/>
              </a:spcBef>
            </a:pPr>
            <a:r>
              <a:rPr lang="en-US" sz="2000" dirty="0"/>
              <a:t>Lifelong career management:</a:t>
            </a:r>
            <a:endParaRPr lang="en-CA" sz="2000" dirty="0"/>
          </a:p>
          <a:p>
            <a:pPr lvl="1"/>
            <a:r>
              <a:rPr lang="en-US" sz="1600" dirty="0"/>
              <a:t>Sustainable Development</a:t>
            </a:r>
            <a:endParaRPr lang="en-CA" sz="1600" dirty="0"/>
          </a:p>
          <a:p>
            <a:pPr lvl="1"/>
            <a:r>
              <a:rPr lang="en-US" sz="1600" dirty="0"/>
              <a:t>Migration &amp; demographic challenges</a:t>
            </a:r>
            <a:endParaRPr lang="en-CA" sz="1600" dirty="0"/>
          </a:p>
          <a:p>
            <a:pPr>
              <a:spcBef>
                <a:spcPts val="600"/>
              </a:spcBef>
            </a:pPr>
            <a:endParaRPr lang="fr-CA" sz="2000" dirty="0"/>
          </a:p>
          <a:p>
            <a:pPr>
              <a:spcBef>
                <a:spcPts val="600"/>
              </a:spcBef>
            </a:pPr>
            <a:endParaRPr lang="fr-CA" sz="2000" dirty="0"/>
          </a:p>
        </p:txBody>
      </p:sp>
    </p:spTree>
    <p:extLst>
      <p:ext uri="{BB962C8B-B14F-4D97-AF65-F5344CB8AC3E}">
        <p14:creationId xmlns:p14="http://schemas.microsoft.com/office/powerpoint/2010/main" val="302273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r>
              <a:rPr lang="fr-CA" dirty="0"/>
              <a:t>Recommendations to countries</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46856" y="1700808"/>
            <a:ext cx="8229600" cy="4320480"/>
          </a:xfrm>
        </p:spPr>
        <p:txBody>
          <a:bodyPr>
            <a:normAutofit/>
          </a:bodyPr>
          <a:lstStyle/>
          <a:p>
            <a:pPr marL="457200" indent="-457200">
              <a:spcBef>
                <a:spcPts val="600"/>
              </a:spcBef>
              <a:buFont typeface="+mj-lt"/>
              <a:buAutoNum type="arabicPeriod"/>
            </a:pPr>
            <a:r>
              <a:rPr lang="en-US" sz="2000" dirty="0"/>
              <a:t>Build a national, cross-sectoral, career development strategy</a:t>
            </a:r>
          </a:p>
          <a:p>
            <a:pPr marL="457200" indent="-457200">
              <a:spcBef>
                <a:spcPts val="600"/>
              </a:spcBef>
              <a:buFont typeface="+mj-lt"/>
              <a:buAutoNum type="arabicPeriod"/>
            </a:pPr>
            <a:endParaRPr lang="fr-CA" sz="2000" dirty="0"/>
          </a:p>
          <a:p>
            <a:pPr marL="457200" indent="-457200">
              <a:spcBef>
                <a:spcPts val="600"/>
              </a:spcBef>
              <a:buFont typeface="+mj-lt"/>
              <a:buAutoNum type="arabicPeriod"/>
            </a:pPr>
            <a:r>
              <a:rPr lang="en-US" sz="2000" dirty="0"/>
              <a:t>Recognize that individuals’ careers pass through the jurisdictions of a range of government departments</a:t>
            </a:r>
          </a:p>
          <a:p>
            <a:pPr marL="457200" indent="-457200">
              <a:spcBef>
                <a:spcPts val="600"/>
              </a:spcBef>
              <a:buFont typeface="+mj-lt"/>
              <a:buAutoNum type="arabicPeriod"/>
            </a:pPr>
            <a:endParaRPr lang="fr-CA" sz="2000" dirty="0"/>
          </a:p>
          <a:p>
            <a:pPr marL="457200" indent="-457200">
              <a:spcBef>
                <a:spcPts val="600"/>
              </a:spcBef>
              <a:buFont typeface="+mj-lt"/>
              <a:buAutoNum type="arabicPeriod"/>
            </a:pPr>
            <a:r>
              <a:rPr lang="en-US" sz="2000" dirty="0"/>
              <a:t>Involve employers in building career development systems</a:t>
            </a:r>
          </a:p>
          <a:p>
            <a:pPr marL="457200" indent="-457200">
              <a:spcBef>
                <a:spcPts val="600"/>
              </a:spcBef>
              <a:buFont typeface="+mj-lt"/>
              <a:buAutoNum type="arabicPeriod"/>
            </a:pPr>
            <a:endParaRPr lang="fr-CA" sz="2000" dirty="0"/>
          </a:p>
          <a:p>
            <a:pPr marL="457200" indent="-457200">
              <a:spcBef>
                <a:spcPts val="600"/>
              </a:spcBef>
              <a:buFont typeface="+mj-lt"/>
              <a:buAutoNum type="arabicPeriod"/>
            </a:pPr>
            <a:r>
              <a:rPr lang="en-US" sz="2000" dirty="0"/>
              <a:t>Widen access to career development services</a:t>
            </a:r>
          </a:p>
          <a:p>
            <a:pPr marL="457200" indent="-457200">
              <a:spcBef>
                <a:spcPts val="600"/>
              </a:spcBef>
              <a:buFont typeface="+mj-lt"/>
              <a:buAutoNum type="arabicPeriod"/>
            </a:pPr>
            <a:endParaRPr lang="fr-CA" sz="2000" dirty="0"/>
          </a:p>
          <a:p>
            <a:pPr marL="457200" indent="-457200">
              <a:spcBef>
                <a:spcPts val="600"/>
              </a:spcBef>
              <a:buFont typeface="+mj-lt"/>
              <a:buAutoNum type="arabicPeriod"/>
            </a:pPr>
            <a:r>
              <a:rPr lang="en-US" sz="2000" dirty="0"/>
              <a:t>Organize career development on a lifelong basis</a:t>
            </a:r>
          </a:p>
          <a:p>
            <a:pPr marL="457200" indent="-457200">
              <a:spcBef>
                <a:spcPts val="600"/>
              </a:spcBef>
              <a:buFont typeface="+mj-lt"/>
              <a:buAutoNum type="arabicPeriod"/>
            </a:pPr>
            <a:endParaRPr lang="fr-CA" sz="2000" dirty="0"/>
          </a:p>
          <a:p>
            <a:pPr marL="0" indent="0" algn="just">
              <a:buNone/>
            </a:pPr>
            <a:endParaRPr lang="en-CA" b="1" dirty="0"/>
          </a:p>
        </p:txBody>
      </p:sp>
    </p:spTree>
    <p:extLst>
      <p:ext uri="{BB962C8B-B14F-4D97-AF65-F5344CB8AC3E}">
        <p14:creationId xmlns:p14="http://schemas.microsoft.com/office/powerpoint/2010/main" val="375588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251520" y="1772816"/>
            <a:ext cx="8229600" cy="3744416"/>
          </a:xfrm>
        </p:spPr>
        <p:txBody>
          <a:bodyPr>
            <a:normAutofit/>
          </a:bodyPr>
          <a:lstStyle/>
          <a:p>
            <a:pPr marL="0" indent="0" algn="ctr">
              <a:spcBef>
                <a:spcPts val="0"/>
              </a:spcBef>
              <a:buNone/>
            </a:pPr>
            <a:r>
              <a:rPr lang="fr-CA" sz="2800" b="1" dirty="0" err="1"/>
              <a:t>Norwegian</a:t>
            </a:r>
            <a:r>
              <a:rPr lang="fr-CA" sz="2800" dirty="0"/>
              <a:t> </a:t>
            </a:r>
            <a:r>
              <a:rPr lang="fr-CA" sz="2800" dirty="0" err="1"/>
              <a:t>Strategy</a:t>
            </a:r>
            <a:r>
              <a:rPr lang="fr-CA" sz="2800" dirty="0"/>
              <a:t> for </a:t>
            </a:r>
            <a:r>
              <a:rPr lang="fr-CA" sz="2800" dirty="0" err="1"/>
              <a:t>Skills</a:t>
            </a:r>
            <a:r>
              <a:rPr lang="fr-CA" sz="2800" dirty="0"/>
              <a:t> Policy 2017-2021</a:t>
            </a:r>
          </a:p>
          <a:p>
            <a:pPr marL="0" indent="0" algn="ctr">
              <a:spcBef>
                <a:spcPts val="0"/>
              </a:spcBef>
              <a:buNone/>
            </a:pPr>
            <a:endParaRPr lang="fr-CA" sz="2400" dirty="0"/>
          </a:p>
          <a:p>
            <a:pPr marL="0" indent="0" algn="ctr">
              <a:spcBef>
                <a:spcPts val="0"/>
              </a:spcBef>
              <a:buNone/>
            </a:pPr>
            <a:endParaRPr lang="fr-CA" sz="2400" dirty="0"/>
          </a:p>
          <a:p>
            <a:pPr marL="0" indent="0" algn="ctr">
              <a:spcBef>
                <a:spcPts val="0"/>
              </a:spcBef>
              <a:buNone/>
            </a:pPr>
            <a:endParaRPr lang="fr-CA" sz="2400" dirty="0"/>
          </a:p>
          <a:p>
            <a:pPr marL="0" indent="0" algn="ctr">
              <a:spcBef>
                <a:spcPts val="0"/>
              </a:spcBef>
              <a:buNone/>
            </a:pPr>
            <a:endParaRPr lang="fr-CA" sz="2400" dirty="0"/>
          </a:p>
          <a:p>
            <a:pPr marL="0" indent="0" algn="ctr">
              <a:spcBef>
                <a:spcPts val="0"/>
              </a:spcBef>
              <a:buNone/>
            </a:pPr>
            <a:endParaRPr lang="fr-CA" sz="2400" dirty="0"/>
          </a:p>
          <a:p>
            <a:pPr marL="0" indent="0" algn="ctr">
              <a:spcBef>
                <a:spcPts val="0"/>
              </a:spcBef>
              <a:buNone/>
            </a:pPr>
            <a:endParaRPr lang="fr-CA" sz="2400" dirty="0"/>
          </a:p>
          <a:p>
            <a:pPr marL="0" indent="0" algn="ctr">
              <a:spcBef>
                <a:spcPts val="0"/>
              </a:spcBef>
              <a:buNone/>
            </a:pPr>
            <a:endParaRPr lang="fr-CA" sz="2400" dirty="0"/>
          </a:p>
          <a:p>
            <a:pPr marL="0" indent="0" algn="ctr">
              <a:spcBef>
                <a:spcPts val="0"/>
              </a:spcBef>
              <a:buNone/>
            </a:pPr>
            <a:endParaRPr lang="fr-CA" sz="2400" dirty="0"/>
          </a:p>
          <a:p>
            <a:pPr marL="0" indent="0">
              <a:buNone/>
            </a:pPr>
            <a:endParaRPr lang="fr-CA" sz="2400" dirty="0"/>
          </a:p>
          <a:p>
            <a:pPr marL="0" indent="0">
              <a:buNone/>
            </a:pPr>
            <a:endParaRPr lang="fr-CA" sz="2400" dirty="0"/>
          </a:p>
        </p:txBody>
      </p:sp>
      <p:sp>
        <p:nvSpPr>
          <p:cNvPr id="5" name="Titre 1"/>
          <p:cNvSpPr>
            <a:spLocks noGrp="1"/>
          </p:cNvSpPr>
          <p:nvPr>
            <p:ph type="title"/>
            <p:custDataLst>
              <p:tags r:id="rId2"/>
            </p:custDataLst>
          </p:nvPr>
        </p:nvSpPr>
        <p:spPr>
          <a:xfrm>
            <a:off x="457200" y="116632"/>
            <a:ext cx="8229600" cy="1138138"/>
          </a:xfrm>
        </p:spPr>
        <p:txBody>
          <a:bodyPr>
            <a:normAutofit fontScale="90000"/>
          </a:bodyPr>
          <a:lstStyle/>
          <a:p>
            <a:br>
              <a:rPr lang="en-CA" dirty="0">
                <a:latin typeface="Arial Narrow" panose="020B0606020202030204" pitchFamily="34" charset="0"/>
              </a:rPr>
            </a:br>
            <a:r>
              <a:rPr lang="fr-CA" dirty="0" err="1"/>
              <a:t>Promising</a:t>
            </a:r>
            <a:r>
              <a:rPr lang="fr-CA" dirty="0"/>
              <a:t> practice</a:t>
            </a:r>
            <a:br>
              <a:rPr lang="en-CA" dirty="0">
                <a:latin typeface="Arial Narrow" panose="020B0606020202030204" pitchFamily="34" charset="0"/>
              </a:rPr>
            </a:br>
            <a:endParaRPr lang="fr-CA" dirty="0"/>
          </a:p>
        </p:txBody>
      </p:sp>
      <p:pic>
        <p:nvPicPr>
          <p:cNvPr id="6" name="Image 5"/>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6403032" y="2564904"/>
            <a:ext cx="2129408" cy="3024336"/>
          </a:xfrm>
          <a:prstGeom prst="rect">
            <a:avLst/>
          </a:prstGeom>
          <a:noFill/>
          <a:ln>
            <a:noFill/>
          </a:ln>
        </p:spPr>
      </p:pic>
      <p:sp>
        <p:nvSpPr>
          <p:cNvPr id="4" name="Rectangle 3"/>
          <p:cNvSpPr/>
          <p:nvPr>
            <p:custDataLst>
              <p:tags r:id="rId4"/>
            </p:custDataLst>
          </p:nvPr>
        </p:nvSpPr>
        <p:spPr>
          <a:xfrm>
            <a:off x="179512" y="2780928"/>
            <a:ext cx="6275040" cy="2631490"/>
          </a:xfrm>
          <a:prstGeom prst="rect">
            <a:avLst/>
          </a:prstGeom>
        </p:spPr>
        <p:txBody>
          <a:bodyPr wrap="square">
            <a:spAutoFit/>
          </a:bodyPr>
          <a:lstStyle/>
          <a:p>
            <a:pPr marL="342900" indent="-342900">
              <a:spcBef>
                <a:spcPts val="3600"/>
              </a:spcBef>
              <a:buFont typeface="Arial" panose="020B0604020202020204" pitchFamily="34" charset="0"/>
              <a:buChar char="•"/>
            </a:pPr>
            <a:r>
              <a:rPr lang="fr-CA" b="1" dirty="0" err="1">
                <a:solidFill>
                  <a:prstClr val="black">
                    <a:lumMod val="65000"/>
                    <a:lumOff val="35000"/>
                  </a:prstClr>
                </a:solidFill>
                <a:latin typeface="Calibri Light" panose="020F0302020204030204" pitchFamily="34" charset="0"/>
              </a:rPr>
              <a:t>Government's</a:t>
            </a:r>
            <a:r>
              <a:rPr lang="fr-CA" b="1" dirty="0">
                <a:solidFill>
                  <a:prstClr val="black">
                    <a:lumMod val="65000"/>
                    <a:lumOff val="35000"/>
                  </a:prstClr>
                </a:solidFill>
                <a:latin typeface="Calibri Light" panose="020F0302020204030204" pitchFamily="34" charset="0"/>
              </a:rPr>
              <a:t> </a:t>
            </a:r>
            <a:r>
              <a:rPr lang="fr-CA" b="1" dirty="0" err="1">
                <a:solidFill>
                  <a:prstClr val="black">
                    <a:lumMod val="65000"/>
                    <a:lumOff val="35000"/>
                  </a:prstClr>
                </a:solidFill>
                <a:latin typeface="Calibri Light" panose="020F0302020204030204" pitchFamily="34" charset="0"/>
              </a:rPr>
              <a:t>commitment</a:t>
            </a:r>
            <a:r>
              <a:rPr lang="fr-CA" b="1" dirty="0">
                <a:solidFill>
                  <a:prstClr val="black">
                    <a:lumMod val="65000"/>
                    <a:lumOff val="35000"/>
                  </a:prstClr>
                </a:solidFill>
                <a:latin typeface="Calibri Light" panose="020F0302020204030204" pitchFamily="34" charset="0"/>
              </a:rPr>
              <a:t> </a:t>
            </a:r>
            <a:r>
              <a:rPr lang="en-US" dirty="0">
                <a:solidFill>
                  <a:prstClr val="black">
                    <a:lumMod val="65000"/>
                    <a:lumOff val="35000"/>
                  </a:prstClr>
                </a:solidFill>
                <a:latin typeface="Calibri Light" panose="020F0302020204030204" pitchFamily="34" charset="0"/>
              </a:rPr>
              <a:t>to provide a National Skills Strategy</a:t>
            </a:r>
            <a:endParaRPr lang="fr-CA" b="1" dirty="0">
              <a:solidFill>
                <a:prstClr val="black">
                  <a:lumMod val="65000"/>
                  <a:lumOff val="35000"/>
                </a:prstClr>
              </a:solidFill>
              <a:latin typeface="Calibri Light" panose="020F0302020204030204" pitchFamily="34" charset="0"/>
            </a:endParaRPr>
          </a:p>
          <a:p>
            <a:pPr marL="342900" indent="-342900">
              <a:spcBef>
                <a:spcPts val="3600"/>
              </a:spcBef>
              <a:buFont typeface="Arial" panose="020B0604020202020204" pitchFamily="34" charset="0"/>
              <a:buChar char="•"/>
            </a:pPr>
            <a:r>
              <a:rPr lang="en-US" b="1" dirty="0">
                <a:solidFill>
                  <a:prstClr val="black">
                    <a:lumMod val="65000"/>
                    <a:lumOff val="35000"/>
                  </a:prstClr>
                </a:solidFill>
                <a:latin typeface="Calibri Light" panose="020F0302020204030204" pitchFamily="34" charset="0"/>
              </a:rPr>
              <a:t>Important skills stakeholders </a:t>
            </a:r>
            <a:r>
              <a:rPr lang="en-US" dirty="0">
                <a:solidFill>
                  <a:prstClr val="black">
                    <a:lumMod val="65000"/>
                    <a:lumOff val="35000"/>
                  </a:prstClr>
                </a:solidFill>
                <a:latin typeface="Calibri Light" panose="020F0302020204030204" pitchFamily="34" charset="0"/>
              </a:rPr>
              <a:t>are joining the efforts </a:t>
            </a:r>
            <a:r>
              <a:rPr lang="en-US" dirty="0"/>
              <a:t> </a:t>
            </a:r>
            <a:endParaRPr lang="fr-CA" dirty="0">
              <a:solidFill>
                <a:prstClr val="black">
                  <a:lumMod val="65000"/>
                  <a:lumOff val="35000"/>
                </a:prstClr>
              </a:solidFill>
              <a:latin typeface="Calibri Light" panose="020F0302020204030204" pitchFamily="34" charset="0"/>
            </a:endParaRPr>
          </a:p>
          <a:p>
            <a:pPr marL="342900" indent="-342900">
              <a:spcBef>
                <a:spcPts val="3600"/>
              </a:spcBef>
              <a:buFont typeface="Arial" panose="020B0604020202020204" pitchFamily="34" charset="0"/>
              <a:buChar char="•"/>
            </a:pPr>
            <a:r>
              <a:rPr lang="en-GB" b="1" dirty="0">
                <a:solidFill>
                  <a:schemeClr val="tx1">
                    <a:lumMod val="65000"/>
                    <a:lumOff val="35000"/>
                  </a:schemeClr>
                </a:solidFill>
                <a:latin typeface="Calibri Light" panose="020F0302020204030204" pitchFamily="34" charset="0"/>
              </a:rPr>
              <a:t>Career guidance </a:t>
            </a:r>
            <a:r>
              <a:rPr lang="en-GB" dirty="0">
                <a:solidFill>
                  <a:schemeClr val="tx1">
                    <a:lumMod val="65000"/>
                    <a:lumOff val="35000"/>
                  </a:schemeClr>
                </a:solidFill>
                <a:latin typeface="Calibri Light" panose="020F0302020204030204" pitchFamily="34" charset="0"/>
              </a:rPr>
              <a:t>– the heart and core of modern skills policy</a:t>
            </a:r>
            <a:endParaRPr lang="fr-CA" dirty="0">
              <a:solidFill>
                <a:schemeClr val="tx1">
                  <a:lumMod val="65000"/>
                  <a:lumOff val="35000"/>
                </a:schemeClr>
              </a:solidFill>
              <a:latin typeface="Calibri Light" panose="020F0302020204030204" pitchFamily="34" charset="0"/>
            </a:endParaRPr>
          </a:p>
          <a:p>
            <a:pPr marL="342900" indent="-342900">
              <a:spcBef>
                <a:spcPts val="1800"/>
              </a:spcBef>
              <a:buFont typeface="Arial" panose="020B0604020202020204" pitchFamily="34" charset="0"/>
              <a:buChar char="•"/>
            </a:pPr>
            <a:endParaRPr lang="fr-CA" dirty="0">
              <a:solidFill>
                <a:prstClr val="black">
                  <a:lumMod val="65000"/>
                  <a:lumOff val="35000"/>
                </a:prstClr>
              </a:solidFill>
              <a:latin typeface="Calibri Light" panose="020F0302020204030204" pitchFamily="34" charset="0"/>
            </a:endParaRPr>
          </a:p>
        </p:txBody>
      </p:sp>
    </p:spTree>
    <p:extLst>
      <p:ext uri="{BB962C8B-B14F-4D97-AF65-F5344CB8AC3E}">
        <p14:creationId xmlns:p14="http://schemas.microsoft.com/office/powerpoint/2010/main" val="172881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r>
              <a:rPr lang="fr-CA" dirty="0" err="1"/>
              <a:t>Realities</a:t>
            </a:r>
            <a:r>
              <a:rPr lang="fr-CA" dirty="0"/>
              <a:t> for </a:t>
            </a:r>
            <a:r>
              <a:rPr lang="fr-CA" dirty="0" err="1"/>
              <a:t>canadian</a:t>
            </a:r>
            <a:r>
              <a:rPr lang="fr-CA" dirty="0"/>
              <a:t> </a:t>
            </a:r>
            <a:r>
              <a:rPr lang="fr-CA" dirty="0" err="1"/>
              <a:t>workers</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46856" y="1700808"/>
            <a:ext cx="8229600" cy="4320480"/>
          </a:xfrm>
        </p:spPr>
        <p:txBody>
          <a:bodyPr>
            <a:normAutofit/>
          </a:bodyPr>
          <a:lstStyle/>
          <a:p>
            <a:pPr marL="457200" indent="-457200">
              <a:spcBef>
                <a:spcPts val="600"/>
              </a:spcBef>
              <a:buFont typeface="+mj-lt"/>
              <a:buAutoNum type="arabicPeriod"/>
            </a:pPr>
            <a:r>
              <a:rPr lang="en-US" sz="2000" dirty="0"/>
              <a:t>Geo-Political/Economic Instability</a:t>
            </a:r>
          </a:p>
          <a:p>
            <a:pPr marL="457200" indent="-457200">
              <a:spcBef>
                <a:spcPts val="600"/>
              </a:spcBef>
              <a:buFont typeface="+mj-lt"/>
              <a:buAutoNum type="arabicPeriod"/>
            </a:pPr>
            <a:endParaRPr lang="fr-CA" sz="2000" dirty="0"/>
          </a:p>
          <a:p>
            <a:pPr marL="457200" indent="-457200">
              <a:spcBef>
                <a:spcPts val="600"/>
              </a:spcBef>
              <a:buFont typeface="+mj-lt"/>
              <a:buAutoNum type="arabicPeriod"/>
            </a:pPr>
            <a:r>
              <a:rPr lang="en-US" sz="2000" dirty="0"/>
              <a:t>Climate change</a:t>
            </a:r>
          </a:p>
          <a:p>
            <a:pPr marL="457200" indent="-457200">
              <a:spcBef>
                <a:spcPts val="600"/>
              </a:spcBef>
              <a:buFont typeface="+mj-lt"/>
              <a:buAutoNum type="arabicPeriod"/>
            </a:pPr>
            <a:endParaRPr lang="fr-CA" sz="2000" dirty="0"/>
          </a:p>
          <a:p>
            <a:pPr marL="457200" indent="-457200">
              <a:spcBef>
                <a:spcPts val="600"/>
              </a:spcBef>
              <a:buFont typeface="+mj-lt"/>
              <a:buAutoNum type="arabicPeriod"/>
            </a:pPr>
            <a:r>
              <a:rPr lang="en-US" sz="2000" dirty="0"/>
              <a:t>Environmentalism</a:t>
            </a:r>
          </a:p>
          <a:p>
            <a:pPr marL="457200" indent="-457200">
              <a:spcBef>
                <a:spcPts val="600"/>
              </a:spcBef>
              <a:buFont typeface="+mj-lt"/>
              <a:buAutoNum type="arabicPeriod"/>
            </a:pPr>
            <a:endParaRPr lang="en-US" sz="2000" dirty="0"/>
          </a:p>
          <a:p>
            <a:pPr marL="457200" indent="-457200">
              <a:spcBef>
                <a:spcPts val="600"/>
              </a:spcBef>
              <a:buFont typeface="+mj-lt"/>
              <a:buAutoNum type="arabicPeriod"/>
            </a:pPr>
            <a:r>
              <a:rPr lang="en-US" sz="2000" dirty="0"/>
              <a:t>Technological innovation</a:t>
            </a:r>
          </a:p>
          <a:p>
            <a:pPr marL="457200" indent="-457200">
              <a:spcBef>
                <a:spcPts val="600"/>
              </a:spcBef>
              <a:buFont typeface="+mj-lt"/>
              <a:buAutoNum type="arabicPeriod"/>
            </a:pPr>
            <a:endParaRPr lang="fr-CA" sz="2000" dirty="0"/>
          </a:p>
          <a:p>
            <a:pPr marL="457200" indent="-457200">
              <a:spcBef>
                <a:spcPts val="600"/>
              </a:spcBef>
              <a:buFont typeface="+mj-lt"/>
              <a:buAutoNum type="arabicPeriod"/>
            </a:pPr>
            <a:r>
              <a:rPr lang="en-US" sz="2000" dirty="0"/>
              <a:t>Formal education </a:t>
            </a:r>
          </a:p>
          <a:p>
            <a:pPr marL="457200" indent="-457200">
              <a:spcBef>
                <a:spcPts val="600"/>
              </a:spcBef>
              <a:buFont typeface="+mj-lt"/>
              <a:buAutoNum type="arabicPeriod"/>
            </a:pPr>
            <a:endParaRPr lang="fr-CA" sz="2000" dirty="0"/>
          </a:p>
          <a:p>
            <a:pPr marL="0" indent="0" algn="just">
              <a:buNone/>
            </a:pPr>
            <a:endParaRPr lang="en-CA" b="1" dirty="0"/>
          </a:p>
        </p:txBody>
      </p:sp>
    </p:spTree>
    <p:extLst>
      <p:ext uri="{BB962C8B-B14F-4D97-AF65-F5344CB8AC3E}">
        <p14:creationId xmlns:p14="http://schemas.microsoft.com/office/powerpoint/2010/main" val="332150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r>
              <a:rPr lang="fr-CA" dirty="0" err="1"/>
              <a:t>our</a:t>
            </a:r>
            <a:r>
              <a:rPr lang="fr-CA" dirty="0"/>
              <a:t> </a:t>
            </a:r>
            <a:r>
              <a:rPr lang="fr-CA" dirty="0" err="1"/>
              <a:t>context</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46856" y="1700808"/>
            <a:ext cx="8229600" cy="4320480"/>
          </a:xfrm>
        </p:spPr>
        <p:txBody>
          <a:bodyPr>
            <a:normAutofit/>
          </a:bodyPr>
          <a:lstStyle/>
          <a:p>
            <a:pPr marL="0" indent="0">
              <a:spcBef>
                <a:spcPts val="0"/>
              </a:spcBef>
              <a:buNone/>
            </a:pPr>
            <a:r>
              <a:rPr lang="fr-CA" sz="2000" b="1" dirty="0">
                <a:solidFill>
                  <a:srgbClr val="002060"/>
                </a:solidFill>
              </a:rPr>
              <a:t>The challenge</a:t>
            </a:r>
          </a:p>
          <a:p>
            <a:pPr marL="0" indent="0">
              <a:spcBef>
                <a:spcPts val="0"/>
              </a:spcBef>
              <a:buNone/>
            </a:pPr>
            <a:r>
              <a:rPr lang="en-US" sz="2000" dirty="0"/>
              <a:t>How to prepare youth today for jobs that don’t yet exist</a:t>
            </a:r>
          </a:p>
          <a:p>
            <a:pPr marL="0" indent="0">
              <a:spcBef>
                <a:spcPts val="0"/>
              </a:spcBef>
              <a:buNone/>
            </a:pPr>
            <a:endParaRPr lang="fr-CA" sz="2000" dirty="0"/>
          </a:p>
          <a:p>
            <a:pPr marL="0" indent="0">
              <a:spcBef>
                <a:spcPts val="0"/>
              </a:spcBef>
              <a:buNone/>
            </a:pPr>
            <a:r>
              <a:rPr lang="fr-CA" sz="2000" b="1" dirty="0" err="1">
                <a:solidFill>
                  <a:srgbClr val="002060"/>
                </a:solidFill>
              </a:rPr>
              <a:t>Emerging</a:t>
            </a:r>
            <a:r>
              <a:rPr lang="fr-CA" sz="2000" b="1" dirty="0">
                <a:solidFill>
                  <a:srgbClr val="002060"/>
                </a:solidFill>
              </a:rPr>
              <a:t> solution</a:t>
            </a:r>
          </a:p>
          <a:p>
            <a:pPr marL="0" indent="0">
              <a:spcBef>
                <a:spcPts val="0"/>
              </a:spcBef>
              <a:buNone/>
            </a:pPr>
            <a:r>
              <a:rPr lang="en-US" sz="2000" dirty="0"/>
              <a:t>Increased focus on workplace-based experiential learning opportunities, including “just-in-time” skill-based training</a:t>
            </a:r>
          </a:p>
          <a:p>
            <a:pPr marL="0" indent="0">
              <a:spcBef>
                <a:spcPts val="0"/>
              </a:spcBef>
              <a:buNone/>
            </a:pPr>
            <a:endParaRPr lang="en-US" sz="2000" dirty="0"/>
          </a:p>
          <a:p>
            <a:pPr marL="0" indent="0">
              <a:spcBef>
                <a:spcPts val="0"/>
              </a:spcBef>
              <a:buNone/>
            </a:pPr>
            <a:r>
              <a:rPr lang="en-US" sz="2000" b="1" dirty="0">
                <a:solidFill>
                  <a:srgbClr val="002060"/>
                </a:solidFill>
              </a:rPr>
              <a:t>Special considerations</a:t>
            </a:r>
            <a:endParaRPr lang="fr-CA" sz="2000" b="1" dirty="0">
              <a:solidFill>
                <a:srgbClr val="002060"/>
              </a:solidFill>
            </a:endParaRPr>
          </a:p>
          <a:p>
            <a:pPr lvl="0"/>
            <a:r>
              <a:rPr lang="en-US" sz="2000" dirty="0"/>
              <a:t>Youth (ages 15-30)</a:t>
            </a:r>
            <a:endParaRPr lang="en-CA" sz="2000" dirty="0"/>
          </a:p>
          <a:p>
            <a:pPr lvl="0"/>
            <a:r>
              <a:rPr lang="en-US" sz="2000" dirty="0"/>
              <a:t>Immigrants and refugees</a:t>
            </a:r>
            <a:endParaRPr lang="en-CA" sz="2000" dirty="0"/>
          </a:p>
          <a:p>
            <a:pPr lvl="0"/>
            <a:r>
              <a:rPr lang="en-US" sz="2000" dirty="0"/>
              <a:t>Indigenous peoples</a:t>
            </a:r>
            <a:endParaRPr lang="en-CA" sz="2000" dirty="0"/>
          </a:p>
          <a:p>
            <a:pPr marL="0" indent="0">
              <a:spcBef>
                <a:spcPts val="0"/>
              </a:spcBef>
              <a:buNone/>
            </a:pPr>
            <a:endParaRPr lang="en-CA" sz="2000" dirty="0"/>
          </a:p>
          <a:p>
            <a:pPr marL="0" indent="0" algn="just">
              <a:buNone/>
            </a:pPr>
            <a:endParaRPr lang="en-CA" b="1" dirty="0"/>
          </a:p>
        </p:txBody>
      </p:sp>
    </p:spTree>
    <p:extLst>
      <p:ext uri="{BB962C8B-B14F-4D97-AF65-F5344CB8AC3E}">
        <p14:creationId xmlns:p14="http://schemas.microsoft.com/office/powerpoint/2010/main" val="14331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347864" y="1988840"/>
            <a:ext cx="5328592" cy="1470025"/>
          </a:xfrm>
        </p:spPr>
        <p:txBody>
          <a:bodyPr/>
          <a:lstStyle/>
          <a:p>
            <a:br>
              <a:rPr lang="fr-CA" dirty="0"/>
            </a:br>
            <a:br>
              <a:rPr lang="fr-CA" dirty="0"/>
            </a:br>
            <a:r>
              <a:rPr lang="fr-CA" dirty="0"/>
              <a:t>theme 2</a:t>
            </a:r>
            <a:br>
              <a:rPr lang="en-CA" sz="4800" dirty="0"/>
            </a:br>
            <a:r>
              <a:rPr lang="en-CA" sz="4400" dirty="0"/>
              <a:t>Ensuring that the content and delivery of career development programs and services are relevant</a:t>
            </a:r>
            <a:br>
              <a:rPr lang="fr-CA" sz="4800" dirty="0"/>
            </a:br>
            <a:endParaRPr lang="fr-CA" sz="4800" dirty="0"/>
          </a:p>
        </p:txBody>
      </p:sp>
    </p:spTree>
    <p:extLst>
      <p:ext uri="{BB962C8B-B14F-4D97-AF65-F5344CB8AC3E}">
        <p14:creationId xmlns:p14="http://schemas.microsoft.com/office/powerpoint/2010/main" val="182794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46856" y="1484784"/>
            <a:ext cx="8229600" cy="3949899"/>
          </a:xfrm>
        </p:spPr>
        <p:txBody>
          <a:bodyPr>
            <a:normAutofit fontScale="77500" lnSpcReduction="20000"/>
          </a:bodyPr>
          <a:lstStyle/>
          <a:p>
            <a:pPr lvl="0"/>
            <a:endParaRPr lang="en-US" sz="2100" dirty="0"/>
          </a:p>
          <a:p>
            <a:pPr lvl="0"/>
            <a:r>
              <a:rPr lang="en-US" sz="2400" dirty="0"/>
              <a:t>Rapidly changing </a:t>
            </a:r>
            <a:r>
              <a:rPr lang="en-US" sz="2400" dirty="0" err="1"/>
              <a:t>labour</a:t>
            </a:r>
            <a:r>
              <a:rPr lang="en-US" sz="2400" dirty="0"/>
              <a:t> market</a:t>
            </a:r>
            <a:endParaRPr lang="en-CA" sz="2400" dirty="0"/>
          </a:p>
          <a:p>
            <a:pPr lvl="1"/>
            <a:r>
              <a:rPr lang="en-US" sz="1900" dirty="0"/>
              <a:t>Actual and predicted opportunities for work</a:t>
            </a:r>
            <a:endParaRPr lang="en-CA" sz="1900" dirty="0"/>
          </a:p>
          <a:p>
            <a:pPr lvl="1"/>
            <a:r>
              <a:rPr lang="en-US" sz="1900" dirty="0"/>
              <a:t>Accessibility of career-related services</a:t>
            </a:r>
            <a:endParaRPr lang="fr-CA" sz="1900" dirty="0"/>
          </a:p>
          <a:p>
            <a:endParaRPr lang="fr-CA" sz="2400" dirty="0"/>
          </a:p>
          <a:p>
            <a:r>
              <a:rPr lang="en-US" sz="2400" dirty="0"/>
              <a:t>More evidence needed on impact of career development</a:t>
            </a:r>
            <a:endParaRPr lang="en-CA" sz="2400" dirty="0"/>
          </a:p>
          <a:p>
            <a:pPr lvl="1"/>
            <a:r>
              <a:rPr lang="en-US" sz="1900" dirty="0"/>
              <a:t>Graduation rates</a:t>
            </a:r>
            <a:endParaRPr lang="en-CA" sz="1900" dirty="0"/>
          </a:p>
          <a:p>
            <a:pPr lvl="1"/>
            <a:r>
              <a:rPr lang="en-US" sz="1900" dirty="0"/>
              <a:t>Transitions</a:t>
            </a:r>
          </a:p>
          <a:p>
            <a:pPr marL="457200" lvl="1" indent="0">
              <a:buNone/>
            </a:pPr>
            <a:endParaRPr lang="fr-CA" sz="2000" dirty="0"/>
          </a:p>
          <a:p>
            <a:r>
              <a:rPr lang="en-US" sz="2400" dirty="0"/>
              <a:t>Top-down approach </a:t>
            </a:r>
          </a:p>
          <a:p>
            <a:pPr lvl="1"/>
            <a:r>
              <a:rPr lang="en-US" sz="1900" dirty="0"/>
              <a:t>From Government, legislation, etc. is most common policy lever</a:t>
            </a:r>
            <a:endParaRPr lang="en-US" sz="1300" dirty="0"/>
          </a:p>
          <a:p>
            <a:endParaRPr lang="en-CA" sz="2400" dirty="0"/>
          </a:p>
          <a:p>
            <a:r>
              <a:rPr lang="en-US" sz="2400" dirty="0"/>
              <a:t>Other levers include: </a:t>
            </a:r>
          </a:p>
          <a:p>
            <a:pPr lvl="1"/>
            <a:r>
              <a:rPr lang="en-US" sz="2000" dirty="0"/>
              <a:t>Bottom-Up Approach from stakeholders</a:t>
            </a:r>
          </a:p>
          <a:p>
            <a:pPr lvl="1"/>
            <a:r>
              <a:rPr lang="en-US" sz="2000" dirty="0"/>
              <a:t>Greater collaboration between stakeholders, etc.</a:t>
            </a:r>
            <a:endParaRPr lang="en-CA" sz="2000" dirty="0"/>
          </a:p>
          <a:p>
            <a:endParaRPr lang="fr-CA" sz="2000" dirty="0"/>
          </a:p>
          <a:p>
            <a:endParaRPr lang="fr-CA" sz="2000" dirty="0"/>
          </a:p>
          <a:p>
            <a:pPr algn="just"/>
            <a:endParaRPr lang="fr-CA" sz="2000" dirty="0"/>
          </a:p>
          <a:p>
            <a:pPr algn="just"/>
            <a:endParaRPr lang="fr-CA" sz="2800" dirty="0"/>
          </a:p>
        </p:txBody>
      </p:sp>
      <p:sp>
        <p:nvSpPr>
          <p:cNvPr id="6" name="Titre 1"/>
          <p:cNvSpPr>
            <a:spLocks noGrp="1"/>
          </p:cNvSpPr>
          <p:nvPr>
            <p:ph type="title"/>
            <p:custDataLst>
              <p:tags r:id="rId2"/>
            </p:custDataLst>
          </p:nvPr>
        </p:nvSpPr>
        <p:spPr>
          <a:xfrm>
            <a:off x="457200" y="58614"/>
            <a:ext cx="8229600" cy="1138138"/>
          </a:xfrm>
        </p:spPr>
        <p:txBody>
          <a:bodyPr>
            <a:normAutofit fontScale="90000"/>
          </a:bodyPr>
          <a:lstStyle/>
          <a:p>
            <a:br>
              <a:rPr lang="en-CA" sz="3600" dirty="0">
                <a:latin typeface="Arial Narrow" panose="020B0606020202030204" pitchFamily="34" charset="0"/>
              </a:rPr>
            </a:br>
            <a:br>
              <a:rPr lang="en-CA" sz="3600" dirty="0">
                <a:latin typeface="Arial Narrow" panose="020B0606020202030204" pitchFamily="34" charset="0"/>
              </a:rPr>
            </a:br>
            <a:br>
              <a:rPr lang="en-CA" sz="3600" dirty="0">
                <a:latin typeface="Arial Narrow" panose="020B0606020202030204" pitchFamily="34" charset="0"/>
              </a:rPr>
            </a:br>
            <a:r>
              <a:rPr lang="en-CA" sz="3600" dirty="0"/>
              <a:t>Ensuring that the content and delivery of career development programs and services are relevant</a:t>
            </a:r>
            <a:br>
              <a:rPr lang="fr-CA" dirty="0"/>
            </a:br>
            <a:br>
              <a:rPr lang="en-CA" dirty="0">
                <a:latin typeface="Arial Narrow" panose="020B0606020202030204" pitchFamily="34" charset="0"/>
              </a:rPr>
            </a:br>
            <a:endParaRPr lang="fr-CA" dirty="0"/>
          </a:p>
        </p:txBody>
      </p:sp>
    </p:spTree>
    <p:extLst>
      <p:ext uri="{BB962C8B-B14F-4D97-AF65-F5344CB8AC3E}">
        <p14:creationId xmlns:p14="http://schemas.microsoft.com/office/powerpoint/2010/main" val="267982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br>
              <a:rPr lang="en-CA" dirty="0">
                <a:latin typeface="Arial Narrow" panose="020B0606020202030204" pitchFamily="34" charset="0"/>
              </a:rPr>
            </a:br>
            <a:r>
              <a:rPr lang="fr-CA" dirty="0"/>
              <a:t>Recommendations to countries (1/2)</a:t>
            </a:r>
            <a:br>
              <a:rPr lang="en-CA" dirty="0">
                <a:latin typeface="Arial Narrow" panose="020B0606020202030204" pitchFamily="34" charset="0"/>
              </a:rPr>
            </a:b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46856" y="1628800"/>
            <a:ext cx="8229600" cy="4176464"/>
          </a:xfrm>
        </p:spPr>
        <p:txBody>
          <a:bodyPr>
            <a:noAutofit/>
          </a:bodyPr>
          <a:lstStyle/>
          <a:p>
            <a:pPr>
              <a:spcBef>
                <a:spcPts val="2400"/>
              </a:spcBef>
            </a:pPr>
            <a:endParaRPr lang="fr-CA" sz="2200" dirty="0"/>
          </a:p>
          <a:p>
            <a:pPr lvl="0">
              <a:buFont typeface="+mj-lt"/>
              <a:buAutoNum type="arabicPeriod"/>
            </a:pPr>
            <a:r>
              <a:rPr lang="en-US" sz="2400" dirty="0"/>
              <a:t>Involve key stakeholders (parents, employers, educators and citizens) in the design and delivery of career development programs and services</a:t>
            </a:r>
          </a:p>
          <a:p>
            <a:pPr lvl="0">
              <a:buFont typeface="+mj-lt"/>
              <a:buAutoNum type="arabicPeriod"/>
            </a:pPr>
            <a:endParaRPr lang="en-US" sz="2400" dirty="0"/>
          </a:p>
          <a:p>
            <a:pPr lvl="0">
              <a:buFont typeface="+mj-lt"/>
              <a:buAutoNum type="arabicPeriod"/>
            </a:pPr>
            <a:r>
              <a:rPr lang="en-US" sz="2400" dirty="0"/>
              <a:t>Ensure individuals have access to work experience and work-related learning</a:t>
            </a:r>
          </a:p>
          <a:p>
            <a:pPr lvl="0">
              <a:buFont typeface="+mj-lt"/>
              <a:buAutoNum type="arabicPeriod"/>
            </a:pPr>
            <a:endParaRPr lang="en-US" sz="2400" dirty="0"/>
          </a:p>
          <a:p>
            <a:pPr lvl="0">
              <a:buFont typeface="+mj-lt"/>
              <a:buAutoNum type="arabicPeriod"/>
            </a:pPr>
            <a:r>
              <a:rPr lang="en-US" sz="2400" dirty="0"/>
              <a:t>Provide good quality </a:t>
            </a:r>
            <a:r>
              <a:rPr lang="en-US" sz="2400" dirty="0" err="1"/>
              <a:t>labour</a:t>
            </a:r>
            <a:r>
              <a:rPr lang="en-US" sz="2400" dirty="0"/>
              <a:t> market information (LMI)</a:t>
            </a:r>
          </a:p>
          <a:p>
            <a:pPr lvl="1">
              <a:buFont typeface="+mj-lt"/>
              <a:buAutoNum type="arabicPeriod"/>
            </a:pPr>
            <a:r>
              <a:rPr lang="en-US" sz="2000" dirty="0"/>
              <a:t>LMI underpins effective career development programs</a:t>
            </a:r>
          </a:p>
          <a:p>
            <a:endParaRPr lang="fr-CA" sz="2200" dirty="0"/>
          </a:p>
        </p:txBody>
      </p:sp>
    </p:spTree>
    <p:extLst>
      <p:ext uri="{BB962C8B-B14F-4D97-AF65-F5344CB8AC3E}">
        <p14:creationId xmlns:p14="http://schemas.microsoft.com/office/powerpoint/2010/main" val="329597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br>
              <a:rPr lang="en-CA" dirty="0">
                <a:latin typeface="Arial Narrow" panose="020B0606020202030204" pitchFamily="34" charset="0"/>
              </a:rPr>
            </a:br>
            <a:r>
              <a:rPr lang="fr-CA" dirty="0"/>
              <a:t>Recommendations to countries (2/2)</a:t>
            </a:r>
            <a:br>
              <a:rPr lang="en-CA" dirty="0">
                <a:latin typeface="Arial Narrow" panose="020B0606020202030204" pitchFamily="34" charset="0"/>
              </a:rPr>
            </a:b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57200" y="1628800"/>
            <a:ext cx="8229600" cy="4104456"/>
          </a:xfrm>
        </p:spPr>
        <p:txBody>
          <a:bodyPr>
            <a:normAutofit/>
          </a:bodyPr>
          <a:lstStyle/>
          <a:p>
            <a:pPr marL="0" lvl="0" indent="0">
              <a:buNone/>
            </a:pPr>
            <a:endParaRPr lang="en-US" sz="2400" dirty="0"/>
          </a:p>
          <a:p>
            <a:pPr marL="0" lvl="0" indent="0">
              <a:buNone/>
            </a:pPr>
            <a:r>
              <a:rPr lang="en-US" sz="2400" dirty="0"/>
              <a:t>4. Make use of technology</a:t>
            </a:r>
          </a:p>
          <a:p>
            <a:pPr marL="0" lvl="0" indent="0">
              <a:buNone/>
            </a:pPr>
            <a:endParaRPr lang="en-US" sz="2400" dirty="0"/>
          </a:p>
          <a:p>
            <a:pPr marL="0" lvl="0" indent="0">
              <a:buNone/>
            </a:pPr>
            <a:r>
              <a:rPr lang="en-US" sz="2400" dirty="0"/>
              <a:t>5. Support employers to provide career development services for</a:t>
            </a:r>
          </a:p>
          <a:p>
            <a:pPr marL="0" lvl="0" indent="0">
              <a:buNone/>
            </a:pPr>
            <a:r>
              <a:rPr lang="en-US" sz="2400" dirty="0"/>
              <a:t>     their staff</a:t>
            </a:r>
          </a:p>
          <a:p>
            <a:pPr marL="0" lvl="0" indent="0">
              <a:buNone/>
            </a:pPr>
            <a:r>
              <a:rPr lang="en-US" sz="2400" dirty="0"/>
              <a:t> </a:t>
            </a:r>
          </a:p>
          <a:p>
            <a:pPr marL="0" indent="0">
              <a:buNone/>
            </a:pPr>
            <a:r>
              <a:rPr lang="en-US" sz="2400" dirty="0"/>
              <a:t>6. Base policies and practice in evidence</a:t>
            </a:r>
          </a:p>
          <a:p>
            <a:pPr lvl="0">
              <a:buFont typeface="+mj-lt"/>
              <a:buAutoNum type="arabicPeriod"/>
            </a:pPr>
            <a:endParaRPr lang="en-US" dirty="0"/>
          </a:p>
          <a:p>
            <a:pPr marL="0" indent="0">
              <a:spcBef>
                <a:spcPts val="1800"/>
              </a:spcBef>
              <a:buNone/>
            </a:pPr>
            <a:endParaRPr lang="en-CA" b="1" dirty="0"/>
          </a:p>
        </p:txBody>
      </p:sp>
    </p:spTree>
    <p:extLst>
      <p:ext uri="{BB962C8B-B14F-4D97-AF65-F5344CB8AC3E}">
        <p14:creationId xmlns:p14="http://schemas.microsoft.com/office/powerpoint/2010/main" val="91706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374848" y="1844824"/>
            <a:ext cx="8311952" cy="3960440"/>
          </a:xfrm>
        </p:spPr>
        <p:txBody>
          <a:bodyPr>
            <a:normAutofit/>
          </a:bodyPr>
          <a:lstStyle/>
          <a:p>
            <a:pPr marL="0" indent="0" algn="ctr">
              <a:spcBef>
                <a:spcPts val="0"/>
              </a:spcBef>
              <a:buNone/>
            </a:pPr>
            <a:r>
              <a:rPr lang="en-CA" sz="2200" b="1" dirty="0"/>
              <a:t>Philippine’s</a:t>
            </a:r>
            <a:r>
              <a:rPr lang="en-CA" sz="2200" dirty="0"/>
              <a:t> LMI provision and Career Guidance Advocacy Program</a:t>
            </a:r>
          </a:p>
          <a:p>
            <a:pPr marL="0" indent="0" algn="ctr">
              <a:spcBef>
                <a:spcPts val="0"/>
              </a:spcBef>
              <a:buNone/>
            </a:pPr>
            <a:endParaRPr lang="fr-CA" sz="2200" dirty="0"/>
          </a:p>
          <a:p>
            <a:pPr marL="0" indent="0" algn="ctr">
              <a:spcBef>
                <a:spcPts val="0"/>
              </a:spcBef>
              <a:buNone/>
            </a:pPr>
            <a:endParaRPr lang="fr-CA" sz="2200" dirty="0"/>
          </a:p>
          <a:p>
            <a:pPr marL="0" indent="0" algn="ctr">
              <a:spcBef>
                <a:spcPts val="0"/>
              </a:spcBef>
              <a:buNone/>
            </a:pPr>
            <a:endParaRPr lang="fr-CA" sz="2200" dirty="0"/>
          </a:p>
          <a:p>
            <a:pPr marL="0" indent="0" algn="ctr">
              <a:spcBef>
                <a:spcPts val="0"/>
              </a:spcBef>
              <a:buNone/>
            </a:pPr>
            <a:endParaRPr lang="fr-CA" sz="2200" dirty="0"/>
          </a:p>
          <a:p>
            <a:pPr marL="0" indent="0" algn="ctr">
              <a:spcBef>
                <a:spcPts val="0"/>
              </a:spcBef>
              <a:buNone/>
            </a:pPr>
            <a:endParaRPr lang="fr-CA" sz="2200" dirty="0"/>
          </a:p>
          <a:p>
            <a:endParaRPr lang="en-CA" sz="2200" dirty="0"/>
          </a:p>
          <a:p>
            <a:pPr marL="0" indent="0">
              <a:buNone/>
            </a:pPr>
            <a:endParaRPr lang="en-CA" sz="2400" dirty="0"/>
          </a:p>
        </p:txBody>
      </p:sp>
      <p:sp>
        <p:nvSpPr>
          <p:cNvPr id="5" name="Titre 1"/>
          <p:cNvSpPr>
            <a:spLocks noGrp="1"/>
          </p:cNvSpPr>
          <p:nvPr>
            <p:ph type="title"/>
            <p:custDataLst>
              <p:tags r:id="rId2"/>
            </p:custDataLst>
          </p:nvPr>
        </p:nvSpPr>
        <p:spPr>
          <a:xfrm>
            <a:off x="457200" y="116632"/>
            <a:ext cx="8229600" cy="1138138"/>
          </a:xfrm>
        </p:spPr>
        <p:txBody>
          <a:bodyPr>
            <a:normAutofit fontScale="90000"/>
          </a:bodyPr>
          <a:lstStyle/>
          <a:p>
            <a:br>
              <a:rPr lang="en-CA" dirty="0">
                <a:latin typeface="Arial Narrow" panose="020B0606020202030204" pitchFamily="34" charset="0"/>
              </a:rPr>
            </a:br>
            <a:r>
              <a:rPr lang="en-CA" dirty="0">
                <a:latin typeface="Arial Narrow" panose="020B0606020202030204" pitchFamily="34" charset="0"/>
              </a:rPr>
              <a:t>P</a:t>
            </a:r>
            <a:r>
              <a:rPr lang="fr-CA" dirty="0" err="1"/>
              <a:t>romising</a:t>
            </a:r>
            <a:r>
              <a:rPr lang="fr-CA" dirty="0"/>
              <a:t> practice</a:t>
            </a:r>
            <a:br>
              <a:rPr lang="en-CA" dirty="0">
                <a:latin typeface="Arial Narrow" panose="020B0606020202030204" pitchFamily="34" charset="0"/>
              </a:rPr>
            </a:br>
            <a:endParaRPr lang="fr-CA" dirty="0"/>
          </a:p>
        </p:txBody>
      </p:sp>
      <p:sp>
        <p:nvSpPr>
          <p:cNvPr id="7" name="Rectangle 6"/>
          <p:cNvSpPr/>
          <p:nvPr>
            <p:custDataLst>
              <p:tags r:id="rId3"/>
            </p:custDataLst>
          </p:nvPr>
        </p:nvSpPr>
        <p:spPr>
          <a:xfrm>
            <a:off x="385192" y="2852936"/>
            <a:ext cx="6419056" cy="2139047"/>
          </a:xfrm>
          <a:prstGeom prst="rect">
            <a:avLst/>
          </a:prstGeom>
        </p:spPr>
        <p:txBody>
          <a:bodyPr wrap="square">
            <a:spAutoFit/>
          </a:bodyPr>
          <a:lstStyle/>
          <a:p>
            <a:pPr marL="342900" indent="-342900">
              <a:spcBef>
                <a:spcPts val="2400"/>
              </a:spcBef>
              <a:buFont typeface="Arial" panose="020B0604020202020204" pitchFamily="34" charset="0"/>
              <a:buChar char="•"/>
            </a:pPr>
            <a:r>
              <a:rPr lang="fr-CA" sz="2000" dirty="0" err="1">
                <a:solidFill>
                  <a:prstClr val="black">
                    <a:lumMod val="65000"/>
                    <a:lumOff val="35000"/>
                  </a:prstClr>
                </a:solidFill>
                <a:latin typeface="Calibri Light" panose="020F0302020204030204" pitchFamily="34" charset="0"/>
              </a:rPr>
              <a:t>Creation</a:t>
            </a:r>
            <a:r>
              <a:rPr lang="fr-CA" sz="2000" dirty="0">
                <a:solidFill>
                  <a:prstClr val="black">
                    <a:lumMod val="65000"/>
                    <a:lumOff val="35000"/>
                  </a:prstClr>
                </a:solidFill>
                <a:latin typeface="Calibri Light" panose="020F0302020204030204" pitchFamily="34" charset="0"/>
              </a:rPr>
              <a:t> of an </a:t>
            </a:r>
            <a:r>
              <a:rPr lang="fr-CA" sz="2000" b="1" dirty="0" err="1">
                <a:solidFill>
                  <a:prstClr val="black">
                    <a:lumMod val="65000"/>
                    <a:lumOff val="35000"/>
                  </a:prstClr>
                </a:solidFill>
                <a:latin typeface="Calibri Light" panose="020F0302020204030204" pitchFamily="34" charset="0"/>
              </a:rPr>
              <a:t>interdepartmental</a:t>
            </a:r>
            <a:r>
              <a:rPr lang="fr-CA" sz="2000" b="1" dirty="0">
                <a:solidFill>
                  <a:prstClr val="black">
                    <a:lumMod val="65000"/>
                    <a:lumOff val="35000"/>
                  </a:prstClr>
                </a:solidFill>
                <a:latin typeface="Calibri Light" panose="020F0302020204030204" pitchFamily="34" charset="0"/>
              </a:rPr>
              <a:t> </a:t>
            </a:r>
            <a:r>
              <a:rPr lang="fr-CA" sz="2000" b="1" dirty="0" err="1">
                <a:solidFill>
                  <a:prstClr val="black">
                    <a:lumMod val="65000"/>
                    <a:lumOff val="35000"/>
                  </a:prstClr>
                </a:solidFill>
                <a:latin typeface="Calibri Light" panose="020F0302020204030204" pitchFamily="34" charset="0"/>
              </a:rPr>
              <a:t>working</a:t>
            </a:r>
            <a:r>
              <a:rPr lang="fr-CA" sz="2000" b="1" dirty="0">
                <a:solidFill>
                  <a:prstClr val="black">
                    <a:lumMod val="65000"/>
                    <a:lumOff val="35000"/>
                  </a:prstClr>
                </a:solidFill>
                <a:latin typeface="Calibri Light" panose="020F0302020204030204" pitchFamily="34" charset="0"/>
              </a:rPr>
              <a:t> group</a:t>
            </a:r>
            <a:endParaRPr lang="en-CA" sz="2000" b="1" dirty="0">
              <a:solidFill>
                <a:prstClr val="black">
                  <a:lumMod val="65000"/>
                  <a:lumOff val="35000"/>
                </a:prstClr>
              </a:solidFill>
              <a:latin typeface="Calibri Light" panose="020F0302020204030204" pitchFamily="34" charset="0"/>
            </a:endParaRPr>
          </a:p>
          <a:p>
            <a:pPr marL="342900" indent="-342900">
              <a:spcBef>
                <a:spcPts val="2400"/>
              </a:spcBef>
              <a:buFont typeface="Arial" panose="020B0604020202020204" pitchFamily="34" charset="0"/>
              <a:buChar char="•"/>
            </a:pPr>
            <a:r>
              <a:rPr lang="fr-CA" sz="2000" dirty="0">
                <a:solidFill>
                  <a:prstClr val="black">
                    <a:lumMod val="65000"/>
                    <a:lumOff val="35000"/>
                  </a:prstClr>
                </a:solidFill>
                <a:latin typeface="Calibri Light" panose="020F0302020204030204" pitchFamily="34" charset="0"/>
              </a:rPr>
              <a:t>I</a:t>
            </a:r>
            <a:r>
              <a:rPr lang="en-US" sz="2000" dirty="0" err="1">
                <a:solidFill>
                  <a:prstClr val="black">
                    <a:lumMod val="65000"/>
                    <a:lumOff val="35000"/>
                  </a:prstClr>
                </a:solidFill>
                <a:latin typeface="Calibri Light" panose="020F0302020204030204" pitchFamily="34" charset="0"/>
              </a:rPr>
              <a:t>mprove</a:t>
            </a:r>
            <a:r>
              <a:rPr lang="en-US" sz="2000" dirty="0">
                <a:solidFill>
                  <a:prstClr val="black">
                    <a:lumMod val="65000"/>
                    <a:lumOff val="35000"/>
                  </a:prstClr>
                </a:solidFill>
                <a:latin typeface="Calibri Light" panose="020F0302020204030204" pitchFamily="34" charset="0"/>
              </a:rPr>
              <a:t> the </a:t>
            </a:r>
            <a:r>
              <a:rPr lang="en-US" sz="2000" b="1" dirty="0">
                <a:solidFill>
                  <a:prstClr val="black">
                    <a:lumMod val="65000"/>
                    <a:lumOff val="35000"/>
                  </a:prstClr>
                </a:solidFill>
                <a:latin typeface="Calibri Light" panose="020F0302020204030204" pitchFamily="34" charset="0"/>
              </a:rPr>
              <a:t>quality of </a:t>
            </a:r>
            <a:r>
              <a:rPr lang="en-US" sz="2000" b="1" dirty="0" err="1">
                <a:solidFill>
                  <a:prstClr val="black">
                    <a:lumMod val="65000"/>
                    <a:lumOff val="35000"/>
                  </a:prstClr>
                </a:solidFill>
                <a:latin typeface="Calibri Light" panose="020F0302020204030204" pitchFamily="34" charset="0"/>
              </a:rPr>
              <a:t>labour</a:t>
            </a:r>
            <a:r>
              <a:rPr lang="en-US" sz="2000" b="1" dirty="0">
                <a:solidFill>
                  <a:prstClr val="black">
                    <a:lumMod val="65000"/>
                    <a:lumOff val="35000"/>
                  </a:prstClr>
                </a:solidFill>
                <a:latin typeface="Calibri Light" panose="020F0302020204030204" pitchFamily="34" charset="0"/>
              </a:rPr>
              <a:t> market information</a:t>
            </a:r>
            <a:endParaRPr lang="fr-CA" sz="2000" b="1" dirty="0">
              <a:solidFill>
                <a:prstClr val="black">
                  <a:lumMod val="65000"/>
                  <a:lumOff val="35000"/>
                </a:prstClr>
              </a:solidFill>
              <a:latin typeface="Calibri Light" panose="020F0302020204030204" pitchFamily="34" charset="0"/>
            </a:endParaRPr>
          </a:p>
          <a:p>
            <a:pPr marL="342900" indent="-342900">
              <a:spcBef>
                <a:spcPts val="2400"/>
              </a:spcBef>
              <a:buFont typeface="Arial" panose="020B0604020202020204" pitchFamily="34" charset="0"/>
              <a:buChar char="•"/>
            </a:pPr>
            <a:r>
              <a:rPr lang="en-US" sz="2000" dirty="0">
                <a:solidFill>
                  <a:prstClr val="black">
                    <a:lumMod val="65000"/>
                    <a:lumOff val="35000"/>
                  </a:prstClr>
                </a:solidFill>
                <a:latin typeface="Calibri Light" panose="020F0302020204030204" pitchFamily="34" charset="0"/>
              </a:rPr>
              <a:t>Effective tool to address the job-skills mismatch</a:t>
            </a:r>
            <a:endParaRPr lang="fr-CA" sz="2000" dirty="0">
              <a:solidFill>
                <a:prstClr val="black">
                  <a:lumMod val="65000"/>
                  <a:lumOff val="35000"/>
                </a:prstClr>
              </a:solidFill>
              <a:latin typeface="Calibri Light" panose="020F0302020204030204" pitchFamily="34" charset="0"/>
            </a:endParaRPr>
          </a:p>
          <a:p>
            <a:pPr marL="342900" indent="-342900">
              <a:spcBef>
                <a:spcPts val="1800"/>
              </a:spcBef>
              <a:buFont typeface="Arial" panose="020B0604020202020204" pitchFamily="34" charset="0"/>
              <a:buChar char="•"/>
            </a:pPr>
            <a:endParaRPr lang="fr-CA" dirty="0">
              <a:solidFill>
                <a:prstClr val="black">
                  <a:lumMod val="65000"/>
                  <a:lumOff val="35000"/>
                </a:prstClr>
              </a:solidFill>
              <a:latin typeface="Calibri Light" panose="020F0302020204030204" pitchFamily="34" charset="0"/>
            </a:endParaRPr>
          </a:p>
        </p:txBody>
      </p:sp>
      <p:pic>
        <p:nvPicPr>
          <p:cNvPr id="8" name="Image 7"/>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828978" y="3284984"/>
            <a:ext cx="2195736" cy="2144045"/>
          </a:xfrm>
          <a:prstGeom prst="rect">
            <a:avLst/>
          </a:prstGeom>
        </p:spPr>
      </p:pic>
    </p:spTree>
    <p:extLst>
      <p:ext uri="{BB962C8B-B14F-4D97-AF65-F5344CB8AC3E}">
        <p14:creationId xmlns:p14="http://schemas.microsoft.com/office/powerpoint/2010/main" val="407258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err="1"/>
              <a:t>workshop’s</a:t>
            </a:r>
            <a:r>
              <a:rPr lang="fr-CA" dirty="0"/>
              <a:t> agenda</a:t>
            </a:r>
          </a:p>
        </p:txBody>
      </p:sp>
      <p:sp>
        <p:nvSpPr>
          <p:cNvPr id="3" name="Espace réservé du contenu 2"/>
          <p:cNvSpPr>
            <a:spLocks noGrp="1"/>
          </p:cNvSpPr>
          <p:nvPr>
            <p:ph idx="1"/>
            <p:custDataLst>
              <p:tags r:id="rId2"/>
            </p:custDataLst>
          </p:nvPr>
        </p:nvSpPr>
        <p:spPr/>
        <p:txBody>
          <a:bodyPr>
            <a:normAutofit/>
          </a:bodyPr>
          <a:lstStyle/>
          <a:p>
            <a:pPr marL="0" indent="0">
              <a:spcBef>
                <a:spcPts val="0"/>
              </a:spcBef>
              <a:buNone/>
            </a:pPr>
            <a:endParaRPr lang="fr-CA" sz="2000" b="1" dirty="0"/>
          </a:p>
          <a:p>
            <a:pPr marL="0" indent="0">
              <a:spcBef>
                <a:spcPts val="0"/>
              </a:spcBef>
              <a:buNone/>
            </a:pPr>
            <a:r>
              <a:rPr lang="fr-CA" sz="1800" b="1" dirty="0">
                <a:solidFill>
                  <a:srgbClr val="002060"/>
                </a:solidFill>
              </a:rPr>
              <a:t>Introduction</a:t>
            </a:r>
          </a:p>
          <a:p>
            <a:pPr marL="0" indent="0">
              <a:spcBef>
                <a:spcPts val="0"/>
              </a:spcBef>
              <a:buNone/>
            </a:pPr>
            <a:r>
              <a:rPr lang="fr-CA" sz="1800" dirty="0"/>
              <a:t>2017 International Symposium on Career Development and Public Policy: </a:t>
            </a:r>
            <a:r>
              <a:rPr lang="fr-CA" sz="1800" b="1" dirty="0">
                <a:solidFill>
                  <a:srgbClr val="002060"/>
                </a:solidFill>
              </a:rPr>
              <a:t>At the </a:t>
            </a:r>
            <a:r>
              <a:rPr lang="fr-CA" sz="1800" b="1" dirty="0" err="1">
                <a:solidFill>
                  <a:srgbClr val="002060"/>
                </a:solidFill>
              </a:rPr>
              <a:t>Crossroads</a:t>
            </a:r>
            <a:r>
              <a:rPr lang="fr-CA" sz="1800" b="1" dirty="0">
                <a:solidFill>
                  <a:srgbClr val="002060"/>
                </a:solidFill>
              </a:rPr>
              <a:t> </a:t>
            </a:r>
            <a:r>
              <a:rPr lang="fr-CA" sz="1800" b="1" dirty="0" err="1">
                <a:solidFill>
                  <a:srgbClr val="002060"/>
                </a:solidFill>
              </a:rPr>
              <a:t>Towards</a:t>
            </a:r>
            <a:r>
              <a:rPr lang="fr-CA" sz="1800" b="1" dirty="0">
                <a:solidFill>
                  <a:srgbClr val="002060"/>
                </a:solidFill>
              </a:rPr>
              <a:t> Relevance and Impact </a:t>
            </a:r>
          </a:p>
          <a:p>
            <a:pPr marL="0" indent="0">
              <a:spcBef>
                <a:spcPts val="0"/>
              </a:spcBef>
              <a:buNone/>
            </a:pPr>
            <a:endParaRPr lang="fr-CA" sz="2000" b="1" dirty="0"/>
          </a:p>
          <a:p>
            <a:pPr marL="0" indent="0">
              <a:spcBef>
                <a:spcPts val="0"/>
              </a:spcBef>
              <a:buNone/>
            </a:pPr>
            <a:r>
              <a:rPr lang="fr-CA" sz="1800" b="1" dirty="0">
                <a:solidFill>
                  <a:srgbClr val="002060"/>
                </a:solidFill>
              </a:rPr>
              <a:t>Four </a:t>
            </a:r>
            <a:r>
              <a:rPr lang="fr-CA" sz="1800" b="1" dirty="0" err="1">
                <a:solidFill>
                  <a:srgbClr val="002060"/>
                </a:solidFill>
              </a:rPr>
              <a:t>sub-themes</a:t>
            </a:r>
            <a:r>
              <a:rPr lang="fr-CA" sz="1800" b="1" dirty="0">
                <a:solidFill>
                  <a:srgbClr val="002060"/>
                </a:solidFill>
              </a:rPr>
              <a:t> </a:t>
            </a:r>
          </a:p>
          <a:p>
            <a:pPr marL="0" indent="0">
              <a:spcBef>
                <a:spcPts val="0"/>
              </a:spcBef>
              <a:buNone/>
            </a:pPr>
            <a:r>
              <a:rPr lang="fr-CA" sz="1800" dirty="0"/>
              <a:t>Collective </a:t>
            </a:r>
            <a:r>
              <a:rPr lang="fr-CA" sz="1800" dirty="0" err="1"/>
              <a:t>recommendations</a:t>
            </a:r>
            <a:r>
              <a:rPr lang="fr-CA" sz="1800" dirty="0"/>
              <a:t> </a:t>
            </a:r>
          </a:p>
          <a:p>
            <a:pPr marL="0" indent="0">
              <a:spcBef>
                <a:spcPts val="0"/>
              </a:spcBef>
              <a:buNone/>
            </a:pPr>
            <a:endParaRPr lang="fr-CA" sz="1800" b="1" dirty="0">
              <a:solidFill>
                <a:srgbClr val="002060"/>
              </a:solidFill>
            </a:endParaRPr>
          </a:p>
          <a:p>
            <a:pPr marL="0" indent="0">
              <a:spcBef>
                <a:spcPts val="0"/>
              </a:spcBef>
              <a:buNone/>
            </a:pPr>
            <a:r>
              <a:rPr lang="en-CA" sz="1800" b="1" dirty="0">
                <a:solidFill>
                  <a:srgbClr val="002060"/>
                </a:solidFill>
              </a:rPr>
              <a:t>Canada’s Action Plan</a:t>
            </a:r>
          </a:p>
          <a:p>
            <a:pPr marL="0" indent="0">
              <a:spcBef>
                <a:spcPts val="0"/>
              </a:spcBef>
              <a:buNone/>
            </a:pPr>
            <a:r>
              <a:rPr lang="fr-CA" sz="1800" dirty="0"/>
              <a:t>Engage </a:t>
            </a:r>
            <a:r>
              <a:rPr lang="fr-CA" sz="1800" dirty="0" err="1"/>
              <a:t>employers</a:t>
            </a:r>
            <a:endParaRPr lang="fr-CA" sz="1800" dirty="0"/>
          </a:p>
          <a:p>
            <a:pPr marL="0" indent="0">
              <a:spcBef>
                <a:spcPts val="0"/>
              </a:spcBef>
              <a:buNone/>
            </a:pPr>
            <a:endParaRPr lang="fr-CA" sz="1800" b="1" dirty="0">
              <a:solidFill>
                <a:srgbClr val="002060"/>
              </a:solidFill>
            </a:endParaRPr>
          </a:p>
          <a:p>
            <a:pPr marL="0" indent="0">
              <a:spcBef>
                <a:spcPts val="0"/>
              </a:spcBef>
              <a:buNone/>
            </a:pPr>
            <a:r>
              <a:rPr lang="fr-CA" sz="1800" b="1" dirty="0">
                <a:solidFill>
                  <a:srgbClr val="002060"/>
                </a:solidFill>
              </a:rPr>
              <a:t>Discussions </a:t>
            </a:r>
            <a:r>
              <a:rPr lang="fr-CA" sz="1800" b="1" dirty="0" err="1">
                <a:solidFill>
                  <a:srgbClr val="002060"/>
                </a:solidFill>
              </a:rPr>
              <a:t>with</a:t>
            </a:r>
            <a:r>
              <a:rPr lang="fr-CA" sz="1800" b="1" dirty="0">
                <a:solidFill>
                  <a:srgbClr val="002060"/>
                </a:solidFill>
              </a:rPr>
              <a:t> participants</a:t>
            </a:r>
            <a:endParaRPr lang="en-CA" sz="1800" b="1" dirty="0">
              <a:solidFill>
                <a:srgbClr val="002060"/>
              </a:solidFill>
            </a:endParaRPr>
          </a:p>
          <a:p>
            <a:pPr marL="0" indent="0">
              <a:spcBef>
                <a:spcPts val="0"/>
              </a:spcBef>
              <a:buNone/>
            </a:pPr>
            <a:r>
              <a:rPr lang="fr-CA" sz="1800" dirty="0" err="1"/>
              <a:t>Priorities</a:t>
            </a:r>
            <a:r>
              <a:rPr lang="fr-CA" sz="1800" dirty="0"/>
              <a:t> and </a:t>
            </a:r>
            <a:r>
              <a:rPr lang="fr-CA" sz="1800" dirty="0" err="1"/>
              <a:t>needs</a:t>
            </a:r>
            <a:endParaRPr lang="en-CA" sz="1800" dirty="0"/>
          </a:p>
          <a:p>
            <a:pPr marL="0" indent="0">
              <a:buNone/>
            </a:pPr>
            <a:endParaRPr lang="en-CA" sz="1600" dirty="0">
              <a:latin typeface="Arial Narrow" panose="020B0606020202030204" pitchFamily="34" charset="0"/>
            </a:endParaRPr>
          </a:p>
        </p:txBody>
      </p:sp>
    </p:spTree>
    <p:extLst>
      <p:ext uri="{BB962C8B-B14F-4D97-AF65-F5344CB8AC3E}">
        <p14:creationId xmlns:p14="http://schemas.microsoft.com/office/powerpoint/2010/main" val="423044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br>
              <a:rPr lang="en-CA" dirty="0">
                <a:latin typeface="Arial Narrow" panose="020B0606020202030204" pitchFamily="34" charset="0"/>
              </a:rPr>
            </a:br>
            <a:r>
              <a:rPr lang="en-CA" dirty="0">
                <a:latin typeface="Arial Narrow" panose="020B0606020202030204" pitchFamily="34" charset="0"/>
              </a:rPr>
              <a:t>Our challenges</a:t>
            </a:r>
            <a:br>
              <a:rPr lang="en-CA" dirty="0">
                <a:latin typeface="Arial Narrow" panose="020B0606020202030204" pitchFamily="34" charset="0"/>
              </a:rPr>
            </a:b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57200" y="1628800"/>
            <a:ext cx="8229600" cy="4104456"/>
          </a:xfrm>
        </p:spPr>
        <p:txBody>
          <a:bodyPr>
            <a:normAutofit/>
          </a:bodyPr>
          <a:lstStyle/>
          <a:p>
            <a:pPr marL="0" lvl="0" indent="0">
              <a:spcBef>
                <a:spcPts val="1800"/>
              </a:spcBef>
              <a:buNone/>
            </a:pPr>
            <a:endParaRPr lang="en-US" sz="2400" dirty="0"/>
          </a:p>
          <a:p>
            <a:pPr marL="457200" indent="-457200">
              <a:spcBef>
                <a:spcPts val="1800"/>
              </a:spcBef>
              <a:buAutoNum type="arabicPeriod"/>
            </a:pPr>
            <a:r>
              <a:rPr lang="en-US" sz="2400" dirty="0"/>
              <a:t>Gap between policy and practice</a:t>
            </a:r>
          </a:p>
          <a:p>
            <a:pPr marL="457200" indent="-457200">
              <a:spcBef>
                <a:spcPts val="1800"/>
              </a:spcBef>
              <a:buFont typeface="Arial" panose="020B0604020202020204" pitchFamily="34" charset="0"/>
              <a:buAutoNum type="arabicPeriod"/>
            </a:pPr>
            <a:r>
              <a:rPr lang="en-US" sz="2400" dirty="0"/>
              <a:t>Making a case for the impact of career development to stakeholders</a:t>
            </a:r>
          </a:p>
          <a:p>
            <a:pPr marL="457200" indent="-457200">
              <a:spcBef>
                <a:spcPts val="1800"/>
              </a:spcBef>
              <a:buFont typeface="Arial" panose="020B0604020202020204" pitchFamily="34" charset="0"/>
              <a:buAutoNum type="arabicPeriod"/>
            </a:pPr>
            <a:r>
              <a:rPr lang="en-US" sz="2400" dirty="0"/>
              <a:t>Lack of common language in our field</a:t>
            </a:r>
            <a:endParaRPr lang="en-CA" sz="2400" dirty="0"/>
          </a:p>
          <a:p>
            <a:pPr marL="457200" indent="-457200">
              <a:spcBef>
                <a:spcPts val="1800"/>
              </a:spcBef>
              <a:buFont typeface="Arial" panose="020B0604020202020204" pitchFamily="34" charset="0"/>
              <a:buAutoNum type="arabicPeriod"/>
            </a:pPr>
            <a:r>
              <a:rPr lang="en-US" sz="2400" dirty="0" err="1"/>
              <a:t>Labour</a:t>
            </a:r>
            <a:r>
              <a:rPr lang="en-US" sz="2400" dirty="0"/>
              <a:t> market mobility across jurisdictions</a:t>
            </a:r>
            <a:endParaRPr lang="en-CA" sz="2400" dirty="0"/>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endParaRPr lang="en-CA" sz="2400" dirty="0"/>
          </a:p>
          <a:p>
            <a:pPr marL="457200" indent="-457200">
              <a:buAutoNum type="arabicPeriod"/>
            </a:pPr>
            <a:endParaRPr lang="en-CA" sz="2400" dirty="0"/>
          </a:p>
          <a:p>
            <a:pPr marL="0" lvl="0" indent="0">
              <a:buNone/>
            </a:pPr>
            <a:endParaRPr lang="en-US" sz="2400" dirty="0"/>
          </a:p>
          <a:p>
            <a:pPr lvl="0">
              <a:buFont typeface="+mj-lt"/>
              <a:buAutoNum type="arabicPeriod"/>
            </a:pPr>
            <a:endParaRPr lang="en-US" dirty="0"/>
          </a:p>
          <a:p>
            <a:pPr marL="0" indent="0">
              <a:spcBef>
                <a:spcPts val="1800"/>
              </a:spcBef>
              <a:buNone/>
            </a:pPr>
            <a:endParaRPr lang="en-CA" b="1" dirty="0"/>
          </a:p>
        </p:txBody>
      </p:sp>
    </p:spTree>
    <p:extLst>
      <p:ext uri="{BB962C8B-B14F-4D97-AF65-F5344CB8AC3E}">
        <p14:creationId xmlns:p14="http://schemas.microsoft.com/office/powerpoint/2010/main" val="55399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347864" y="2895079"/>
            <a:ext cx="5328592" cy="1470025"/>
          </a:xfrm>
        </p:spPr>
        <p:txBody>
          <a:bodyPr/>
          <a:lstStyle/>
          <a:p>
            <a:br>
              <a:rPr lang="fr-CA" dirty="0"/>
            </a:br>
            <a:br>
              <a:rPr lang="fr-CA" dirty="0"/>
            </a:br>
            <a:r>
              <a:rPr lang="fr-CA" dirty="0"/>
              <a:t>theme 3 </a:t>
            </a:r>
            <a:br>
              <a:rPr lang="fr-CA" dirty="0"/>
            </a:br>
            <a:r>
              <a:rPr lang="en-CA" sz="4800" dirty="0"/>
              <a:t>Improving career practitioner training and practice</a:t>
            </a:r>
            <a:br>
              <a:rPr lang="fr-CA" dirty="0"/>
            </a:br>
            <a:br>
              <a:rPr lang="fr-CA" dirty="0"/>
            </a:br>
            <a:br>
              <a:rPr lang="fr-CA" dirty="0"/>
            </a:br>
            <a:endParaRPr lang="fr-CA" dirty="0"/>
          </a:p>
        </p:txBody>
      </p:sp>
    </p:spTree>
    <p:extLst>
      <p:ext uri="{BB962C8B-B14F-4D97-AF65-F5344CB8AC3E}">
        <p14:creationId xmlns:p14="http://schemas.microsoft.com/office/powerpoint/2010/main" val="48589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79512" y="1556792"/>
            <a:ext cx="8261152" cy="4525963"/>
          </a:xfrm>
        </p:spPr>
        <p:txBody>
          <a:bodyPr>
            <a:normAutofit fontScale="85000" lnSpcReduction="20000"/>
          </a:bodyPr>
          <a:lstStyle/>
          <a:p>
            <a:pPr algn="just">
              <a:spcBef>
                <a:spcPts val="600"/>
              </a:spcBef>
            </a:pPr>
            <a:r>
              <a:rPr lang="en-US" sz="2400" dirty="0"/>
              <a:t>Existing training has largely taken place in universities and other HE institutions</a:t>
            </a:r>
            <a:endParaRPr lang="en-CA" sz="2400" dirty="0"/>
          </a:p>
          <a:p>
            <a:pPr algn="just">
              <a:spcBef>
                <a:spcPts val="600"/>
              </a:spcBef>
            </a:pPr>
            <a:endParaRPr lang="fr-CA" sz="2400" dirty="0"/>
          </a:p>
          <a:p>
            <a:pPr lvl="0"/>
            <a:r>
              <a:rPr lang="en-US" sz="2400" dirty="0"/>
              <a:t>No obligation for HE to consult other stakeholders</a:t>
            </a:r>
            <a:endParaRPr lang="en-CA" sz="2400" dirty="0"/>
          </a:p>
          <a:p>
            <a:pPr lvl="1"/>
            <a:r>
              <a:rPr lang="en-US" sz="2000" dirty="0"/>
              <a:t>Relevance of training programs to Career Practitioners</a:t>
            </a:r>
            <a:endParaRPr lang="en-CA" sz="2000" dirty="0"/>
          </a:p>
          <a:p>
            <a:pPr lvl="1"/>
            <a:r>
              <a:rPr lang="en-US" sz="2000" dirty="0"/>
              <a:t>Public, ministries, national agencies, employers, professional associations</a:t>
            </a:r>
            <a:endParaRPr lang="en-CA" sz="2000" dirty="0"/>
          </a:p>
          <a:p>
            <a:pPr lvl="2">
              <a:buFont typeface="Courier New" panose="02070309020205020404" pitchFamily="49" charset="0"/>
              <a:buChar char="o"/>
            </a:pPr>
            <a:r>
              <a:rPr lang="en-US" sz="2000" dirty="0"/>
              <a:t>Have a public and/or professional responsibility, interest, concern, and role as service users, funders, employers, and standard bearers for the practice of guidance, including credentialing and professional registration</a:t>
            </a:r>
            <a:endParaRPr lang="en-CA" sz="2000" dirty="0"/>
          </a:p>
          <a:p>
            <a:pPr algn="just">
              <a:spcBef>
                <a:spcPts val="600"/>
              </a:spcBef>
            </a:pPr>
            <a:endParaRPr lang="fr-CA" sz="2000" dirty="0"/>
          </a:p>
          <a:p>
            <a:pPr lvl="0"/>
            <a:r>
              <a:rPr lang="en-US" sz="2400" dirty="0"/>
              <a:t>Different arrangements of stakeholder involvement, both formal and informal, exist across countries to ensure the relevance of the training of career practitioners. They can be categorized as follows:</a:t>
            </a:r>
            <a:endParaRPr lang="en-CA" sz="2400" dirty="0"/>
          </a:p>
          <a:p>
            <a:pPr lvl="1"/>
            <a:r>
              <a:rPr lang="en-US" sz="2000" dirty="0"/>
              <a:t>Direct involvement of government ministries and agencies</a:t>
            </a:r>
            <a:endParaRPr lang="en-CA" sz="2000" dirty="0"/>
          </a:p>
          <a:p>
            <a:pPr lvl="1"/>
            <a:r>
              <a:rPr lang="en-US" sz="2000" dirty="0"/>
              <a:t>Professional association involvement</a:t>
            </a:r>
            <a:endParaRPr lang="en-CA" sz="2000" dirty="0"/>
          </a:p>
          <a:p>
            <a:pPr lvl="1"/>
            <a:r>
              <a:rPr lang="en-US" sz="2000" dirty="0"/>
              <a:t>University led (</a:t>
            </a:r>
            <a:r>
              <a:rPr lang="en-US" sz="2000" dirty="0" err="1"/>
              <a:t>Jeong</a:t>
            </a:r>
            <a:r>
              <a:rPr lang="en-US" sz="2000" dirty="0"/>
              <a:t> &amp; McCarthy, 2017)</a:t>
            </a:r>
            <a:endParaRPr lang="en-CA" sz="2000" dirty="0"/>
          </a:p>
          <a:p>
            <a:pPr>
              <a:spcBef>
                <a:spcPts val="1200"/>
              </a:spcBef>
            </a:pPr>
            <a:endParaRPr lang="fr-CA" sz="2000" dirty="0"/>
          </a:p>
          <a:p>
            <a:pPr marL="0" indent="0">
              <a:spcBef>
                <a:spcPts val="1200"/>
              </a:spcBef>
              <a:buNone/>
            </a:pPr>
            <a:endParaRPr lang="fr-CA" sz="2000" dirty="0"/>
          </a:p>
        </p:txBody>
      </p:sp>
      <p:sp>
        <p:nvSpPr>
          <p:cNvPr id="5" name="Titre 1"/>
          <p:cNvSpPr>
            <a:spLocks noGrp="1"/>
          </p:cNvSpPr>
          <p:nvPr>
            <p:ph type="title"/>
            <p:custDataLst>
              <p:tags r:id="rId2"/>
            </p:custDataLst>
          </p:nvPr>
        </p:nvSpPr>
        <p:spPr>
          <a:xfrm>
            <a:off x="277688" y="116632"/>
            <a:ext cx="8686800" cy="1138138"/>
          </a:xfrm>
        </p:spPr>
        <p:txBody>
          <a:bodyPr>
            <a:normAutofit fontScale="90000"/>
          </a:bodyPr>
          <a:lstStyle/>
          <a:p>
            <a:br>
              <a:rPr lang="en-CA" dirty="0">
                <a:latin typeface="Arial Narrow" panose="020B0606020202030204" pitchFamily="34" charset="0"/>
              </a:rPr>
            </a:br>
            <a:r>
              <a:rPr lang="en-CA" sz="3600" dirty="0"/>
              <a:t>Improving career practitioner training and practice</a:t>
            </a:r>
            <a:br>
              <a:rPr lang="fr-CA" dirty="0"/>
            </a:br>
            <a:endParaRPr lang="fr-CA" dirty="0"/>
          </a:p>
        </p:txBody>
      </p:sp>
    </p:spTree>
    <p:extLst>
      <p:ext uri="{BB962C8B-B14F-4D97-AF65-F5344CB8AC3E}">
        <p14:creationId xmlns:p14="http://schemas.microsoft.com/office/powerpoint/2010/main" val="87833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br>
              <a:rPr lang="en-CA" dirty="0">
                <a:latin typeface="Arial Narrow" panose="020B0606020202030204" pitchFamily="34" charset="0"/>
              </a:rPr>
            </a:br>
            <a:r>
              <a:rPr lang="fr-CA" dirty="0"/>
              <a:t>Recommendations to countries</a:t>
            </a:r>
            <a:br>
              <a:rPr lang="en-CA" dirty="0">
                <a:latin typeface="Arial Narrow" panose="020B0606020202030204" pitchFamily="34" charset="0"/>
              </a:rPr>
            </a:b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67544" y="1340768"/>
            <a:ext cx="8229600" cy="3960440"/>
          </a:xfrm>
        </p:spPr>
        <p:txBody>
          <a:bodyPr>
            <a:noAutofit/>
          </a:bodyPr>
          <a:lstStyle/>
          <a:p>
            <a:pPr>
              <a:spcBef>
                <a:spcPts val="600"/>
              </a:spcBef>
            </a:pPr>
            <a:endParaRPr lang="fr-CA" sz="2000" dirty="0"/>
          </a:p>
          <a:p>
            <a:pPr lvl="0">
              <a:spcBef>
                <a:spcPts val="0"/>
              </a:spcBef>
              <a:buFont typeface="+mj-lt"/>
              <a:buAutoNum type="arabicPeriod"/>
              <a:defRPr/>
            </a:pPr>
            <a:r>
              <a:rPr lang="en-US" sz="2000" dirty="0"/>
              <a:t>Involve stakeholders in the design and delivery of career professional training and development</a:t>
            </a:r>
          </a:p>
          <a:p>
            <a:pPr lvl="0">
              <a:spcBef>
                <a:spcPts val="0"/>
              </a:spcBef>
              <a:buFont typeface="+mj-lt"/>
              <a:buAutoNum type="arabicPeriod"/>
              <a:defRPr/>
            </a:pPr>
            <a:endParaRPr lang="en-US" sz="2000" dirty="0"/>
          </a:p>
          <a:p>
            <a:pPr lvl="0">
              <a:buFont typeface="+mj-lt"/>
              <a:buAutoNum type="arabicPeriod"/>
            </a:pPr>
            <a:r>
              <a:rPr lang="en-US" sz="2000" dirty="0"/>
              <a:t>Actively support professionalism</a:t>
            </a:r>
          </a:p>
          <a:p>
            <a:pPr lvl="0">
              <a:buFont typeface="+mj-lt"/>
              <a:buAutoNum type="arabicPeriod"/>
            </a:pPr>
            <a:endParaRPr lang="en-US" sz="2000" dirty="0"/>
          </a:p>
          <a:p>
            <a:pPr lvl="0">
              <a:buFont typeface="+mj-lt"/>
              <a:buAutoNum type="arabicPeriod"/>
            </a:pPr>
            <a:r>
              <a:rPr lang="en-US" sz="2000" dirty="0"/>
              <a:t>Develop approaches for effective inter-professional working</a:t>
            </a:r>
          </a:p>
          <a:p>
            <a:pPr lvl="0">
              <a:buFont typeface="+mj-lt"/>
              <a:buAutoNum type="arabicPeriod"/>
            </a:pPr>
            <a:endParaRPr lang="en-US" sz="2000" dirty="0"/>
          </a:p>
          <a:p>
            <a:pPr lvl="0">
              <a:buFont typeface="+mj-lt"/>
              <a:buAutoNum type="arabicPeriod"/>
            </a:pPr>
            <a:r>
              <a:rPr lang="en-US" sz="2000" dirty="0"/>
              <a:t>Ensure high quality initial training</a:t>
            </a:r>
          </a:p>
          <a:p>
            <a:pPr lvl="0">
              <a:buFont typeface="+mj-lt"/>
              <a:buAutoNum type="arabicPeriod"/>
            </a:pPr>
            <a:endParaRPr lang="en-US" sz="2000" dirty="0"/>
          </a:p>
          <a:p>
            <a:pPr lvl="0">
              <a:buFont typeface="+mj-lt"/>
              <a:buAutoNum type="arabicPeriod"/>
            </a:pPr>
            <a:r>
              <a:rPr lang="en-US" sz="2000" dirty="0"/>
              <a:t>Support the development of professional associations</a:t>
            </a:r>
          </a:p>
          <a:p>
            <a:pPr lvl="0">
              <a:buFont typeface="+mj-lt"/>
              <a:buAutoNum type="arabicPeriod"/>
            </a:pPr>
            <a:endParaRPr lang="en-US" sz="2000" dirty="0"/>
          </a:p>
          <a:p>
            <a:pPr>
              <a:buFont typeface="+mj-lt"/>
              <a:buAutoNum type="arabicPeriod"/>
            </a:pPr>
            <a:r>
              <a:rPr lang="en-US" sz="2000" dirty="0"/>
              <a:t>Recognize the need for ongoing professional development</a:t>
            </a:r>
          </a:p>
          <a:p>
            <a:pPr marL="514350" indent="-514350">
              <a:spcBef>
                <a:spcPts val="600"/>
              </a:spcBef>
              <a:buFont typeface="+mj-lt"/>
              <a:buAutoNum type="arabicPeriod"/>
            </a:pPr>
            <a:endParaRPr lang="fr-CA" sz="2000" dirty="0"/>
          </a:p>
          <a:p>
            <a:endParaRPr lang="fr-CA" sz="2200" dirty="0"/>
          </a:p>
        </p:txBody>
      </p:sp>
    </p:spTree>
    <p:extLst>
      <p:ext uri="{BB962C8B-B14F-4D97-AF65-F5344CB8AC3E}">
        <p14:creationId xmlns:p14="http://schemas.microsoft.com/office/powerpoint/2010/main" val="71459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00808"/>
            <a:ext cx="8229600" cy="4104456"/>
          </a:xfrm>
        </p:spPr>
        <p:txBody>
          <a:bodyPr>
            <a:normAutofit/>
          </a:bodyPr>
          <a:lstStyle/>
          <a:p>
            <a:pPr marL="0" indent="0" algn="ctr">
              <a:spcBef>
                <a:spcPts val="1800"/>
              </a:spcBef>
              <a:buNone/>
            </a:pPr>
            <a:r>
              <a:rPr lang="fr-CA" sz="2000" b="1" dirty="0" err="1"/>
              <a:t>Austria</a:t>
            </a:r>
            <a:r>
              <a:rPr lang="fr-CA" sz="2000" dirty="0"/>
              <a:t>: </a:t>
            </a:r>
            <a:r>
              <a:rPr lang="de-AT" sz="2000" dirty="0" err="1"/>
              <a:t>Improving</a:t>
            </a:r>
            <a:r>
              <a:rPr lang="de-AT" sz="2000" dirty="0"/>
              <a:t> </a:t>
            </a:r>
            <a:r>
              <a:rPr lang="de-AT" sz="2000" dirty="0" err="1"/>
              <a:t>career</a:t>
            </a:r>
            <a:r>
              <a:rPr lang="de-AT" sz="2000" dirty="0"/>
              <a:t> </a:t>
            </a:r>
            <a:r>
              <a:rPr lang="de-AT" sz="2000" dirty="0" err="1"/>
              <a:t>practitioner</a:t>
            </a:r>
            <a:r>
              <a:rPr lang="de-AT" sz="2000" dirty="0"/>
              <a:t> </a:t>
            </a:r>
            <a:r>
              <a:rPr lang="de-AT" sz="2000" dirty="0" err="1"/>
              <a:t>training</a:t>
            </a:r>
            <a:r>
              <a:rPr lang="de-AT" sz="2000" dirty="0"/>
              <a:t> </a:t>
            </a:r>
            <a:r>
              <a:rPr lang="de-AT" sz="2000" dirty="0" err="1"/>
              <a:t>and</a:t>
            </a:r>
            <a:r>
              <a:rPr lang="de-AT" sz="2000" dirty="0"/>
              <a:t> </a:t>
            </a:r>
            <a:r>
              <a:rPr lang="de-AT" sz="2000" dirty="0" err="1"/>
              <a:t>practice</a:t>
            </a:r>
            <a:endParaRPr lang="fr-CA" sz="2000" dirty="0"/>
          </a:p>
          <a:p>
            <a:pPr>
              <a:spcBef>
                <a:spcPts val="1800"/>
              </a:spcBef>
            </a:pPr>
            <a:endParaRPr lang="fr-CA" sz="2000" b="1" dirty="0"/>
          </a:p>
          <a:p>
            <a:pPr>
              <a:spcBef>
                <a:spcPts val="1800"/>
              </a:spcBef>
            </a:pPr>
            <a:endParaRPr lang="fr-CA" sz="1800" dirty="0"/>
          </a:p>
          <a:p>
            <a:pPr>
              <a:spcBef>
                <a:spcPts val="1800"/>
              </a:spcBef>
            </a:pPr>
            <a:endParaRPr lang="fr-CA" sz="2000" dirty="0"/>
          </a:p>
        </p:txBody>
      </p:sp>
      <p:sp>
        <p:nvSpPr>
          <p:cNvPr id="5" name="Titre 1"/>
          <p:cNvSpPr>
            <a:spLocks noGrp="1"/>
          </p:cNvSpPr>
          <p:nvPr>
            <p:ph type="title"/>
          </p:nvPr>
        </p:nvSpPr>
        <p:spPr>
          <a:xfrm>
            <a:off x="457200" y="116632"/>
            <a:ext cx="8229600" cy="1138138"/>
          </a:xfrm>
        </p:spPr>
        <p:txBody>
          <a:bodyPr>
            <a:normAutofit fontScale="90000"/>
          </a:bodyPr>
          <a:lstStyle/>
          <a:p>
            <a:br>
              <a:rPr lang="en-CA" dirty="0">
                <a:latin typeface="Arial Narrow" panose="020B0606020202030204" pitchFamily="34" charset="0"/>
              </a:rPr>
            </a:br>
            <a:r>
              <a:rPr lang="en-CA" dirty="0">
                <a:latin typeface="Arial Narrow" panose="020B0606020202030204" pitchFamily="34" charset="0"/>
              </a:rPr>
              <a:t>P</a:t>
            </a:r>
            <a:r>
              <a:rPr lang="fr-CA" dirty="0" err="1"/>
              <a:t>romising</a:t>
            </a:r>
            <a:r>
              <a:rPr lang="fr-CA" dirty="0"/>
              <a:t> practice</a:t>
            </a:r>
            <a:br>
              <a:rPr lang="en-CA" dirty="0">
                <a:latin typeface="Arial Narrow" panose="020B0606020202030204" pitchFamily="34" charset="0"/>
              </a:rPr>
            </a:br>
            <a:endParaRPr lang="fr-CA"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395607"/>
            <a:ext cx="3045024" cy="1405396"/>
          </a:xfrm>
          <a:prstGeom prst="rect">
            <a:avLst/>
          </a:prstGeom>
        </p:spPr>
      </p:pic>
      <p:sp>
        <p:nvSpPr>
          <p:cNvPr id="6" name="Rectangle 5"/>
          <p:cNvSpPr/>
          <p:nvPr/>
        </p:nvSpPr>
        <p:spPr>
          <a:xfrm>
            <a:off x="313184" y="2420888"/>
            <a:ext cx="8167936" cy="3570208"/>
          </a:xfrm>
          <a:prstGeom prst="rect">
            <a:avLst/>
          </a:prstGeom>
        </p:spPr>
        <p:txBody>
          <a:bodyPr wrap="square">
            <a:spAutoFit/>
          </a:bodyPr>
          <a:lstStyle/>
          <a:p>
            <a:pPr marL="342900" indent="-342900">
              <a:buFont typeface="Arial" panose="020B0604020202020204" pitchFamily="34" charset="0"/>
              <a:buChar char="•"/>
            </a:pPr>
            <a:r>
              <a:rPr lang="fr-CA" sz="2000" i="1" dirty="0" err="1">
                <a:solidFill>
                  <a:prstClr val="black">
                    <a:lumMod val="65000"/>
                    <a:lumOff val="35000"/>
                  </a:prstClr>
                </a:solidFill>
                <a:latin typeface="Calibri Light" panose="020F0302020204030204" pitchFamily="34" charset="0"/>
              </a:rPr>
              <a:t>Weiterbildungsakademie</a:t>
            </a:r>
            <a:r>
              <a:rPr lang="fr-CA" sz="2000" i="1" dirty="0">
                <a:solidFill>
                  <a:prstClr val="black">
                    <a:lumMod val="65000"/>
                    <a:lumOff val="35000"/>
                  </a:prstClr>
                </a:solidFill>
                <a:latin typeface="Calibri Light" panose="020F0302020204030204" pitchFamily="34" charset="0"/>
              </a:rPr>
              <a:t> (WBA) : </a:t>
            </a:r>
            <a:r>
              <a:rPr lang="en-US" sz="2000" dirty="0">
                <a:solidFill>
                  <a:prstClr val="black">
                    <a:lumMod val="65000"/>
                    <a:lumOff val="35000"/>
                  </a:prstClr>
                </a:solidFill>
                <a:latin typeface="Calibri Light" panose="020F0302020204030204" pitchFamily="34" charset="0"/>
              </a:rPr>
              <a:t>Austrian Academy of Continuing Education </a:t>
            </a:r>
          </a:p>
          <a:p>
            <a:pPr marL="342900" indent="-342900">
              <a:buFont typeface="Arial" panose="020B0604020202020204" pitchFamily="34" charset="0"/>
              <a:buChar char="•"/>
            </a:pPr>
            <a:endParaRPr lang="fr-CA" sz="2000" dirty="0">
              <a:solidFill>
                <a:prstClr val="black">
                  <a:lumMod val="65000"/>
                  <a:lumOff val="35000"/>
                </a:prstClr>
              </a:solidFill>
              <a:latin typeface="Calibri Light" panose="020F0302020204030204" pitchFamily="34" charset="0"/>
            </a:endParaRPr>
          </a:p>
          <a:p>
            <a:pPr marL="342900" indent="-342900">
              <a:buFont typeface="Arial" panose="020B0604020202020204" pitchFamily="34" charset="0"/>
              <a:buChar char="•"/>
            </a:pPr>
            <a:r>
              <a:rPr lang="en-US" sz="2000" dirty="0">
                <a:solidFill>
                  <a:prstClr val="black">
                    <a:lumMod val="65000"/>
                    <a:lumOff val="35000"/>
                  </a:prstClr>
                </a:solidFill>
                <a:latin typeface="Calibri Light" panose="020F0302020204030204" pitchFamily="34" charset="0"/>
              </a:rPr>
              <a:t>Ensure </a:t>
            </a:r>
            <a:r>
              <a:rPr lang="en-US" sz="2000" b="1" dirty="0">
                <a:solidFill>
                  <a:prstClr val="black">
                    <a:lumMod val="65000"/>
                    <a:lumOff val="35000"/>
                  </a:prstClr>
                </a:solidFill>
                <a:latin typeface="Calibri Light" panose="020F0302020204030204" pitchFamily="34" charset="0"/>
              </a:rPr>
              <a:t>relevant and high quality initial training</a:t>
            </a:r>
          </a:p>
          <a:p>
            <a:endParaRPr lang="fr-CA" sz="2000" dirty="0">
              <a:solidFill>
                <a:prstClr val="black">
                  <a:lumMod val="65000"/>
                  <a:lumOff val="35000"/>
                </a:prstClr>
              </a:solidFill>
              <a:latin typeface="Calibri Light" panose="020F0302020204030204" pitchFamily="34" charset="0"/>
            </a:endParaRPr>
          </a:p>
          <a:p>
            <a:pPr marL="342900" indent="-342900">
              <a:buFont typeface="Arial" panose="020B0604020202020204" pitchFamily="34" charset="0"/>
              <a:buChar char="•"/>
            </a:pPr>
            <a:r>
              <a:rPr lang="de-AT" sz="2000" b="1" dirty="0">
                <a:solidFill>
                  <a:prstClr val="black">
                    <a:lumMod val="65000"/>
                    <a:lumOff val="35000"/>
                  </a:prstClr>
                </a:solidFill>
                <a:latin typeface="Calibri Light" panose="020F0302020204030204" pitchFamily="34" charset="0"/>
              </a:rPr>
              <a:t>Involvement </a:t>
            </a:r>
            <a:r>
              <a:rPr lang="de-AT" sz="2000" b="1" dirty="0" err="1">
                <a:solidFill>
                  <a:prstClr val="black">
                    <a:lumMod val="65000"/>
                    <a:lumOff val="35000"/>
                  </a:prstClr>
                </a:solidFill>
                <a:latin typeface="Calibri Light" panose="020F0302020204030204" pitchFamily="34" charset="0"/>
              </a:rPr>
              <a:t>of</a:t>
            </a:r>
            <a:r>
              <a:rPr lang="de-AT" sz="2000" b="1" dirty="0">
                <a:solidFill>
                  <a:prstClr val="black">
                    <a:lumMod val="65000"/>
                    <a:lumOff val="35000"/>
                  </a:prstClr>
                </a:solidFill>
                <a:latin typeface="Calibri Light" panose="020F0302020204030204" pitchFamily="34" charset="0"/>
              </a:rPr>
              <a:t> </a:t>
            </a:r>
            <a:r>
              <a:rPr lang="de-AT" sz="2000" b="1" dirty="0" err="1">
                <a:solidFill>
                  <a:prstClr val="black">
                    <a:lumMod val="65000"/>
                    <a:lumOff val="35000"/>
                  </a:prstClr>
                </a:solidFill>
                <a:latin typeface="Calibri Light" panose="020F0302020204030204" pitchFamily="34" charset="0"/>
              </a:rPr>
              <a:t>employers</a:t>
            </a:r>
            <a:r>
              <a:rPr lang="de-AT" sz="2000" b="1" dirty="0">
                <a:solidFill>
                  <a:prstClr val="black">
                    <a:lumMod val="65000"/>
                    <a:lumOff val="35000"/>
                  </a:prstClr>
                </a:solidFill>
                <a:latin typeface="Calibri Light" panose="020F0302020204030204" pitchFamily="34" charset="0"/>
              </a:rPr>
              <a:t> </a:t>
            </a:r>
            <a:r>
              <a:rPr lang="de-AT" sz="2000" dirty="0">
                <a:solidFill>
                  <a:prstClr val="black">
                    <a:lumMod val="65000"/>
                    <a:lumOff val="35000"/>
                  </a:prstClr>
                </a:solidFill>
                <a:latin typeface="Calibri Light" panose="020F0302020204030204" pitchFamily="34" charset="0"/>
              </a:rPr>
              <a:t>in Austria in</a:t>
            </a:r>
          </a:p>
          <a:p>
            <a:r>
              <a:rPr lang="de-AT" sz="2000" dirty="0">
                <a:solidFill>
                  <a:prstClr val="black">
                    <a:lumMod val="65000"/>
                    <a:lumOff val="35000"/>
                  </a:prstClr>
                </a:solidFill>
                <a:latin typeface="Calibri Light" panose="020F0302020204030204" pitchFamily="34" charset="0"/>
              </a:rPr>
              <a:t>      </a:t>
            </a:r>
            <a:r>
              <a:rPr lang="de-AT" sz="2000" dirty="0" err="1">
                <a:solidFill>
                  <a:prstClr val="black">
                    <a:lumMod val="65000"/>
                    <a:lumOff val="35000"/>
                  </a:prstClr>
                </a:solidFill>
                <a:latin typeface="Calibri Light" panose="020F0302020204030204" pitchFamily="34" charset="0"/>
              </a:rPr>
              <a:t>career</a:t>
            </a:r>
            <a:r>
              <a:rPr lang="de-AT" sz="2000" dirty="0">
                <a:solidFill>
                  <a:prstClr val="black">
                    <a:lumMod val="65000"/>
                    <a:lumOff val="35000"/>
                  </a:prstClr>
                </a:solidFill>
                <a:latin typeface="Calibri Light" panose="020F0302020204030204" pitchFamily="34" charset="0"/>
              </a:rPr>
              <a:t> </a:t>
            </a:r>
            <a:r>
              <a:rPr lang="de-AT" sz="2000" dirty="0" err="1">
                <a:solidFill>
                  <a:prstClr val="black">
                    <a:lumMod val="65000"/>
                    <a:lumOff val="35000"/>
                  </a:prstClr>
                </a:solidFill>
                <a:latin typeface="Calibri Light" panose="020F0302020204030204" pitchFamily="34" charset="0"/>
              </a:rPr>
              <a:t>development</a:t>
            </a:r>
            <a:r>
              <a:rPr lang="de-AT" sz="2000" dirty="0">
                <a:solidFill>
                  <a:prstClr val="black">
                    <a:lumMod val="65000"/>
                    <a:lumOff val="35000"/>
                  </a:prstClr>
                </a:solidFill>
                <a:latin typeface="Calibri Light" panose="020F0302020204030204" pitchFamily="34" charset="0"/>
              </a:rPr>
              <a:t> </a:t>
            </a:r>
            <a:r>
              <a:rPr lang="de-AT" sz="2000" dirty="0" err="1">
                <a:solidFill>
                  <a:prstClr val="black">
                    <a:lumMod val="65000"/>
                    <a:lumOff val="35000"/>
                  </a:prstClr>
                </a:solidFill>
                <a:latin typeface="Calibri Light" panose="020F0302020204030204" pitchFamily="34" charset="0"/>
              </a:rPr>
              <a:t>and</a:t>
            </a:r>
            <a:r>
              <a:rPr lang="de-AT" sz="2000" dirty="0">
                <a:solidFill>
                  <a:prstClr val="black">
                    <a:lumMod val="65000"/>
                    <a:lumOff val="35000"/>
                  </a:prstClr>
                </a:solidFill>
                <a:latin typeface="Calibri Light" panose="020F0302020204030204" pitchFamily="34" charset="0"/>
              </a:rPr>
              <a:t> </a:t>
            </a:r>
            <a:r>
              <a:rPr lang="de-AT" sz="2000" dirty="0" err="1">
                <a:solidFill>
                  <a:prstClr val="black">
                    <a:lumMod val="65000"/>
                    <a:lumOff val="35000"/>
                  </a:prstClr>
                </a:solidFill>
                <a:latin typeface="Calibri Light" panose="020F0302020204030204" pitchFamily="34" charset="0"/>
              </a:rPr>
              <a:t>training</a:t>
            </a:r>
            <a:r>
              <a:rPr lang="de-AT" sz="2000" dirty="0">
                <a:solidFill>
                  <a:prstClr val="black">
                    <a:lumMod val="65000"/>
                    <a:lumOff val="35000"/>
                  </a:prstClr>
                </a:solidFill>
                <a:latin typeface="Calibri Light" panose="020F0302020204030204" pitchFamily="34" charset="0"/>
              </a:rPr>
              <a:t> </a:t>
            </a:r>
            <a:r>
              <a:rPr lang="de-AT" sz="2000" dirty="0" err="1">
                <a:solidFill>
                  <a:prstClr val="black">
                    <a:lumMod val="65000"/>
                    <a:lumOff val="35000"/>
                  </a:prstClr>
                </a:solidFill>
                <a:latin typeface="Calibri Light" panose="020F0302020204030204" pitchFamily="34" charset="0"/>
              </a:rPr>
              <a:t>of</a:t>
            </a:r>
            <a:r>
              <a:rPr lang="de-AT" sz="2000" dirty="0">
                <a:solidFill>
                  <a:prstClr val="black">
                    <a:lumMod val="65000"/>
                    <a:lumOff val="35000"/>
                  </a:prstClr>
                </a:solidFill>
                <a:latin typeface="Calibri Light" panose="020F0302020204030204" pitchFamily="34" charset="0"/>
              </a:rPr>
              <a:t> </a:t>
            </a:r>
            <a:r>
              <a:rPr lang="de-AT" sz="2000" dirty="0" err="1">
                <a:solidFill>
                  <a:prstClr val="black">
                    <a:lumMod val="65000"/>
                    <a:lumOff val="35000"/>
                  </a:prstClr>
                </a:solidFill>
                <a:latin typeface="Calibri Light" panose="020F0302020204030204" pitchFamily="34" charset="0"/>
              </a:rPr>
              <a:t>practitioners</a:t>
            </a:r>
            <a:r>
              <a:rPr lang="de-AT" sz="2000" dirty="0">
                <a:solidFill>
                  <a:prstClr val="black">
                    <a:lumMod val="65000"/>
                    <a:lumOff val="35000"/>
                  </a:prstClr>
                </a:solidFill>
                <a:latin typeface="Calibri Light" panose="020F0302020204030204" pitchFamily="34" charset="0"/>
              </a:rPr>
              <a:t> </a:t>
            </a:r>
            <a:endParaRPr lang="fr-CA" sz="2000" dirty="0">
              <a:solidFill>
                <a:prstClr val="black">
                  <a:lumMod val="65000"/>
                  <a:lumOff val="35000"/>
                </a:prstClr>
              </a:solidFill>
              <a:latin typeface="Calibri Light" panose="020F0302020204030204" pitchFamily="34" charset="0"/>
            </a:endParaRPr>
          </a:p>
          <a:p>
            <a:endParaRPr lang="de-AT" sz="2000" b="1" dirty="0"/>
          </a:p>
          <a:p>
            <a:pPr>
              <a:spcBef>
                <a:spcPts val="1800"/>
              </a:spcBef>
            </a:pPr>
            <a:endParaRPr lang="de-AT" sz="2000" b="1" u="sng" dirty="0"/>
          </a:p>
          <a:p>
            <a:pPr marL="342900" indent="-342900">
              <a:spcBef>
                <a:spcPts val="1800"/>
              </a:spcBef>
              <a:buFont typeface="Arial" panose="020B0604020202020204" pitchFamily="34" charset="0"/>
              <a:buChar char="•"/>
            </a:pPr>
            <a:endParaRPr lang="fr-CA" dirty="0">
              <a:solidFill>
                <a:prstClr val="black">
                  <a:lumMod val="65000"/>
                  <a:lumOff val="35000"/>
                </a:prstClr>
              </a:solidFill>
              <a:latin typeface="Calibri Light" panose="020F0302020204030204" pitchFamily="34" charset="0"/>
            </a:endParaRPr>
          </a:p>
        </p:txBody>
      </p:sp>
    </p:spTree>
    <p:extLst>
      <p:ext uri="{BB962C8B-B14F-4D97-AF65-F5344CB8AC3E}">
        <p14:creationId xmlns:p14="http://schemas.microsoft.com/office/powerpoint/2010/main" val="4088211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r>
              <a:rPr lang="fr-CA" dirty="0" err="1"/>
              <a:t>our</a:t>
            </a:r>
            <a:r>
              <a:rPr lang="fr-CA" dirty="0"/>
              <a:t> </a:t>
            </a:r>
            <a:r>
              <a:rPr lang="fr-CA" dirty="0" err="1"/>
              <a:t>context</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46856" y="1700808"/>
            <a:ext cx="8229600" cy="4320480"/>
          </a:xfrm>
        </p:spPr>
        <p:txBody>
          <a:bodyPr>
            <a:normAutofit fontScale="92500" lnSpcReduction="20000"/>
          </a:bodyPr>
          <a:lstStyle/>
          <a:p>
            <a:pPr marL="0" indent="0">
              <a:spcBef>
                <a:spcPts val="0"/>
              </a:spcBef>
              <a:buNone/>
            </a:pPr>
            <a:r>
              <a:rPr lang="en-US" sz="2000" b="1" dirty="0">
                <a:solidFill>
                  <a:srgbClr val="002060"/>
                </a:solidFill>
              </a:rPr>
              <a:t>Standards &amp; Guidelines</a:t>
            </a:r>
          </a:p>
          <a:p>
            <a:pPr marL="0" indent="0">
              <a:spcBef>
                <a:spcPts val="0"/>
              </a:spcBef>
              <a:buNone/>
            </a:pPr>
            <a:r>
              <a:rPr lang="en-US" sz="2000" b="1" dirty="0">
                <a:solidFill>
                  <a:srgbClr val="002060"/>
                </a:solidFill>
              </a:rPr>
              <a:t>Inconsistent use across stakeholder groups/jurisdictions</a:t>
            </a:r>
            <a:endParaRPr lang="en-CA" sz="2000" b="1" dirty="0">
              <a:solidFill>
                <a:srgbClr val="002060"/>
              </a:solidFill>
            </a:endParaRPr>
          </a:p>
          <a:p>
            <a:pPr lvl="0"/>
            <a:r>
              <a:rPr lang="en-US" sz="2000" dirty="0"/>
              <a:t>Professionals come with diverse education/employment backgrounds</a:t>
            </a:r>
            <a:endParaRPr lang="en-CA" sz="2000" dirty="0"/>
          </a:p>
          <a:p>
            <a:pPr lvl="0"/>
            <a:r>
              <a:rPr lang="en-US" sz="2000" dirty="0"/>
              <a:t>Limited view of career development as a distinct field</a:t>
            </a:r>
            <a:endParaRPr lang="en-CA" sz="2000" dirty="0"/>
          </a:p>
          <a:p>
            <a:pPr marL="0" indent="0">
              <a:spcBef>
                <a:spcPts val="0"/>
              </a:spcBef>
              <a:buNone/>
            </a:pPr>
            <a:endParaRPr lang="fr-CA" sz="2000" dirty="0"/>
          </a:p>
          <a:p>
            <a:pPr marL="0" indent="0">
              <a:spcBef>
                <a:spcPts val="0"/>
              </a:spcBef>
              <a:buNone/>
            </a:pPr>
            <a:r>
              <a:rPr lang="en-US" sz="2000" b="1" dirty="0">
                <a:solidFill>
                  <a:srgbClr val="002060"/>
                </a:solidFill>
              </a:rPr>
              <a:t>Need regular updates</a:t>
            </a:r>
            <a:endParaRPr lang="fr-CA" sz="2000" b="1" dirty="0">
              <a:solidFill>
                <a:srgbClr val="002060"/>
              </a:solidFill>
            </a:endParaRPr>
          </a:p>
          <a:p>
            <a:pPr lvl="0"/>
            <a:r>
              <a:rPr lang="en-US" sz="2000" dirty="0"/>
              <a:t>Emerging technologies</a:t>
            </a:r>
            <a:endParaRPr lang="en-CA" sz="2000" dirty="0"/>
          </a:p>
          <a:p>
            <a:pPr lvl="0"/>
            <a:r>
              <a:rPr lang="en-US" sz="2000" dirty="0" err="1"/>
              <a:t>Labour</a:t>
            </a:r>
            <a:r>
              <a:rPr lang="en-US" sz="2000" dirty="0"/>
              <a:t> market realities</a:t>
            </a:r>
            <a:endParaRPr lang="en-CA" sz="2000" dirty="0"/>
          </a:p>
          <a:p>
            <a:pPr marL="0" indent="0">
              <a:spcBef>
                <a:spcPts val="0"/>
              </a:spcBef>
              <a:buNone/>
            </a:pPr>
            <a:endParaRPr lang="en-US" sz="2000" dirty="0"/>
          </a:p>
          <a:p>
            <a:pPr marL="0" indent="0">
              <a:spcBef>
                <a:spcPts val="0"/>
              </a:spcBef>
              <a:buNone/>
            </a:pPr>
            <a:r>
              <a:rPr lang="en-US" sz="2000" b="1" dirty="0">
                <a:solidFill>
                  <a:srgbClr val="002060"/>
                </a:solidFill>
              </a:rPr>
              <a:t>Training and Certification</a:t>
            </a:r>
            <a:endParaRPr lang="fr-CA" sz="2000" b="1" dirty="0">
              <a:solidFill>
                <a:srgbClr val="002060"/>
              </a:solidFill>
            </a:endParaRPr>
          </a:p>
          <a:p>
            <a:r>
              <a:rPr lang="en-US" sz="2100" dirty="0"/>
              <a:t>Significant developments over past 25 years</a:t>
            </a:r>
          </a:p>
          <a:p>
            <a:pPr lvl="0">
              <a:lnSpc>
                <a:spcPct val="100000"/>
              </a:lnSpc>
              <a:spcAft>
                <a:spcPts val="0"/>
              </a:spcAft>
            </a:pPr>
            <a:r>
              <a:rPr lang="en-US" sz="2100" dirty="0"/>
              <a:t>Inconsistent access to training (remote/rural communities)</a:t>
            </a:r>
            <a:endParaRPr lang="en-CA" sz="2100" dirty="0"/>
          </a:p>
          <a:p>
            <a:pPr lvl="0">
              <a:lnSpc>
                <a:spcPct val="100000"/>
              </a:lnSpc>
              <a:spcAft>
                <a:spcPts val="0"/>
              </a:spcAft>
            </a:pPr>
            <a:r>
              <a:rPr lang="en-US" sz="2100" dirty="0"/>
              <a:t>Limited advanced training within English-speaking Canada (e.g., Masters Degree)</a:t>
            </a:r>
          </a:p>
          <a:p>
            <a:r>
              <a:rPr lang="en-US" sz="2100" dirty="0"/>
              <a:t>No government regulation outside of Quebec </a:t>
            </a:r>
            <a:endParaRPr lang="en-CA" sz="2100" dirty="0"/>
          </a:p>
          <a:p>
            <a:pPr marL="0" lvl="0" indent="0">
              <a:lnSpc>
                <a:spcPct val="100000"/>
              </a:lnSpc>
              <a:spcAft>
                <a:spcPts val="0"/>
              </a:spcAft>
              <a:buNone/>
            </a:pPr>
            <a:endParaRPr lang="en-CA" sz="1800" dirty="0"/>
          </a:p>
          <a:p>
            <a:endParaRPr lang="en-CA" sz="2000" dirty="0"/>
          </a:p>
          <a:p>
            <a:pPr lvl="0"/>
            <a:endParaRPr lang="en-CA" sz="2000" dirty="0"/>
          </a:p>
          <a:p>
            <a:pPr marL="0" indent="0">
              <a:spcBef>
                <a:spcPts val="0"/>
              </a:spcBef>
              <a:buNone/>
            </a:pPr>
            <a:endParaRPr lang="en-CA" sz="2000" dirty="0"/>
          </a:p>
          <a:p>
            <a:pPr marL="0" indent="0" algn="just">
              <a:buNone/>
            </a:pPr>
            <a:endParaRPr lang="en-CA" b="1" dirty="0"/>
          </a:p>
        </p:txBody>
      </p:sp>
    </p:spTree>
    <p:extLst>
      <p:ext uri="{BB962C8B-B14F-4D97-AF65-F5344CB8AC3E}">
        <p14:creationId xmlns:p14="http://schemas.microsoft.com/office/powerpoint/2010/main" val="3688555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419872" y="908720"/>
            <a:ext cx="5328592" cy="1470025"/>
          </a:xfrm>
        </p:spPr>
        <p:txBody>
          <a:bodyPr/>
          <a:lstStyle/>
          <a:p>
            <a:br>
              <a:rPr lang="fr-CA" dirty="0"/>
            </a:br>
            <a:br>
              <a:rPr lang="fr-CA" dirty="0"/>
            </a:br>
            <a:br>
              <a:rPr lang="fr-CA" dirty="0"/>
            </a:br>
            <a:br>
              <a:rPr lang="fr-CA" dirty="0"/>
            </a:br>
            <a:br>
              <a:rPr lang="fr-CA" dirty="0"/>
            </a:br>
            <a:r>
              <a:rPr lang="fr-CA" dirty="0"/>
              <a:t>theme 4 </a:t>
            </a:r>
            <a:br>
              <a:rPr lang="fr-CA" dirty="0"/>
            </a:br>
            <a:r>
              <a:rPr lang="en-CA" sz="4400" dirty="0"/>
              <a:t>Reforming career services in education and employment to focus on career competencies and successful transitions</a:t>
            </a:r>
            <a:br>
              <a:rPr lang="fr-CA" dirty="0"/>
            </a:br>
            <a:endParaRPr lang="en-CA" dirty="0"/>
          </a:p>
        </p:txBody>
      </p:sp>
    </p:spTree>
    <p:extLst>
      <p:ext uri="{BB962C8B-B14F-4D97-AF65-F5344CB8AC3E}">
        <p14:creationId xmlns:p14="http://schemas.microsoft.com/office/powerpoint/2010/main" val="1281628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374848" y="1556792"/>
            <a:ext cx="8229600" cy="4525963"/>
          </a:xfrm>
        </p:spPr>
        <p:txBody>
          <a:bodyPr>
            <a:normAutofit fontScale="25000" lnSpcReduction="20000"/>
          </a:bodyPr>
          <a:lstStyle/>
          <a:p>
            <a:pPr>
              <a:lnSpc>
                <a:spcPct val="120000"/>
              </a:lnSpc>
              <a:spcBef>
                <a:spcPts val="0"/>
              </a:spcBef>
            </a:pPr>
            <a:endParaRPr lang="fr-CA" sz="4300" dirty="0"/>
          </a:p>
          <a:p>
            <a:pPr algn="just">
              <a:spcBef>
                <a:spcPts val="600"/>
              </a:spcBef>
            </a:pPr>
            <a:r>
              <a:rPr lang="en-US" sz="8000" dirty="0"/>
              <a:t>Extensive research base which indicates that well-functioning career education systems promote success and progression</a:t>
            </a:r>
          </a:p>
          <a:p>
            <a:pPr algn="just">
              <a:spcBef>
                <a:spcPts val="600"/>
              </a:spcBef>
            </a:pPr>
            <a:endParaRPr lang="en-US" sz="8000" dirty="0"/>
          </a:p>
          <a:p>
            <a:pPr algn="just">
              <a:spcBef>
                <a:spcPts val="600"/>
              </a:spcBef>
            </a:pPr>
            <a:r>
              <a:rPr lang="en-US" sz="8000" dirty="0"/>
              <a:t>Career education and Career Transition Competencies (CTC) act as links between the school, community and working life and promote social justice, equity, and equality (Sweet, </a:t>
            </a:r>
            <a:r>
              <a:rPr lang="en-US" sz="8000" dirty="0" err="1"/>
              <a:t>Nissinen</a:t>
            </a:r>
            <a:r>
              <a:rPr lang="en-US" sz="8000" dirty="0"/>
              <a:t>, &amp; </a:t>
            </a:r>
            <a:r>
              <a:rPr lang="en-US" sz="8000" dirty="0" err="1"/>
              <a:t>Vuorinen</a:t>
            </a:r>
            <a:r>
              <a:rPr lang="en-US" sz="8000" dirty="0"/>
              <a:t>, 2014) </a:t>
            </a:r>
          </a:p>
          <a:p>
            <a:pPr algn="just">
              <a:spcBef>
                <a:spcPts val="600"/>
              </a:spcBef>
            </a:pPr>
            <a:endParaRPr lang="en-CA" sz="8000" dirty="0"/>
          </a:p>
          <a:p>
            <a:pPr algn="just">
              <a:spcBef>
                <a:spcPts val="600"/>
              </a:spcBef>
            </a:pPr>
            <a:r>
              <a:rPr lang="en-US" sz="8000" dirty="0"/>
              <a:t>Countries need to innovate in education and </a:t>
            </a:r>
            <a:r>
              <a:rPr lang="en-US" sz="8000" dirty="0" err="1"/>
              <a:t>labour</a:t>
            </a:r>
            <a:r>
              <a:rPr lang="en-US" sz="8000" dirty="0"/>
              <a:t> sectors to reinforce career competencies and successful transitions</a:t>
            </a:r>
          </a:p>
          <a:p>
            <a:pPr algn="just">
              <a:spcBef>
                <a:spcPts val="600"/>
              </a:spcBef>
            </a:pPr>
            <a:endParaRPr lang="en-CA" sz="8000" dirty="0"/>
          </a:p>
          <a:p>
            <a:pPr lvl="0" algn="just">
              <a:spcBef>
                <a:spcPts val="600"/>
              </a:spcBef>
            </a:pPr>
            <a:r>
              <a:rPr lang="en-US" sz="8000" dirty="0"/>
              <a:t>Develop national frameworks that outline CTC from a lifelong perspective and differentiate CTC expectations and outcomes according to the developmental stage of citizens</a:t>
            </a:r>
          </a:p>
          <a:p>
            <a:pPr marL="0" lvl="0" indent="0">
              <a:lnSpc>
                <a:spcPct val="120000"/>
              </a:lnSpc>
              <a:spcBef>
                <a:spcPts val="0"/>
              </a:spcBef>
              <a:buNone/>
            </a:pPr>
            <a:endParaRPr lang="en-CA" sz="4900" dirty="0"/>
          </a:p>
          <a:p>
            <a:pPr lvl="1">
              <a:lnSpc>
                <a:spcPct val="120000"/>
              </a:lnSpc>
              <a:spcBef>
                <a:spcPts val="0"/>
              </a:spcBef>
            </a:pPr>
            <a:r>
              <a:rPr lang="en-US" sz="6400" dirty="0"/>
              <a:t>Post-Secondary Education</a:t>
            </a:r>
            <a:endParaRPr lang="en-CA" sz="6400" dirty="0"/>
          </a:p>
          <a:p>
            <a:pPr lvl="1">
              <a:lnSpc>
                <a:spcPct val="120000"/>
              </a:lnSpc>
              <a:spcBef>
                <a:spcPts val="0"/>
              </a:spcBef>
            </a:pPr>
            <a:r>
              <a:rPr lang="en-US" sz="6400" dirty="0"/>
              <a:t>Adult Learning</a:t>
            </a:r>
            <a:endParaRPr lang="en-CA" sz="6400" dirty="0"/>
          </a:p>
          <a:p>
            <a:pPr lvl="1">
              <a:lnSpc>
                <a:spcPct val="120000"/>
              </a:lnSpc>
              <a:spcBef>
                <a:spcPts val="0"/>
              </a:spcBef>
            </a:pPr>
            <a:r>
              <a:rPr lang="en-US" sz="6400" dirty="0"/>
              <a:t>Employment Sectors</a:t>
            </a:r>
            <a:endParaRPr lang="en-CA" sz="6400" dirty="0"/>
          </a:p>
          <a:p>
            <a:pPr marL="0" indent="0" algn="just">
              <a:spcBef>
                <a:spcPts val="1800"/>
              </a:spcBef>
              <a:buNone/>
            </a:pPr>
            <a:endParaRPr lang="fr-CA" sz="2000" dirty="0"/>
          </a:p>
        </p:txBody>
      </p:sp>
      <p:sp>
        <p:nvSpPr>
          <p:cNvPr id="5" name="Titre 1"/>
          <p:cNvSpPr>
            <a:spLocks noGrp="1"/>
          </p:cNvSpPr>
          <p:nvPr>
            <p:ph type="title"/>
            <p:custDataLst>
              <p:tags r:id="rId2"/>
            </p:custDataLst>
          </p:nvPr>
        </p:nvSpPr>
        <p:spPr>
          <a:xfrm>
            <a:off x="35496" y="116632"/>
            <a:ext cx="9001000" cy="1138138"/>
          </a:xfrm>
        </p:spPr>
        <p:txBody>
          <a:bodyPr>
            <a:normAutofit fontScale="90000"/>
          </a:bodyPr>
          <a:lstStyle/>
          <a:p>
            <a:br>
              <a:rPr lang="en-CA" sz="3100" dirty="0">
                <a:latin typeface="Arial Narrow" panose="020B0606020202030204" pitchFamily="34" charset="0"/>
              </a:rPr>
            </a:br>
            <a:br>
              <a:rPr lang="en-CA" sz="3100" dirty="0">
                <a:latin typeface="Arial Narrow" panose="020B0606020202030204" pitchFamily="34" charset="0"/>
              </a:rPr>
            </a:br>
            <a:r>
              <a:rPr lang="en-CA" sz="3100" dirty="0"/>
              <a:t>Reforming career services in education and employment to focus on career competencies and successful transitions</a:t>
            </a:r>
            <a:br>
              <a:rPr lang="fr-CA" sz="3100" dirty="0"/>
            </a:br>
            <a:endParaRPr lang="fr-CA" dirty="0"/>
          </a:p>
        </p:txBody>
      </p:sp>
    </p:spTree>
    <p:extLst>
      <p:ext uri="{BB962C8B-B14F-4D97-AF65-F5344CB8AC3E}">
        <p14:creationId xmlns:p14="http://schemas.microsoft.com/office/powerpoint/2010/main" val="185965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br>
              <a:rPr lang="en-CA" dirty="0">
                <a:latin typeface="Arial Narrow" panose="020B0606020202030204" pitchFamily="34" charset="0"/>
              </a:rPr>
            </a:br>
            <a:r>
              <a:rPr lang="fr-CA" dirty="0"/>
              <a:t>Recommendations to countries</a:t>
            </a:r>
            <a:br>
              <a:rPr lang="en-CA" dirty="0">
                <a:latin typeface="Arial Narrow" panose="020B0606020202030204" pitchFamily="34" charset="0"/>
              </a:rPr>
            </a:b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46856" y="1844824"/>
            <a:ext cx="8301608" cy="3744416"/>
          </a:xfrm>
        </p:spPr>
        <p:txBody>
          <a:bodyPr>
            <a:normAutofit fontScale="92500" lnSpcReduction="10000"/>
          </a:bodyPr>
          <a:lstStyle/>
          <a:p>
            <a:pPr marL="457200" lvl="0" indent="-457200">
              <a:lnSpc>
                <a:spcPct val="100000"/>
              </a:lnSpc>
              <a:buFont typeface="+mj-lt"/>
              <a:buAutoNum type="arabicPeriod"/>
            </a:pPr>
            <a:r>
              <a:rPr lang="en-US" sz="2400" dirty="0"/>
              <a:t>Clearly define career development skills/competencies</a:t>
            </a:r>
          </a:p>
          <a:p>
            <a:pPr marL="457200" lvl="0" indent="-457200">
              <a:lnSpc>
                <a:spcPct val="100000"/>
              </a:lnSpc>
              <a:buFont typeface="+mj-lt"/>
              <a:buAutoNum type="arabicPeriod"/>
            </a:pPr>
            <a:endParaRPr lang="en-US" sz="2400" dirty="0"/>
          </a:p>
          <a:p>
            <a:pPr marL="457200" lvl="0" indent="-457200">
              <a:lnSpc>
                <a:spcPct val="100000"/>
              </a:lnSpc>
              <a:buFont typeface="+mj-lt"/>
              <a:buAutoNum type="arabicPeriod"/>
            </a:pPr>
            <a:r>
              <a:rPr lang="en-US" sz="2400" dirty="0"/>
              <a:t>Create a common conversation around career development skills/competencies</a:t>
            </a:r>
          </a:p>
          <a:p>
            <a:pPr marL="457200" lvl="0" indent="-457200">
              <a:lnSpc>
                <a:spcPct val="100000"/>
              </a:lnSpc>
              <a:buFont typeface="+mj-lt"/>
              <a:buAutoNum type="arabicPeriod"/>
            </a:pPr>
            <a:endParaRPr lang="en-US" sz="2400" dirty="0"/>
          </a:p>
          <a:p>
            <a:pPr marL="457200" lvl="0" indent="-457200">
              <a:lnSpc>
                <a:spcPct val="100000"/>
              </a:lnSpc>
              <a:buFont typeface="+mj-lt"/>
              <a:buAutoNum type="arabicPeriod"/>
            </a:pPr>
            <a:r>
              <a:rPr lang="en-US" sz="2400" dirty="0"/>
              <a:t>Integrate career development skills/competencies into education and employment systems</a:t>
            </a:r>
          </a:p>
          <a:p>
            <a:pPr marL="457200" lvl="0" indent="-457200">
              <a:lnSpc>
                <a:spcPct val="100000"/>
              </a:lnSpc>
              <a:buFont typeface="+mj-lt"/>
              <a:buAutoNum type="arabicPeriod"/>
            </a:pPr>
            <a:endParaRPr lang="en-US" sz="2400" dirty="0"/>
          </a:p>
          <a:p>
            <a:pPr marL="457200" indent="-457200">
              <a:lnSpc>
                <a:spcPct val="100000"/>
              </a:lnSpc>
              <a:buFont typeface="+mj-lt"/>
              <a:buAutoNum type="arabicPeriod"/>
            </a:pPr>
            <a:r>
              <a:rPr lang="en-US" sz="2400" dirty="0"/>
              <a:t>Actively support advocacy by career professionals for the use of career development skills/competencies</a:t>
            </a:r>
          </a:p>
          <a:p>
            <a:pPr marL="457200" indent="-457200">
              <a:spcBef>
                <a:spcPts val="1200"/>
              </a:spcBef>
              <a:buFont typeface="+mj-lt"/>
              <a:buAutoNum type="arabicPeriod"/>
            </a:pPr>
            <a:endParaRPr lang="fr-CA" sz="2000" dirty="0"/>
          </a:p>
          <a:p>
            <a:pPr marL="457200" indent="-457200">
              <a:spcBef>
                <a:spcPts val="2400"/>
              </a:spcBef>
              <a:buFont typeface="+mj-lt"/>
              <a:buAutoNum type="arabicPeriod"/>
            </a:pPr>
            <a:endParaRPr lang="en-CA" sz="2400" dirty="0"/>
          </a:p>
        </p:txBody>
      </p:sp>
    </p:spTree>
    <p:extLst>
      <p:ext uri="{BB962C8B-B14F-4D97-AF65-F5344CB8AC3E}">
        <p14:creationId xmlns:p14="http://schemas.microsoft.com/office/powerpoint/2010/main" val="1101406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184" y="1700808"/>
            <a:ext cx="8435280" cy="4176464"/>
          </a:xfrm>
        </p:spPr>
        <p:txBody>
          <a:bodyPr>
            <a:normAutofit/>
          </a:bodyPr>
          <a:lstStyle/>
          <a:p>
            <a:pPr marL="0" indent="0" algn="ctr">
              <a:buNone/>
            </a:pPr>
            <a:r>
              <a:rPr lang="fr-CA" sz="2200" b="1" dirty="0"/>
              <a:t>	</a:t>
            </a:r>
            <a:r>
              <a:rPr lang="fr-CA" sz="2200" b="1" dirty="0" err="1"/>
              <a:t>Finland</a:t>
            </a:r>
            <a:r>
              <a:rPr lang="fr-CA" sz="2200" dirty="0" err="1"/>
              <a:t>’s</a:t>
            </a:r>
            <a:r>
              <a:rPr lang="fr-CA" sz="2200" dirty="0"/>
              <a:t> </a:t>
            </a:r>
            <a:r>
              <a:rPr lang="fr-CA" sz="2400" dirty="0"/>
              <a:t>One-Stop-Guidance Centres: </a:t>
            </a:r>
            <a:r>
              <a:rPr lang="fr-CA" sz="2400" b="1" dirty="0" err="1">
                <a:solidFill>
                  <a:prstClr val="black">
                    <a:lumMod val="65000"/>
                    <a:lumOff val="35000"/>
                  </a:prstClr>
                </a:solidFill>
              </a:rPr>
              <a:t>Ohjaamo</a:t>
            </a:r>
            <a:r>
              <a:rPr lang="fr-CA" sz="2400" b="1" dirty="0">
                <a:solidFill>
                  <a:prstClr val="black">
                    <a:lumMod val="65000"/>
                    <a:lumOff val="35000"/>
                  </a:prstClr>
                </a:solidFill>
              </a:rPr>
              <a:t> Centres </a:t>
            </a:r>
            <a:endParaRPr lang="fr-CA" sz="2200" b="1" dirty="0"/>
          </a:p>
          <a:p>
            <a:pPr marL="0" indent="0" algn="ctr">
              <a:spcBef>
                <a:spcPts val="2400"/>
              </a:spcBef>
              <a:buNone/>
            </a:pPr>
            <a:endParaRPr lang="fr-CA" sz="2200" b="1" dirty="0"/>
          </a:p>
        </p:txBody>
      </p:sp>
      <p:sp>
        <p:nvSpPr>
          <p:cNvPr id="5" name="Titre 1"/>
          <p:cNvSpPr>
            <a:spLocks noGrp="1"/>
          </p:cNvSpPr>
          <p:nvPr>
            <p:ph type="title"/>
          </p:nvPr>
        </p:nvSpPr>
        <p:spPr>
          <a:xfrm>
            <a:off x="457200" y="260648"/>
            <a:ext cx="8229600" cy="1138138"/>
          </a:xfrm>
        </p:spPr>
        <p:txBody>
          <a:bodyPr>
            <a:normAutofit fontScale="90000"/>
          </a:bodyPr>
          <a:lstStyle/>
          <a:p>
            <a:br>
              <a:rPr lang="en-CA" dirty="0">
                <a:latin typeface="Arial Narrow" panose="020B0606020202030204" pitchFamily="34" charset="0"/>
              </a:rPr>
            </a:br>
            <a:r>
              <a:rPr lang="fr-CA" dirty="0" err="1">
                <a:latin typeface="Arial Narrow" panose="020B0606020202030204" pitchFamily="34" charset="0"/>
              </a:rPr>
              <a:t>P</a:t>
            </a:r>
            <a:r>
              <a:rPr lang="fr-CA" dirty="0" err="1"/>
              <a:t>romising</a:t>
            </a:r>
            <a:r>
              <a:rPr lang="fr-CA" dirty="0"/>
              <a:t> practice</a:t>
            </a:r>
            <a:br>
              <a:rPr lang="en-CA" dirty="0">
                <a:latin typeface="Arial Narrow" panose="020B0606020202030204" pitchFamily="34" charset="0"/>
              </a:rPr>
            </a:br>
            <a:endParaRPr lang="fr-CA"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725144"/>
            <a:ext cx="2466667" cy="1047619"/>
          </a:xfrm>
          <a:prstGeom prst="rect">
            <a:avLst/>
          </a:prstGeom>
        </p:spPr>
      </p:pic>
      <p:sp>
        <p:nvSpPr>
          <p:cNvPr id="6" name="Rectangle 5"/>
          <p:cNvSpPr/>
          <p:nvPr/>
        </p:nvSpPr>
        <p:spPr>
          <a:xfrm>
            <a:off x="395536" y="2564904"/>
            <a:ext cx="8167936" cy="2831544"/>
          </a:xfrm>
          <a:prstGeom prst="rect">
            <a:avLst/>
          </a:prstGeom>
        </p:spPr>
        <p:txBody>
          <a:bodyPr wrap="square">
            <a:spAutoFit/>
          </a:bodyPr>
          <a:lstStyle/>
          <a:p>
            <a:pPr marL="342900" indent="-342900">
              <a:spcBef>
                <a:spcPts val="1800"/>
              </a:spcBef>
              <a:buFont typeface="Arial" panose="020B0604020202020204" pitchFamily="34" charset="0"/>
              <a:buChar char="•"/>
            </a:pPr>
            <a:r>
              <a:rPr lang="en-CA" sz="2000" b="1" dirty="0">
                <a:solidFill>
                  <a:prstClr val="black">
                    <a:lumMod val="65000"/>
                    <a:lumOff val="35000"/>
                  </a:prstClr>
                </a:solidFill>
                <a:latin typeface="Calibri Light" panose="020F0302020204030204" pitchFamily="34" charset="0"/>
              </a:rPr>
              <a:t>Services </a:t>
            </a:r>
            <a:r>
              <a:rPr lang="en-CA" sz="2000" dirty="0">
                <a:solidFill>
                  <a:prstClr val="black">
                    <a:lumMod val="65000"/>
                    <a:lumOff val="35000"/>
                  </a:prstClr>
                </a:solidFill>
                <a:latin typeface="Calibri Light" panose="020F0302020204030204" pitchFamily="34" charset="0"/>
              </a:rPr>
              <a:t>for people under the age of 30</a:t>
            </a:r>
          </a:p>
          <a:p>
            <a:pPr marL="342900" indent="-342900">
              <a:spcBef>
                <a:spcPts val="1800"/>
              </a:spcBef>
              <a:buFont typeface="Arial" panose="020B0604020202020204" pitchFamily="34" charset="0"/>
              <a:buChar char="•"/>
            </a:pPr>
            <a:r>
              <a:rPr lang="en-US" sz="2000" dirty="0" err="1">
                <a:solidFill>
                  <a:prstClr val="black">
                    <a:lumMod val="65000"/>
                    <a:lumOff val="35000"/>
                  </a:prstClr>
                </a:solidFill>
                <a:latin typeface="Calibri Light" panose="020F0302020204030204" pitchFamily="34" charset="0"/>
              </a:rPr>
              <a:t>Ohjaamo</a:t>
            </a:r>
            <a:r>
              <a:rPr lang="en-US" sz="2000" dirty="0">
                <a:solidFill>
                  <a:prstClr val="black">
                    <a:lumMod val="65000"/>
                    <a:lumOff val="35000"/>
                  </a:prstClr>
                </a:solidFill>
                <a:latin typeface="Calibri Light" panose="020F0302020204030204" pitchFamily="34" charset="0"/>
              </a:rPr>
              <a:t> </a:t>
            </a:r>
            <a:r>
              <a:rPr lang="en-US" sz="2000" b="1" dirty="0">
                <a:solidFill>
                  <a:prstClr val="black">
                    <a:lumMod val="65000"/>
                    <a:lumOff val="35000"/>
                  </a:prstClr>
                </a:solidFill>
                <a:latin typeface="Calibri Light" panose="020F0302020204030204" pitchFamily="34" charset="0"/>
              </a:rPr>
              <a:t>focuses on employment and career guidance</a:t>
            </a:r>
            <a:r>
              <a:rPr lang="en-US" sz="2000" dirty="0">
                <a:solidFill>
                  <a:prstClr val="black">
                    <a:lumMod val="65000"/>
                    <a:lumOff val="35000"/>
                  </a:prstClr>
                </a:solidFill>
                <a:latin typeface="Calibri Light" panose="020F0302020204030204" pitchFamily="34" charset="0"/>
              </a:rPr>
              <a:t>, but also offers advice about everything from finances to health and relationships</a:t>
            </a:r>
            <a:endParaRPr lang="en-CA" sz="2000" dirty="0">
              <a:solidFill>
                <a:prstClr val="black">
                  <a:lumMod val="65000"/>
                  <a:lumOff val="35000"/>
                </a:prstClr>
              </a:solidFill>
              <a:latin typeface="Calibri Light" panose="020F0302020204030204" pitchFamily="34" charset="0"/>
            </a:endParaRPr>
          </a:p>
          <a:p>
            <a:pPr marL="342900" indent="-342900">
              <a:spcBef>
                <a:spcPts val="1800"/>
              </a:spcBef>
              <a:buFont typeface="Arial" panose="020B0604020202020204" pitchFamily="34" charset="0"/>
              <a:buChar char="•"/>
            </a:pPr>
            <a:r>
              <a:rPr lang="en-CA" sz="2000" b="1" dirty="0">
                <a:solidFill>
                  <a:prstClr val="black">
                    <a:lumMod val="65000"/>
                    <a:lumOff val="35000"/>
                  </a:prstClr>
                </a:solidFill>
                <a:latin typeface="Calibri Light" panose="020F0302020204030204" pitchFamily="34" charset="0"/>
              </a:rPr>
              <a:t> New way of working </a:t>
            </a:r>
            <a:r>
              <a:rPr lang="en-CA" sz="2000" dirty="0">
                <a:solidFill>
                  <a:prstClr val="black">
                    <a:lumMod val="65000"/>
                    <a:lumOff val="35000"/>
                  </a:prstClr>
                </a:solidFill>
                <a:latin typeface="Calibri Light" panose="020F0302020204030204" pitchFamily="34" charset="0"/>
              </a:rPr>
              <a:t>for the professional involved </a:t>
            </a:r>
            <a:r>
              <a:rPr lang="en-CA" sz="2000" b="1" dirty="0">
                <a:solidFill>
                  <a:prstClr val="black">
                    <a:lumMod val="65000"/>
                    <a:lumOff val="35000"/>
                  </a:prstClr>
                </a:solidFill>
                <a:latin typeface="Calibri Light" panose="020F0302020204030204" pitchFamily="34" charset="0"/>
              </a:rPr>
              <a:t>(interdisciplinary</a:t>
            </a:r>
            <a:r>
              <a:rPr lang="en-CA" sz="2000" dirty="0">
                <a:solidFill>
                  <a:prstClr val="black">
                    <a:lumMod val="65000"/>
                    <a:lumOff val="35000"/>
                  </a:prstClr>
                </a:solidFill>
                <a:latin typeface="Calibri Light" panose="020F0302020204030204" pitchFamily="34" charset="0"/>
              </a:rPr>
              <a:t> </a:t>
            </a:r>
            <a:r>
              <a:rPr lang="en-CA" sz="2000" b="1" dirty="0">
                <a:solidFill>
                  <a:prstClr val="black">
                    <a:lumMod val="65000"/>
                    <a:lumOff val="35000"/>
                  </a:prstClr>
                </a:solidFill>
                <a:latin typeface="Calibri Light" panose="020F0302020204030204" pitchFamily="34" charset="0"/>
              </a:rPr>
              <a:t>teams</a:t>
            </a:r>
            <a:r>
              <a:rPr lang="en-CA" sz="2000" dirty="0">
                <a:solidFill>
                  <a:prstClr val="black">
                    <a:lumMod val="65000"/>
                    <a:lumOff val="35000"/>
                  </a:prstClr>
                </a:solidFill>
                <a:latin typeface="Calibri Light" panose="020F0302020204030204" pitchFamily="34" charset="0"/>
              </a:rPr>
              <a:t>)</a:t>
            </a:r>
          </a:p>
          <a:p>
            <a:pPr marL="342900" indent="-342900" algn="ctr">
              <a:spcBef>
                <a:spcPts val="1800"/>
              </a:spcBef>
              <a:buFont typeface="Arial" panose="020B0604020202020204" pitchFamily="34" charset="0"/>
              <a:buChar char="•"/>
            </a:pPr>
            <a:endParaRPr lang="fr-CA" sz="2000" dirty="0">
              <a:solidFill>
                <a:prstClr val="black">
                  <a:lumMod val="65000"/>
                  <a:lumOff val="35000"/>
                </a:prstClr>
              </a:solidFill>
              <a:latin typeface="Calibri Light" panose="020F0302020204030204" pitchFamily="34" charset="0"/>
            </a:endParaRPr>
          </a:p>
          <a:p>
            <a:pPr marL="342900" indent="-342900">
              <a:spcBef>
                <a:spcPts val="1800"/>
              </a:spcBef>
              <a:buFont typeface="Arial" panose="020B0604020202020204" pitchFamily="34" charset="0"/>
              <a:buChar char="•"/>
            </a:pPr>
            <a:endParaRPr lang="fr-CA" u="sng" dirty="0">
              <a:solidFill>
                <a:prstClr val="black">
                  <a:lumMod val="65000"/>
                  <a:lumOff val="35000"/>
                </a:prstClr>
              </a:solidFill>
              <a:latin typeface="Calibri Light" panose="020F0302020204030204" pitchFamily="34" charset="0"/>
            </a:endParaRPr>
          </a:p>
        </p:txBody>
      </p:sp>
    </p:spTree>
    <p:extLst>
      <p:ext uri="{BB962C8B-B14F-4D97-AF65-F5344CB8AC3E}">
        <p14:creationId xmlns:p14="http://schemas.microsoft.com/office/powerpoint/2010/main" val="325208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br>
              <a:rPr lang="en-CA" dirty="0">
                <a:latin typeface="Arial Narrow" panose="020B0606020202030204" pitchFamily="34" charset="0"/>
              </a:rPr>
            </a:br>
            <a:r>
              <a:rPr lang="fr-CA" dirty="0"/>
              <a:t>Team Canada</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251520" y="1556792"/>
            <a:ext cx="8435280" cy="4525963"/>
          </a:xfrm>
        </p:spPr>
        <p:txBody>
          <a:bodyPr>
            <a:normAutofit fontScale="92500" lnSpcReduction="20000"/>
          </a:bodyPr>
          <a:lstStyle/>
          <a:p>
            <a:pPr algn="just"/>
            <a:endParaRPr lang="fr-CA" sz="1800" b="1" dirty="0">
              <a:solidFill>
                <a:srgbClr val="002060"/>
              </a:solidFill>
            </a:endParaRPr>
          </a:p>
          <a:p>
            <a:pPr lvl="0">
              <a:spcBef>
                <a:spcPts val="600"/>
              </a:spcBef>
            </a:pPr>
            <a:r>
              <a:rPr lang="en-CA" sz="1900" b="1" dirty="0">
                <a:solidFill>
                  <a:srgbClr val="002060"/>
                </a:solidFill>
              </a:rPr>
              <a:t>Tracey Campbell</a:t>
            </a:r>
            <a:r>
              <a:rPr lang="en-CA" sz="1800" dirty="0"/>
              <a:t>, </a:t>
            </a:r>
            <a:r>
              <a:rPr lang="en-US" sz="1800" dirty="0"/>
              <a:t>Senior Policy Analyst, </a:t>
            </a:r>
            <a:r>
              <a:rPr lang="en-US" sz="1800" dirty="0" err="1"/>
              <a:t>Labour</a:t>
            </a:r>
            <a:r>
              <a:rPr lang="en-US" sz="1800" dirty="0"/>
              <a:t> Force Policy and Strategies, Ministry of </a:t>
            </a:r>
            <a:r>
              <a:rPr lang="en-US" sz="1800" dirty="0" err="1"/>
              <a:t>Labour</a:t>
            </a:r>
            <a:r>
              <a:rPr lang="en-US" sz="1800" dirty="0"/>
              <a:t> (Government of Alberta)</a:t>
            </a:r>
            <a:endParaRPr lang="en-CA" sz="1800" dirty="0"/>
          </a:p>
          <a:p>
            <a:pPr>
              <a:spcBef>
                <a:spcPts val="600"/>
              </a:spcBef>
            </a:pPr>
            <a:endParaRPr lang="en-CA" sz="1900" b="1" dirty="0">
              <a:solidFill>
                <a:srgbClr val="002060"/>
              </a:solidFill>
            </a:endParaRPr>
          </a:p>
          <a:p>
            <a:pPr>
              <a:spcBef>
                <a:spcPts val="600"/>
              </a:spcBef>
            </a:pPr>
            <a:r>
              <a:rPr lang="en-CA" sz="1900" b="1" dirty="0">
                <a:solidFill>
                  <a:srgbClr val="002060"/>
                </a:solidFill>
              </a:rPr>
              <a:t>Dr. Lorraine Godden</a:t>
            </a:r>
            <a:r>
              <a:rPr lang="en-CA" sz="1800" dirty="0"/>
              <a:t>, </a:t>
            </a:r>
            <a:r>
              <a:rPr lang="en-US" sz="1800" dirty="0"/>
              <a:t>Adjunct Assistant Professor, Queen’s University</a:t>
            </a:r>
            <a:endParaRPr lang="en-CA" sz="1800" dirty="0"/>
          </a:p>
          <a:p>
            <a:pPr>
              <a:spcBef>
                <a:spcPts val="600"/>
              </a:spcBef>
            </a:pPr>
            <a:endParaRPr lang="en-CA" sz="1800" dirty="0">
              <a:latin typeface="Arial Narrow" panose="020B0606020202030204" pitchFamily="34" charset="0"/>
            </a:endParaRPr>
          </a:p>
          <a:p>
            <a:pPr algn="just">
              <a:spcBef>
                <a:spcPts val="600"/>
              </a:spcBef>
            </a:pPr>
            <a:r>
              <a:rPr lang="en-CA" sz="1900" b="1" dirty="0">
                <a:solidFill>
                  <a:srgbClr val="002060"/>
                </a:solidFill>
              </a:rPr>
              <a:t>Kathy McDonald</a:t>
            </a:r>
            <a:r>
              <a:rPr lang="en-CA" sz="1800" dirty="0"/>
              <a:t>, </a:t>
            </a:r>
            <a:r>
              <a:rPr lang="en-US" sz="1800" dirty="0"/>
              <a:t>Comprehensive School Health, Student Success and Transition Leader, Department of Education, Early Learning and Culture (Government of Prince Edward Island)</a:t>
            </a:r>
            <a:endParaRPr lang="en-CA" sz="1800" dirty="0"/>
          </a:p>
          <a:p>
            <a:pPr algn="just">
              <a:spcBef>
                <a:spcPts val="600"/>
              </a:spcBef>
            </a:pPr>
            <a:endParaRPr lang="en-CA" sz="1800" dirty="0"/>
          </a:p>
          <a:p>
            <a:pPr algn="just">
              <a:spcBef>
                <a:spcPts val="600"/>
              </a:spcBef>
            </a:pPr>
            <a:r>
              <a:rPr lang="en-CA" sz="1900" b="1" dirty="0">
                <a:solidFill>
                  <a:srgbClr val="002060"/>
                </a:solidFill>
              </a:rPr>
              <a:t>Dr. Roberta Neault, </a:t>
            </a:r>
            <a:r>
              <a:rPr lang="en-US" sz="1800" dirty="0"/>
              <a:t>Instructor, Yorkville University and UBC;</a:t>
            </a:r>
            <a:r>
              <a:rPr lang="en-CA" sz="1800" dirty="0"/>
              <a:t> </a:t>
            </a:r>
            <a:r>
              <a:rPr lang="en-US" sz="1800" dirty="0"/>
              <a:t>President, Life Strategies Ltd.</a:t>
            </a:r>
            <a:endParaRPr lang="en-CA" sz="1800" dirty="0"/>
          </a:p>
          <a:p>
            <a:pPr marL="0" indent="0" algn="just">
              <a:spcBef>
                <a:spcPts val="600"/>
              </a:spcBef>
              <a:buNone/>
            </a:pPr>
            <a:endParaRPr lang="en-CA" sz="1900" b="1" dirty="0">
              <a:solidFill>
                <a:srgbClr val="002060"/>
              </a:solidFill>
            </a:endParaRPr>
          </a:p>
          <a:p>
            <a:pPr algn="just">
              <a:spcBef>
                <a:spcPts val="600"/>
              </a:spcBef>
            </a:pPr>
            <a:r>
              <a:rPr lang="en-CA" sz="1900" b="1" dirty="0">
                <a:solidFill>
                  <a:srgbClr val="002060"/>
                </a:solidFill>
              </a:rPr>
              <a:t>Valérie Roy</a:t>
            </a:r>
            <a:r>
              <a:rPr lang="en-CA" sz="1800" dirty="0"/>
              <a:t>, Executive Director, AXTRA Alliance des centres-</a:t>
            </a:r>
            <a:r>
              <a:rPr lang="en-CA" sz="1800" dirty="0" err="1"/>
              <a:t>conseils</a:t>
            </a:r>
            <a:r>
              <a:rPr lang="en-CA" sz="1800" dirty="0"/>
              <a:t> </a:t>
            </a:r>
            <a:r>
              <a:rPr lang="en-CA" sz="1800" dirty="0" err="1"/>
              <a:t>en</a:t>
            </a:r>
            <a:r>
              <a:rPr lang="en-CA" sz="1800" dirty="0"/>
              <a:t> </a:t>
            </a:r>
            <a:r>
              <a:rPr lang="en-CA" sz="1800" dirty="0" err="1"/>
              <a:t>emploi</a:t>
            </a:r>
            <a:r>
              <a:rPr lang="en-CA" sz="1800" dirty="0"/>
              <a:t>  </a:t>
            </a:r>
          </a:p>
          <a:p>
            <a:pPr algn="just">
              <a:spcBef>
                <a:spcPts val="600"/>
              </a:spcBef>
            </a:pPr>
            <a:endParaRPr lang="en-CA" sz="1800" dirty="0"/>
          </a:p>
          <a:p>
            <a:pPr algn="just">
              <a:spcBef>
                <a:spcPts val="600"/>
              </a:spcBef>
            </a:pPr>
            <a:r>
              <a:rPr lang="en-CA" sz="1900" b="1" dirty="0">
                <a:solidFill>
                  <a:srgbClr val="002060"/>
                </a:solidFill>
              </a:rPr>
              <a:t>Paula Wischoff Yerama</a:t>
            </a:r>
            <a:r>
              <a:rPr lang="en-CA" sz="1800" dirty="0"/>
              <a:t>, </a:t>
            </a:r>
            <a:r>
              <a:rPr lang="en-US" sz="1800" dirty="0"/>
              <a:t>Executive Director, Career Development Association of Alberta</a:t>
            </a:r>
            <a:endParaRPr lang="en-CA" sz="1800" dirty="0"/>
          </a:p>
          <a:p>
            <a:endParaRPr lang="fr-CA" dirty="0"/>
          </a:p>
        </p:txBody>
      </p:sp>
    </p:spTree>
    <p:extLst>
      <p:ext uri="{BB962C8B-B14F-4D97-AF65-F5344CB8AC3E}">
        <p14:creationId xmlns:p14="http://schemas.microsoft.com/office/powerpoint/2010/main" val="2423424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229600" cy="1138138"/>
          </a:xfrm>
        </p:spPr>
        <p:txBody>
          <a:bodyPr>
            <a:normAutofit fontScale="90000"/>
          </a:bodyPr>
          <a:lstStyle/>
          <a:p>
            <a:br>
              <a:rPr lang="en-CA" dirty="0">
                <a:latin typeface="Arial Narrow" panose="020B0606020202030204" pitchFamily="34" charset="0"/>
              </a:rPr>
            </a:br>
            <a:r>
              <a:rPr lang="fr-CA" dirty="0" err="1"/>
              <a:t>our</a:t>
            </a:r>
            <a:r>
              <a:rPr lang="fr-CA" dirty="0"/>
              <a:t> </a:t>
            </a:r>
            <a:r>
              <a:rPr lang="fr-CA" dirty="0" err="1"/>
              <a:t>context</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46856" y="1700808"/>
            <a:ext cx="8229600" cy="4320480"/>
          </a:xfrm>
        </p:spPr>
        <p:txBody>
          <a:bodyPr>
            <a:normAutofit fontScale="92500" lnSpcReduction="10000"/>
          </a:bodyPr>
          <a:lstStyle/>
          <a:p>
            <a:pPr marL="0" indent="0">
              <a:spcBef>
                <a:spcPts val="0"/>
              </a:spcBef>
              <a:buNone/>
            </a:pPr>
            <a:r>
              <a:rPr lang="en-US" sz="2000" b="1" dirty="0">
                <a:solidFill>
                  <a:srgbClr val="002060"/>
                </a:solidFill>
              </a:rPr>
              <a:t>Competency Frameworks</a:t>
            </a:r>
          </a:p>
          <a:p>
            <a:pPr lvl="0"/>
            <a:r>
              <a:rPr lang="en-CA" sz="2000" dirty="0"/>
              <a:t>Blueprint for Life/Work Design – needs updating</a:t>
            </a:r>
          </a:p>
          <a:p>
            <a:pPr lvl="0"/>
            <a:r>
              <a:rPr lang="en-CA" sz="2000" dirty="0"/>
              <a:t>Pan-Canadian Global Competencies – Council of Ministers of Education, Canada (CMEC) </a:t>
            </a:r>
          </a:p>
          <a:p>
            <a:pPr lvl="0"/>
            <a:r>
              <a:rPr lang="en-CA" sz="2000" dirty="0"/>
              <a:t>Career Development Competency Framework – Council of Atlantic Ministers of Education and Training (CAMET) </a:t>
            </a:r>
          </a:p>
          <a:p>
            <a:pPr lvl="0"/>
            <a:r>
              <a:rPr lang="en-CA" sz="2000" dirty="0"/>
              <a:t>Social and Emotional Learning – Collaborative for Academic, Social, and Emotional Learning (CASEL)</a:t>
            </a:r>
          </a:p>
          <a:p>
            <a:pPr marL="0" lvl="0" indent="0">
              <a:lnSpc>
                <a:spcPct val="100000"/>
              </a:lnSpc>
              <a:spcAft>
                <a:spcPts val="0"/>
              </a:spcAft>
              <a:buNone/>
            </a:pPr>
            <a:endParaRPr lang="en-CA" sz="2000" b="1" dirty="0"/>
          </a:p>
          <a:p>
            <a:pPr marL="0" lvl="0" indent="0">
              <a:lnSpc>
                <a:spcPct val="100000"/>
              </a:lnSpc>
              <a:spcAft>
                <a:spcPts val="0"/>
              </a:spcAft>
              <a:buNone/>
            </a:pPr>
            <a:r>
              <a:rPr lang="en-CA" sz="2000" b="1" dirty="0"/>
              <a:t>School-to-Work Transition Programs</a:t>
            </a:r>
          </a:p>
          <a:p>
            <a:pPr marL="0" lvl="0" indent="0">
              <a:lnSpc>
                <a:spcPct val="100000"/>
              </a:lnSpc>
              <a:spcAft>
                <a:spcPts val="0"/>
              </a:spcAft>
              <a:buNone/>
            </a:pPr>
            <a:endParaRPr lang="en-CA" sz="2000" b="1" dirty="0"/>
          </a:p>
          <a:p>
            <a:pPr marL="0" lvl="0" indent="0">
              <a:lnSpc>
                <a:spcPct val="100000"/>
              </a:lnSpc>
              <a:spcAft>
                <a:spcPts val="0"/>
              </a:spcAft>
              <a:buNone/>
            </a:pPr>
            <a:r>
              <a:rPr lang="en-CA" sz="2000" b="1" dirty="0"/>
              <a:t>Building Career Development Awareness – Steering the Conversation</a:t>
            </a:r>
          </a:p>
          <a:p>
            <a:r>
              <a:rPr lang="en-CA" sz="2000" dirty="0"/>
              <a:t>Canada Career Month</a:t>
            </a:r>
          </a:p>
          <a:p>
            <a:r>
              <a:rPr lang="en-CA" sz="2000" dirty="0"/>
              <a:t>#</a:t>
            </a:r>
            <a:r>
              <a:rPr lang="en-CA" sz="2000" dirty="0" err="1"/>
              <a:t>IKnowIcanbecause</a:t>
            </a:r>
            <a:r>
              <a:rPr lang="en-CA" sz="2000" dirty="0"/>
              <a:t> </a:t>
            </a:r>
            <a:r>
              <a:rPr lang="en-CA" sz="2100" dirty="0"/>
              <a:t>(</a:t>
            </a:r>
            <a:r>
              <a:rPr lang="en-CA" sz="2100" b="1" dirty="0">
                <a:solidFill>
                  <a:srgbClr val="002060"/>
                </a:solidFill>
                <a:hlinkClick r:id="rId5">
                  <a:extLst>
                    <a:ext uri="{A12FA001-AC4F-418D-AE19-62706E023703}">
                      <ahyp:hlinkClr xmlns:ahyp="http://schemas.microsoft.com/office/drawing/2018/hyperlinkcolor" val="tx"/>
                    </a:ext>
                  </a:extLst>
                </a:hlinkClick>
              </a:rPr>
              <a:t>https://www.iknowicanbecause.com/</a:t>
            </a:r>
            <a:r>
              <a:rPr lang="en-CA" sz="2100" dirty="0"/>
              <a:t>) </a:t>
            </a:r>
          </a:p>
          <a:p>
            <a:pPr marL="0" lvl="0" indent="0">
              <a:lnSpc>
                <a:spcPct val="100000"/>
              </a:lnSpc>
              <a:spcAft>
                <a:spcPts val="0"/>
              </a:spcAft>
              <a:buNone/>
            </a:pPr>
            <a:endParaRPr lang="en-CA" sz="2000" b="1" dirty="0"/>
          </a:p>
          <a:p>
            <a:pPr marL="0" lvl="0" indent="0">
              <a:lnSpc>
                <a:spcPct val="100000"/>
              </a:lnSpc>
              <a:spcAft>
                <a:spcPts val="0"/>
              </a:spcAft>
              <a:buNone/>
            </a:pPr>
            <a:endParaRPr lang="en-CA" sz="2000" b="1" dirty="0"/>
          </a:p>
          <a:p>
            <a:endParaRPr lang="en-CA" sz="2000" dirty="0"/>
          </a:p>
          <a:p>
            <a:pPr lvl="0"/>
            <a:endParaRPr lang="en-CA" sz="2000" dirty="0"/>
          </a:p>
          <a:p>
            <a:pPr marL="0" indent="0">
              <a:spcBef>
                <a:spcPts val="0"/>
              </a:spcBef>
              <a:buNone/>
            </a:pPr>
            <a:endParaRPr lang="en-CA" sz="2000" dirty="0"/>
          </a:p>
          <a:p>
            <a:pPr marL="0" indent="0" algn="just">
              <a:buNone/>
            </a:pPr>
            <a:endParaRPr lang="en-CA" b="1" dirty="0"/>
          </a:p>
        </p:txBody>
      </p:sp>
    </p:spTree>
    <p:extLst>
      <p:ext uri="{BB962C8B-B14F-4D97-AF65-F5344CB8AC3E}">
        <p14:creationId xmlns:p14="http://schemas.microsoft.com/office/powerpoint/2010/main" val="364784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843808" y="2319015"/>
            <a:ext cx="6192688" cy="1470025"/>
          </a:xfrm>
        </p:spPr>
        <p:txBody>
          <a:bodyPr/>
          <a:lstStyle/>
          <a:p>
            <a:br>
              <a:rPr lang="fr-CA" dirty="0"/>
            </a:br>
            <a:r>
              <a:rPr lang="fr-CA" dirty="0"/>
              <a:t>Canada action plan</a:t>
            </a:r>
            <a:br>
              <a:rPr lang="fr-CA" dirty="0"/>
            </a:br>
            <a:endParaRPr lang="en-CA" dirty="0"/>
          </a:p>
        </p:txBody>
      </p:sp>
    </p:spTree>
    <p:extLst>
      <p:ext uri="{BB962C8B-B14F-4D97-AF65-F5344CB8AC3E}">
        <p14:creationId xmlns:p14="http://schemas.microsoft.com/office/powerpoint/2010/main" val="736230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br>
              <a:rPr lang="en-CA" dirty="0">
                <a:latin typeface="Arial Narrow" panose="020B0606020202030204" pitchFamily="34" charset="0"/>
              </a:rPr>
            </a:br>
            <a:r>
              <a:rPr lang="fr-CA" dirty="0">
                <a:latin typeface="Arial Narrow" panose="020B0606020202030204" pitchFamily="34" charset="0"/>
              </a:rPr>
              <a:t>Engage </a:t>
            </a:r>
            <a:r>
              <a:rPr lang="fr-CA" dirty="0" err="1">
                <a:latin typeface="Arial Narrow" panose="020B0606020202030204" pitchFamily="34" charset="0"/>
              </a:rPr>
              <a:t>employers</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313184" y="1279301"/>
            <a:ext cx="8579296" cy="4525963"/>
          </a:xfrm>
        </p:spPr>
        <p:txBody>
          <a:bodyPr>
            <a:normAutofit/>
          </a:bodyPr>
          <a:lstStyle/>
          <a:p>
            <a:pPr marL="0" indent="0">
              <a:buNone/>
            </a:pPr>
            <a:endParaRPr lang="fr-CA" sz="2400" b="1" dirty="0">
              <a:solidFill>
                <a:srgbClr val="F16745"/>
              </a:solidFill>
            </a:endParaRPr>
          </a:p>
          <a:p>
            <a:pPr lvl="0">
              <a:spcBef>
                <a:spcPts val="600"/>
              </a:spcBef>
            </a:pPr>
            <a:endParaRPr lang="en-CA" sz="2000" dirty="0"/>
          </a:p>
          <a:p>
            <a:pPr lvl="0">
              <a:spcBef>
                <a:spcPts val="600"/>
              </a:spcBef>
            </a:pPr>
            <a:r>
              <a:rPr lang="en-US" sz="2000" dirty="0"/>
              <a:t>Begin conversations with key members of those groups</a:t>
            </a:r>
          </a:p>
          <a:p>
            <a:pPr marL="0" lvl="0" indent="0">
              <a:spcBef>
                <a:spcPts val="600"/>
              </a:spcBef>
              <a:buNone/>
            </a:pPr>
            <a:endParaRPr lang="en-CA" sz="2000" dirty="0"/>
          </a:p>
          <a:p>
            <a:pPr lvl="0">
              <a:spcBef>
                <a:spcPts val="600"/>
              </a:spcBef>
            </a:pPr>
            <a:r>
              <a:rPr lang="en-US" sz="2000" dirty="0"/>
              <a:t>Recognize employers who support career development</a:t>
            </a:r>
          </a:p>
          <a:p>
            <a:pPr lvl="0">
              <a:spcBef>
                <a:spcPts val="600"/>
              </a:spcBef>
            </a:pPr>
            <a:endParaRPr lang="en-CA" sz="2000" dirty="0"/>
          </a:p>
          <a:p>
            <a:pPr lvl="0">
              <a:spcBef>
                <a:spcPts val="600"/>
              </a:spcBef>
            </a:pPr>
            <a:r>
              <a:rPr lang="en-US" sz="2000" dirty="0"/>
              <a:t>Identify and share best practices</a:t>
            </a:r>
          </a:p>
          <a:p>
            <a:pPr lvl="0">
              <a:spcBef>
                <a:spcPts val="600"/>
              </a:spcBef>
            </a:pPr>
            <a:endParaRPr lang="en-CA" sz="2000" dirty="0"/>
          </a:p>
          <a:p>
            <a:pPr lvl="0">
              <a:spcBef>
                <a:spcPts val="600"/>
              </a:spcBef>
            </a:pPr>
            <a:r>
              <a:rPr lang="en-US" sz="2000" dirty="0"/>
              <a:t>Keep CDPs current with changing LMI</a:t>
            </a:r>
            <a:endParaRPr lang="en-CA" sz="2000" dirty="0"/>
          </a:p>
          <a:p>
            <a:pPr marL="0" indent="0">
              <a:buNone/>
            </a:pPr>
            <a:endParaRPr lang="fr-CA" sz="2400" b="1" dirty="0">
              <a:solidFill>
                <a:srgbClr val="F16745"/>
              </a:solidFill>
            </a:endParaRPr>
          </a:p>
        </p:txBody>
      </p:sp>
    </p:spTree>
    <p:extLst>
      <p:ext uri="{BB962C8B-B14F-4D97-AF65-F5344CB8AC3E}">
        <p14:creationId xmlns:p14="http://schemas.microsoft.com/office/powerpoint/2010/main" val="416744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br>
              <a:rPr lang="en-CA" dirty="0">
                <a:latin typeface="Arial Narrow" panose="020B0606020202030204" pitchFamily="34" charset="0"/>
              </a:rPr>
            </a:br>
            <a:r>
              <a:rPr lang="en-CA" dirty="0"/>
              <a:t>Strengthen Professionalism </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57200" y="1639341"/>
            <a:ext cx="8229600" cy="4525963"/>
          </a:xfrm>
        </p:spPr>
        <p:txBody>
          <a:bodyPr>
            <a:normAutofit/>
          </a:bodyPr>
          <a:lstStyle/>
          <a:p>
            <a:pPr marL="0" indent="0">
              <a:buFont typeface="Arial" panose="020B0604020202020204" pitchFamily="34" charset="0"/>
              <a:buNone/>
            </a:pPr>
            <a:endParaRPr lang="fr-CA" sz="2200" b="1" dirty="0">
              <a:solidFill>
                <a:srgbClr val="F16745"/>
              </a:solidFill>
            </a:endParaRPr>
          </a:p>
          <a:p>
            <a:pPr lvl="0">
              <a:lnSpc>
                <a:spcPct val="100000"/>
              </a:lnSpc>
              <a:spcBef>
                <a:spcPts val="600"/>
              </a:spcBef>
              <a:spcAft>
                <a:spcPts val="0"/>
              </a:spcAft>
            </a:pPr>
            <a:r>
              <a:rPr lang="en-US" sz="2000" dirty="0"/>
              <a:t>Equip teachers and HR professionals</a:t>
            </a:r>
          </a:p>
          <a:p>
            <a:pPr lvl="0">
              <a:lnSpc>
                <a:spcPct val="100000"/>
              </a:lnSpc>
              <a:spcBef>
                <a:spcPts val="600"/>
              </a:spcBef>
              <a:spcAft>
                <a:spcPts val="0"/>
              </a:spcAft>
            </a:pPr>
            <a:endParaRPr lang="en-CA" sz="2000" dirty="0"/>
          </a:p>
          <a:p>
            <a:pPr lvl="0">
              <a:lnSpc>
                <a:spcPct val="100000"/>
              </a:lnSpc>
              <a:spcBef>
                <a:spcPts val="600"/>
              </a:spcBef>
              <a:spcAft>
                <a:spcPts val="0"/>
              </a:spcAft>
            </a:pPr>
            <a:r>
              <a:rPr lang="en-US" sz="2000" dirty="0"/>
              <a:t>Update national CD education/training database</a:t>
            </a:r>
          </a:p>
          <a:p>
            <a:pPr marL="0" lvl="0" indent="0">
              <a:lnSpc>
                <a:spcPct val="100000"/>
              </a:lnSpc>
              <a:spcBef>
                <a:spcPts val="600"/>
              </a:spcBef>
              <a:spcAft>
                <a:spcPts val="0"/>
              </a:spcAft>
              <a:buNone/>
            </a:pPr>
            <a:endParaRPr lang="en-CA" sz="2000" dirty="0"/>
          </a:p>
          <a:p>
            <a:pPr lvl="0">
              <a:lnSpc>
                <a:spcPct val="100000"/>
              </a:lnSpc>
              <a:spcBef>
                <a:spcPts val="600"/>
              </a:spcBef>
              <a:spcAft>
                <a:spcPts val="0"/>
              </a:spcAft>
            </a:pPr>
            <a:r>
              <a:rPr lang="en-US" sz="2000" dirty="0"/>
              <a:t>Begin environmental scan/needs analysis, re-embed career development modules within existing programs or as Continuing Education</a:t>
            </a:r>
          </a:p>
          <a:p>
            <a:pPr lvl="0">
              <a:lnSpc>
                <a:spcPct val="100000"/>
              </a:lnSpc>
              <a:spcBef>
                <a:spcPts val="600"/>
              </a:spcBef>
              <a:spcAft>
                <a:spcPts val="0"/>
              </a:spcAft>
            </a:pPr>
            <a:endParaRPr lang="en-CA" sz="2000" dirty="0"/>
          </a:p>
          <a:p>
            <a:pPr lvl="0">
              <a:lnSpc>
                <a:spcPct val="100000"/>
              </a:lnSpc>
              <a:spcBef>
                <a:spcPts val="600"/>
              </a:spcBef>
              <a:spcAft>
                <a:spcPts val="0"/>
              </a:spcAft>
            </a:pPr>
            <a:r>
              <a:rPr lang="en-US" sz="2000" dirty="0"/>
              <a:t>Establish a specialized Masters degree</a:t>
            </a:r>
            <a:endParaRPr lang="en-CA" sz="2000" dirty="0"/>
          </a:p>
          <a:p>
            <a:pPr marL="182562" indent="0">
              <a:spcBef>
                <a:spcPts val="1800"/>
              </a:spcBef>
              <a:buNone/>
            </a:pPr>
            <a:endParaRPr lang="en-CA" sz="2400" i="1" dirty="0"/>
          </a:p>
        </p:txBody>
      </p:sp>
    </p:spTree>
    <p:extLst>
      <p:ext uri="{BB962C8B-B14F-4D97-AF65-F5344CB8AC3E}">
        <p14:creationId xmlns:p14="http://schemas.microsoft.com/office/powerpoint/2010/main" val="2481337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br>
              <a:rPr lang="en-CA" dirty="0">
                <a:latin typeface="Arial Narrow" panose="020B0606020202030204" pitchFamily="34" charset="0"/>
              </a:rPr>
            </a:br>
            <a:r>
              <a:rPr lang="en-US" dirty="0"/>
              <a:t>Update Current </a:t>
            </a:r>
            <a:br>
              <a:rPr lang="en-US" dirty="0"/>
            </a:br>
            <a:r>
              <a:rPr lang="en-US" dirty="0"/>
              <a:t>Competency Frameworks</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446856" y="1772816"/>
            <a:ext cx="8229600" cy="4536504"/>
          </a:xfrm>
        </p:spPr>
        <p:txBody>
          <a:bodyPr>
            <a:normAutofit/>
          </a:bodyPr>
          <a:lstStyle/>
          <a:p>
            <a:pPr marL="0" indent="0" algn="just">
              <a:spcBef>
                <a:spcPts val="0"/>
              </a:spcBef>
              <a:buNone/>
            </a:pPr>
            <a:r>
              <a:rPr lang="en-US" sz="2400" b="1" dirty="0">
                <a:solidFill>
                  <a:srgbClr val="002060"/>
                </a:solidFill>
              </a:rPr>
              <a:t>Canada has invested in the development of two key career development competency frameworks. The frameworks will be renewed to reflect the changing demands of today’s world</a:t>
            </a:r>
          </a:p>
          <a:p>
            <a:pPr marL="0" indent="0">
              <a:spcBef>
                <a:spcPts val="0"/>
              </a:spcBef>
              <a:buNone/>
            </a:pPr>
            <a:endParaRPr lang="fr-CA" sz="2800" b="1" dirty="0">
              <a:solidFill>
                <a:srgbClr val="F16745"/>
              </a:solidFill>
            </a:endParaRPr>
          </a:p>
          <a:p>
            <a:pPr>
              <a:lnSpc>
                <a:spcPct val="80000"/>
              </a:lnSpc>
              <a:spcBef>
                <a:spcPts val="600"/>
              </a:spcBef>
            </a:pPr>
            <a:r>
              <a:rPr lang="en-US" sz="2400" dirty="0"/>
              <a:t>Canadian Standards and Guidelines for Career Development Practitioners (S&amp;Gs) </a:t>
            </a:r>
          </a:p>
          <a:p>
            <a:pPr>
              <a:lnSpc>
                <a:spcPct val="80000"/>
              </a:lnSpc>
              <a:spcBef>
                <a:spcPts val="600"/>
              </a:spcBef>
            </a:pPr>
            <a:endParaRPr lang="en-CA" sz="2400" dirty="0"/>
          </a:p>
          <a:p>
            <a:pPr>
              <a:lnSpc>
                <a:spcPct val="80000"/>
              </a:lnSpc>
              <a:spcBef>
                <a:spcPts val="600"/>
              </a:spcBef>
            </a:pPr>
            <a:r>
              <a:rPr lang="en-US" sz="2400" dirty="0"/>
              <a:t>Blueprint  for Life-Work Design </a:t>
            </a:r>
            <a:endParaRPr lang="en-CA" sz="2400" dirty="0"/>
          </a:p>
          <a:p>
            <a:pPr marL="625475" indent="-442913">
              <a:spcBef>
                <a:spcPts val="1800"/>
              </a:spcBef>
              <a:buFont typeface="Symbol" panose="05050102010706020507" pitchFamily="18" charset="2"/>
              <a:buChar char="-"/>
            </a:pPr>
            <a:endParaRPr lang="en-CA" sz="2400" dirty="0"/>
          </a:p>
        </p:txBody>
      </p:sp>
    </p:spTree>
    <p:extLst>
      <p:ext uri="{BB962C8B-B14F-4D97-AF65-F5344CB8AC3E}">
        <p14:creationId xmlns:p14="http://schemas.microsoft.com/office/powerpoint/2010/main" val="425634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br>
              <a:rPr lang="en-CA" dirty="0">
                <a:latin typeface="Arial Narrow" panose="020B0606020202030204" pitchFamily="34" charset="0"/>
              </a:rPr>
            </a:br>
            <a:br>
              <a:rPr lang="en-CA" sz="5400" dirty="0"/>
            </a:br>
            <a:br>
              <a:rPr lang="en-CA" sz="5400" dirty="0"/>
            </a:br>
            <a:r>
              <a:rPr lang="en-CA" sz="4800" dirty="0"/>
              <a:t>ICCDPP 2019 (</a:t>
            </a:r>
            <a:r>
              <a:rPr lang="en-CA" dirty="0"/>
              <a:t>Troms</a:t>
            </a:r>
            <a:r>
              <a:rPr lang="fr-FR" altLang="fr-FR" cap="none" dirty="0" err="1"/>
              <a:t>ø</a:t>
            </a:r>
            <a:r>
              <a:rPr lang="fr-FR" altLang="fr-FR" cap="none" dirty="0"/>
              <a:t>, </a:t>
            </a:r>
            <a:r>
              <a:rPr lang="fr-FR" altLang="fr-FR" cap="none" dirty="0" err="1"/>
              <a:t>Norway</a:t>
            </a:r>
            <a:r>
              <a:rPr lang="fr-FR" altLang="fr-FR" cap="none" dirty="0"/>
              <a:t>)</a:t>
            </a:r>
            <a:br>
              <a:rPr lang="en-CA" dirty="0"/>
            </a:br>
            <a:br>
              <a:rPr lang="fr-FR" altLang="fr-FR" cap="none" dirty="0"/>
            </a:br>
            <a:r>
              <a:rPr lang="fr-FR" altLang="fr-FR" sz="3600" cap="none" dirty="0" err="1"/>
              <a:t>June</a:t>
            </a:r>
            <a:r>
              <a:rPr lang="fr-FR" altLang="fr-FR" sz="3600" cap="none" dirty="0"/>
              <a:t> 17 – 20</a:t>
            </a:r>
            <a:br>
              <a:rPr lang="fr-FR" altLang="fr-FR" cap="none" dirty="0">
                <a:solidFill>
                  <a:schemeClr val="tx1"/>
                </a:solidFill>
                <a:latin typeface="Arial" panose="020B0604020202020204" pitchFamily="34" charset="0"/>
              </a:rPr>
            </a:b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179512" y="1628800"/>
            <a:ext cx="8892480" cy="4536504"/>
          </a:xfrm>
        </p:spPr>
        <p:txBody>
          <a:bodyPr>
            <a:normAutofit fontScale="92500" lnSpcReduction="20000"/>
          </a:bodyPr>
          <a:lstStyle/>
          <a:p>
            <a:pPr marL="0" indent="0">
              <a:spcBef>
                <a:spcPts val="0"/>
              </a:spcBef>
              <a:buNone/>
            </a:pPr>
            <a:r>
              <a:rPr lang="fr-CA" sz="4300" b="1" baseline="30000" dirty="0" err="1">
                <a:solidFill>
                  <a:srgbClr val="002060"/>
                </a:solidFill>
              </a:rPr>
              <a:t>Leading</a:t>
            </a:r>
            <a:r>
              <a:rPr lang="fr-CA" sz="4300" b="1" baseline="30000" dirty="0">
                <a:solidFill>
                  <a:srgbClr val="002060"/>
                </a:solidFill>
              </a:rPr>
              <a:t> </a:t>
            </a:r>
            <a:r>
              <a:rPr lang="fr-CA" sz="4300" b="1" baseline="30000" dirty="0" err="1">
                <a:solidFill>
                  <a:srgbClr val="002060"/>
                </a:solidFill>
              </a:rPr>
              <a:t>career</a:t>
            </a:r>
            <a:r>
              <a:rPr lang="fr-CA" sz="4300" b="1" baseline="30000" dirty="0">
                <a:solidFill>
                  <a:srgbClr val="002060"/>
                </a:solidFill>
              </a:rPr>
              <a:t> </a:t>
            </a:r>
            <a:r>
              <a:rPr lang="fr-CA" sz="4300" b="1" baseline="30000" dirty="0" err="1">
                <a:solidFill>
                  <a:srgbClr val="002060"/>
                </a:solidFill>
              </a:rPr>
              <a:t>development</a:t>
            </a:r>
            <a:r>
              <a:rPr lang="fr-CA" sz="4300" b="1" baseline="30000" dirty="0">
                <a:solidFill>
                  <a:srgbClr val="002060"/>
                </a:solidFill>
              </a:rPr>
              <a:t> services </a:t>
            </a:r>
            <a:r>
              <a:rPr lang="fr-CA" sz="4300" b="1" baseline="30000" dirty="0" err="1">
                <a:solidFill>
                  <a:srgbClr val="002060"/>
                </a:solidFill>
              </a:rPr>
              <a:t>into</a:t>
            </a:r>
            <a:r>
              <a:rPr lang="fr-CA" sz="4300" b="1" baseline="30000" dirty="0">
                <a:solidFill>
                  <a:srgbClr val="002060"/>
                </a:solidFill>
              </a:rPr>
              <a:t> an </a:t>
            </a:r>
            <a:r>
              <a:rPr lang="fr-CA" sz="4300" b="1" baseline="30000" dirty="0" err="1">
                <a:solidFill>
                  <a:srgbClr val="002060"/>
                </a:solidFill>
              </a:rPr>
              <a:t>uncertain</a:t>
            </a:r>
            <a:r>
              <a:rPr lang="fr-CA" sz="4300" b="1" baseline="30000" dirty="0">
                <a:solidFill>
                  <a:srgbClr val="002060"/>
                </a:solidFill>
              </a:rPr>
              <a:t> future: </a:t>
            </a:r>
            <a:r>
              <a:rPr lang="fr-CA" sz="4300" b="1" baseline="30000" dirty="0" err="1">
                <a:solidFill>
                  <a:srgbClr val="002060"/>
                </a:solidFill>
              </a:rPr>
              <a:t>Ensuring</a:t>
            </a:r>
            <a:r>
              <a:rPr lang="fr-CA" sz="4300" b="1" baseline="30000" dirty="0">
                <a:solidFill>
                  <a:srgbClr val="002060"/>
                </a:solidFill>
              </a:rPr>
              <a:t> </a:t>
            </a:r>
            <a:r>
              <a:rPr lang="fr-CA" sz="4300" b="1" baseline="30000" dirty="0" err="1">
                <a:solidFill>
                  <a:srgbClr val="002060"/>
                </a:solidFill>
              </a:rPr>
              <a:t>access</a:t>
            </a:r>
            <a:r>
              <a:rPr lang="fr-CA" sz="4300" b="1" baseline="30000" dirty="0">
                <a:solidFill>
                  <a:srgbClr val="002060"/>
                </a:solidFill>
              </a:rPr>
              <a:t>, </a:t>
            </a:r>
            <a:r>
              <a:rPr lang="fr-CA" sz="4300" b="1" baseline="30000" dirty="0" err="1">
                <a:solidFill>
                  <a:srgbClr val="002060"/>
                </a:solidFill>
              </a:rPr>
              <a:t>integration</a:t>
            </a:r>
            <a:r>
              <a:rPr lang="fr-CA" sz="4300" b="1" baseline="30000" dirty="0">
                <a:solidFill>
                  <a:srgbClr val="002060"/>
                </a:solidFill>
              </a:rPr>
              <a:t> and innovation</a:t>
            </a:r>
          </a:p>
          <a:p>
            <a:pPr marL="0" indent="0">
              <a:spcBef>
                <a:spcPts val="0"/>
              </a:spcBef>
              <a:buNone/>
            </a:pPr>
            <a:endParaRPr lang="fr-CA" sz="3900" b="1" baseline="30000" dirty="0">
              <a:solidFill>
                <a:srgbClr val="F16745"/>
              </a:solidFill>
            </a:endParaRPr>
          </a:p>
          <a:p>
            <a:pPr marL="0" indent="0">
              <a:lnSpc>
                <a:spcPct val="80000"/>
              </a:lnSpc>
              <a:spcBef>
                <a:spcPts val="600"/>
              </a:spcBef>
              <a:buNone/>
            </a:pPr>
            <a:r>
              <a:rPr lang="en-US" sz="3900" b="1" baseline="30000" dirty="0"/>
              <a:t>T</a:t>
            </a:r>
            <a:r>
              <a:rPr lang="fr-CA" sz="3900" b="1" baseline="30000" dirty="0" err="1"/>
              <a:t>heme</a:t>
            </a:r>
            <a:r>
              <a:rPr lang="fr-CA" sz="3900" b="1" baseline="30000" dirty="0"/>
              <a:t> 1</a:t>
            </a:r>
          </a:p>
          <a:p>
            <a:pPr marL="0" indent="0">
              <a:lnSpc>
                <a:spcPct val="80000"/>
              </a:lnSpc>
              <a:spcBef>
                <a:spcPts val="600"/>
              </a:spcBef>
              <a:buNone/>
            </a:pPr>
            <a:r>
              <a:rPr lang="fr-CA" sz="3900" baseline="30000" dirty="0" err="1"/>
              <a:t>Context</a:t>
            </a:r>
            <a:r>
              <a:rPr lang="fr-CA" sz="3900" baseline="30000" dirty="0"/>
              <a:t> and challenges for </a:t>
            </a:r>
            <a:r>
              <a:rPr lang="fr-CA" sz="3900" baseline="30000" dirty="0" err="1"/>
              <a:t>career</a:t>
            </a:r>
            <a:r>
              <a:rPr lang="fr-CA" sz="3900" baseline="30000" dirty="0"/>
              <a:t> </a:t>
            </a:r>
            <a:r>
              <a:rPr lang="fr-CA" sz="3900" baseline="30000" dirty="0" err="1"/>
              <a:t>development</a:t>
            </a:r>
            <a:r>
              <a:rPr lang="fr-CA" sz="3900" baseline="30000" dirty="0"/>
              <a:t> </a:t>
            </a:r>
            <a:r>
              <a:rPr lang="fr-CA" sz="3900" baseline="30000" dirty="0" err="1"/>
              <a:t>policy</a:t>
            </a:r>
            <a:endParaRPr lang="fr-CA" sz="3900" baseline="30000" dirty="0"/>
          </a:p>
          <a:p>
            <a:pPr marL="0" indent="0">
              <a:lnSpc>
                <a:spcPct val="80000"/>
              </a:lnSpc>
              <a:spcBef>
                <a:spcPts val="600"/>
              </a:spcBef>
              <a:buNone/>
            </a:pPr>
            <a:endParaRPr lang="fr-CA" sz="3900" baseline="30000" dirty="0"/>
          </a:p>
          <a:p>
            <a:pPr marL="0" indent="0">
              <a:lnSpc>
                <a:spcPct val="80000"/>
              </a:lnSpc>
              <a:spcBef>
                <a:spcPts val="600"/>
              </a:spcBef>
              <a:buNone/>
            </a:pPr>
            <a:r>
              <a:rPr lang="fr-CA" sz="3900" b="1" baseline="30000" dirty="0" err="1"/>
              <a:t>Theme</a:t>
            </a:r>
            <a:r>
              <a:rPr lang="fr-CA" sz="3900" b="1" baseline="30000" dirty="0"/>
              <a:t> 2 </a:t>
            </a:r>
          </a:p>
          <a:p>
            <a:pPr marL="0" indent="0">
              <a:lnSpc>
                <a:spcPct val="80000"/>
              </a:lnSpc>
              <a:spcBef>
                <a:spcPts val="600"/>
              </a:spcBef>
              <a:buNone/>
            </a:pPr>
            <a:r>
              <a:rPr lang="fr-CA" sz="3900" baseline="30000" dirty="0" err="1"/>
              <a:t>Aims</a:t>
            </a:r>
            <a:r>
              <a:rPr lang="fr-CA" sz="3900" baseline="30000" dirty="0"/>
              <a:t> for, and </a:t>
            </a:r>
            <a:r>
              <a:rPr lang="fr-CA" sz="3900" baseline="30000" dirty="0" err="1"/>
              <a:t>access</a:t>
            </a:r>
            <a:r>
              <a:rPr lang="fr-CA" sz="3900" baseline="30000" dirty="0"/>
              <a:t> to, </a:t>
            </a:r>
            <a:r>
              <a:rPr lang="fr-CA" sz="3900" baseline="30000" dirty="0" err="1"/>
              <a:t>career</a:t>
            </a:r>
            <a:r>
              <a:rPr lang="fr-CA" sz="3900" baseline="30000" dirty="0"/>
              <a:t> </a:t>
            </a:r>
            <a:r>
              <a:rPr lang="fr-CA" sz="3900" baseline="30000" dirty="0" err="1"/>
              <a:t>development</a:t>
            </a:r>
            <a:endParaRPr lang="fr-CA" sz="3900" baseline="30000" dirty="0"/>
          </a:p>
          <a:p>
            <a:pPr marL="0" indent="0">
              <a:lnSpc>
                <a:spcPct val="80000"/>
              </a:lnSpc>
              <a:spcBef>
                <a:spcPts val="600"/>
              </a:spcBef>
              <a:buNone/>
            </a:pPr>
            <a:br>
              <a:rPr lang="fr-CA" sz="3900" baseline="30000" dirty="0"/>
            </a:br>
            <a:r>
              <a:rPr lang="fr-CA" sz="3900" b="1" baseline="30000" dirty="0" err="1"/>
              <a:t>Theme</a:t>
            </a:r>
            <a:r>
              <a:rPr lang="fr-CA" sz="3900" b="1" baseline="30000" dirty="0"/>
              <a:t> 3</a:t>
            </a:r>
          </a:p>
          <a:p>
            <a:pPr marL="0" indent="0">
              <a:lnSpc>
                <a:spcPct val="80000"/>
              </a:lnSpc>
              <a:spcBef>
                <a:spcPts val="600"/>
              </a:spcBef>
              <a:buNone/>
            </a:pPr>
            <a:r>
              <a:rPr lang="fr-CA" sz="3900" baseline="30000" dirty="0" err="1"/>
              <a:t>Integrating</a:t>
            </a:r>
            <a:r>
              <a:rPr lang="fr-CA" sz="3900" baseline="30000" dirty="0"/>
              <a:t> </a:t>
            </a:r>
            <a:r>
              <a:rPr lang="fr-CA" sz="3900" baseline="30000" dirty="0" err="1"/>
              <a:t>career</a:t>
            </a:r>
            <a:r>
              <a:rPr lang="fr-CA" sz="3900" baseline="30000" dirty="0"/>
              <a:t> </a:t>
            </a:r>
            <a:r>
              <a:rPr lang="fr-CA" sz="3900" baseline="30000" dirty="0" err="1"/>
              <a:t>development</a:t>
            </a:r>
            <a:r>
              <a:rPr lang="fr-CA" sz="3900" baseline="30000" dirty="0"/>
              <a:t> </a:t>
            </a:r>
            <a:r>
              <a:rPr lang="fr-CA" sz="3900" baseline="30000" dirty="0" err="1"/>
              <a:t>into</a:t>
            </a:r>
            <a:r>
              <a:rPr lang="fr-CA" sz="3900" baseline="30000" dirty="0"/>
              <a:t> </a:t>
            </a:r>
            <a:r>
              <a:rPr lang="fr-CA" sz="3900" baseline="30000" dirty="0" err="1"/>
              <a:t>wider</a:t>
            </a:r>
            <a:r>
              <a:rPr lang="fr-CA" sz="3900" baseline="30000" dirty="0"/>
              <a:t> society</a:t>
            </a:r>
          </a:p>
          <a:p>
            <a:pPr marL="0" indent="0">
              <a:lnSpc>
                <a:spcPct val="80000"/>
              </a:lnSpc>
              <a:spcBef>
                <a:spcPts val="600"/>
              </a:spcBef>
              <a:buNone/>
            </a:pPr>
            <a:br>
              <a:rPr lang="fr-CA" sz="3900" baseline="30000" dirty="0"/>
            </a:br>
            <a:r>
              <a:rPr lang="fr-CA" sz="3900" b="1" baseline="30000" dirty="0" err="1"/>
              <a:t>Theme</a:t>
            </a:r>
            <a:r>
              <a:rPr lang="fr-CA" sz="3900" b="1" baseline="30000" dirty="0"/>
              <a:t> 4</a:t>
            </a:r>
          </a:p>
          <a:p>
            <a:pPr marL="0" indent="0">
              <a:lnSpc>
                <a:spcPct val="80000"/>
              </a:lnSpc>
              <a:spcBef>
                <a:spcPts val="600"/>
              </a:spcBef>
              <a:buNone/>
            </a:pPr>
            <a:r>
              <a:rPr lang="fr-CA" sz="3900" baseline="30000" dirty="0" err="1"/>
              <a:t>Leading</a:t>
            </a:r>
            <a:r>
              <a:rPr lang="fr-CA" sz="3900" baseline="30000" dirty="0"/>
              <a:t> </a:t>
            </a:r>
            <a:r>
              <a:rPr lang="fr-CA" sz="3900" baseline="30000" dirty="0" err="1"/>
              <a:t>innovative</a:t>
            </a:r>
            <a:r>
              <a:rPr lang="fr-CA" sz="3900" baseline="30000" dirty="0"/>
              <a:t> change for the future</a:t>
            </a:r>
            <a:endParaRPr lang="en-US" sz="3900" baseline="30000" dirty="0"/>
          </a:p>
        </p:txBody>
      </p:sp>
    </p:spTree>
    <p:extLst>
      <p:ext uri="{BB962C8B-B14F-4D97-AF65-F5344CB8AC3E}">
        <p14:creationId xmlns:p14="http://schemas.microsoft.com/office/powerpoint/2010/main" val="1847891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563888" y="2463031"/>
            <a:ext cx="5328592" cy="1470025"/>
          </a:xfrm>
        </p:spPr>
        <p:txBody>
          <a:bodyPr/>
          <a:lstStyle/>
          <a:p>
            <a:br>
              <a:rPr lang="en-CA" dirty="0"/>
            </a:br>
            <a:r>
              <a:rPr lang="en-CA" dirty="0"/>
              <a:t>Thank you!</a:t>
            </a:r>
          </a:p>
        </p:txBody>
      </p:sp>
      <p:sp>
        <p:nvSpPr>
          <p:cNvPr id="4" name="Titre 1"/>
          <p:cNvSpPr txBox="1">
            <a:spLocks/>
          </p:cNvSpPr>
          <p:nvPr>
            <p:custDataLst>
              <p:tags r:id="rId2"/>
            </p:custDataLst>
          </p:nvPr>
        </p:nvSpPr>
        <p:spPr>
          <a:xfrm>
            <a:off x="3419872" y="4365104"/>
            <a:ext cx="5328592" cy="1470025"/>
          </a:xfrm>
          <a:prstGeom prst="rect">
            <a:avLst/>
          </a:prstGeom>
        </p:spPr>
        <p:txBody>
          <a:bodyPr vert="horz" lIns="91440" tIns="45720" rIns="91440" bIns="45720" rtlCol="0" anchor="ctr">
            <a:noAutofit/>
          </a:bodyPr>
          <a:lstStyle>
            <a:lvl1pPr algn="r" defTabSz="914400" rtl="0" eaLnBrk="1" latinLnBrk="0" hangingPunct="1">
              <a:spcBef>
                <a:spcPct val="0"/>
              </a:spcBef>
              <a:buNone/>
              <a:defRPr kumimoji="0" lang="en-US" sz="5400" b="1" kern="1200" cap="small" baseline="0" dirty="0">
                <a:ln w="500">
                  <a:noFill/>
                </a:ln>
                <a:solidFill>
                  <a:schemeClr val="bg1"/>
                </a:solidFill>
                <a:effectLst/>
                <a:latin typeface="+mj-lt"/>
                <a:ea typeface="+mj-ea"/>
                <a:cs typeface="+mj-cs"/>
              </a:defRPr>
            </a:lvl1pPr>
          </a:lstStyle>
          <a:p>
            <a:br>
              <a:rPr lang="en-CA" dirty="0"/>
            </a:br>
            <a:r>
              <a:rPr lang="en-CA" sz="3600" dirty="0"/>
              <a:t>for more information visit:</a:t>
            </a:r>
          </a:p>
          <a:p>
            <a:r>
              <a:rPr lang="en-CA" sz="3600" dirty="0">
                <a:solidFill>
                  <a:srgbClr val="0244B2"/>
                </a:solidFill>
              </a:rPr>
              <a:t>iccdpp2017.org</a:t>
            </a:r>
          </a:p>
        </p:txBody>
      </p:sp>
      <p:sp>
        <p:nvSpPr>
          <p:cNvPr id="5" name="ZoneTexte 4">
            <a:extLst>
              <a:ext uri="{FF2B5EF4-FFF2-40B4-BE49-F238E27FC236}">
                <a16:creationId xmlns:a16="http://schemas.microsoft.com/office/drawing/2014/main" id="{15D22833-FEB8-D94E-BEC4-296083BB83B8}"/>
              </a:ext>
            </a:extLst>
          </p:cNvPr>
          <p:cNvSpPr txBox="1"/>
          <p:nvPr/>
        </p:nvSpPr>
        <p:spPr>
          <a:xfrm>
            <a:off x="4355976" y="564937"/>
            <a:ext cx="4322621" cy="2215991"/>
          </a:xfrm>
          <a:prstGeom prst="rect">
            <a:avLst/>
          </a:prstGeom>
          <a:noFill/>
        </p:spPr>
        <p:txBody>
          <a:bodyPr wrap="square" rtlCol="0">
            <a:spAutoFit/>
          </a:bodyPr>
          <a:lstStyle/>
          <a:p>
            <a:pPr algn="r"/>
            <a:r>
              <a:rPr lang="en-CA" sz="2400" dirty="0">
                <a:solidFill>
                  <a:schemeClr val="bg1"/>
                </a:solidFill>
              </a:rPr>
              <a:t>Roberta Neault</a:t>
            </a:r>
          </a:p>
          <a:p>
            <a:pPr algn="r"/>
            <a:r>
              <a:rPr lang="en-CA" sz="2400" dirty="0">
                <a:solidFill>
                  <a:srgbClr val="0244B2"/>
                </a:solidFill>
              </a:rPr>
              <a:t>roberta@lifestrategies.ca</a:t>
            </a:r>
            <a:r>
              <a:rPr lang="en-CA" sz="2400" dirty="0">
                <a:solidFill>
                  <a:srgbClr val="0070C0"/>
                </a:solidFill>
              </a:rPr>
              <a:t> </a:t>
            </a:r>
          </a:p>
          <a:p>
            <a:pPr algn="r"/>
            <a:endParaRPr lang="en-CA" sz="2400" dirty="0">
              <a:solidFill>
                <a:schemeClr val="bg1"/>
              </a:solidFill>
            </a:endParaRPr>
          </a:p>
          <a:p>
            <a:pPr algn="r"/>
            <a:r>
              <a:rPr lang="en-CA" sz="2400" dirty="0">
                <a:solidFill>
                  <a:schemeClr val="bg1"/>
                </a:solidFill>
              </a:rPr>
              <a:t>Valérie Roy</a:t>
            </a:r>
          </a:p>
          <a:p>
            <a:pPr algn="r"/>
            <a:r>
              <a:rPr lang="en-CA" sz="2400" dirty="0">
                <a:solidFill>
                  <a:srgbClr val="0244B2"/>
                </a:solidFill>
              </a:rPr>
              <a:t>vroy@axtra.ca</a:t>
            </a:r>
            <a:r>
              <a:rPr lang="en-CA" sz="2400" dirty="0">
                <a:solidFill>
                  <a:srgbClr val="0070C0"/>
                </a:solidFill>
              </a:rPr>
              <a:t> </a:t>
            </a:r>
          </a:p>
          <a:p>
            <a:pPr algn="r"/>
            <a:endParaRPr lang="en-CA" dirty="0"/>
          </a:p>
        </p:txBody>
      </p:sp>
    </p:spTree>
    <p:extLst>
      <p:ext uri="{BB962C8B-B14F-4D97-AF65-F5344CB8AC3E}">
        <p14:creationId xmlns:p14="http://schemas.microsoft.com/office/powerpoint/2010/main" val="162028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347864" y="2492896"/>
            <a:ext cx="5328592" cy="1470025"/>
          </a:xfrm>
        </p:spPr>
        <p:txBody>
          <a:bodyPr/>
          <a:lstStyle/>
          <a:p>
            <a:r>
              <a:rPr lang="fr-CA" sz="4800" dirty="0"/>
              <a:t>ICCDPP and the 2017 international symposium</a:t>
            </a:r>
          </a:p>
        </p:txBody>
      </p:sp>
    </p:spTree>
    <p:extLst>
      <p:ext uri="{BB962C8B-B14F-4D97-AF65-F5344CB8AC3E}">
        <p14:creationId xmlns:p14="http://schemas.microsoft.com/office/powerpoint/2010/main" val="54178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br>
              <a:rPr lang="en-CA" dirty="0">
                <a:latin typeface="Arial Narrow" panose="020B0606020202030204" pitchFamily="34" charset="0"/>
              </a:rPr>
            </a:br>
            <a:r>
              <a:rPr lang="fr-CA" dirty="0"/>
              <a:t>ICCDPP</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251520" y="1927373"/>
            <a:ext cx="8640960" cy="4525963"/>
          </a:xfrm>
        </p:spPr>
        <p:txBody>
          <a:bodyPr>
            <a:normAutofit/>
          </a:bodyPr>
          <a:lstStyle/>
          <a:p>
            <a:endParaRPr lang="fr-CA" sz="2000" dirty="0"/>
          </a:p>
          <a:p>
            <a:pPr marL="0" indent="0">
              <a:buNone/>
            </a:pPr>
            <a:endParaRPr lang="fr-CA" sz="1800" dirty="0"/>
          </a:p>
          <a:p>
            <a:pPr marL="0" indent="0">
              <a:buNone/>
            </a:pPr>
            <a:endParaRPr lang="fr-CA" sz="1800" dirty="0"/>
          </a:p>
          <a:p>
            <a:pPr marL="0" indent="0">
              <a:buNone/>
            </a:pPr>
            <a:r>
              <a:rPr lang="fr-CA" sz="1800" dirty="0"/>
              <a:t>    </a:t>
            </a:r>
            <a:r>
              <a:rPr lang="fr-CA" sz="1800" dirty="0" err="1"/>
              <a:t>Improves</a:t>
            </a:r>
            <a:r>
              <a:rPr lang="fr-CA" sz="1800" dirty="0"/>
              <a:t> </a:t>
            </a:r>
            <a:r>
              <a:rPr lang="fr-CA" sz="1800" dirty="0" err="1"/>
              <a:t>policies</a:t>
            </a:r>
            <a:r>
              <a:rPr lang="fr-CA" sz="1800" dirty="0"/>
              <a:t>, </a:t>
            </a:r>
            <a:r>
              <a:rPr lang="fr-CA" sz="1800" dirty="0" err="1"/>
              <a:t>systems</a:t>
            </a:r>
            <a:r>
              <a:rPr lang="fr-CA" sz="1800" dirty="0"/>
              <a:t> and practices </a:t>
            </a:r>
            <a:r>
              <a:rPr lang="fr-CA" sz="1800" dirty="0" err="1"/>
              <a:t>through</a:t>
            </a:r>
            <a:r>
              <a:rPr lang="fr-CA" sz="1800" dirty="0"/>
              <a:t> </a:t>
            </a:r>
            <a:r>
              <a:rPr lang="fr-CA" sz="1800" b="1" dirty="0">
                <a:solidFill>
                  <a:srgbClr val="002060"/>
                </a:solidFill>
              </a:rPr>
              <a:t>international collaboration</a:t>
            </a:r>
          </a:p>
          <a:p>
            <a:pPr marL="0" indent="0">
              <a:buNone/>
            </a:pPr>
            <a:endParaRPr lang="fr-CA" sz="1800" b="1" dirty="0">
              <a:solidFill>
                <a:srgbClr val="002060"/>
              </a:solidFill>
            </a:endParaRPr>
          </a:p>
          <a:p>
            <a:pPr marL="0" indent="0">
              <a:buNone/>
            </a:pPr>
            <a:r>
              <a:rPr lang="fr-CA" sz="1800" dirty="0"/>
              <a:t>    </a:t>
            </a:r>
            <a:r>
              <a:rPr lang="fr-CA" sz="1800" dirty="0" err="1"/>
              <a:t>Provides</a:t>
            </a:r>
            <a:r>
              <a:rPr lang="fr-CA" sz="1800" dirty="0"/>
              <a:t> </a:t>
            </a:r>
            <a:r>
              <a:rPr lang="fr-CA" sz="1800" b="1" dirty="0" err="1">
                <a:solidFill>
                  <a:srgbClr val="002060"/>
                </a:solidFill>
              </a:rPr>
              <a:t>evidence</a:t>
            </a:r>
            <a:r>
              <a:rPr lang="fr-CA" sz="1800" b="1" dirty="0">
                <a:solidFill>
                  <a:srgbClr val="002060"/>
                </a:solidFill>
              </a:rPr>
              <a:t> base </a:t>
            </a:r>
            <a:r>
              <a:rPr lang="fr-CA" sz="1800" dirty="0"/>
              <a:t>for </a:t>
            </a:r>
            <a:r>
              <a:rPr lang="fr-CA" sz="1800" dirty="0" err="1"/>
              <a:t>policy</a:t>
            </a:r>
            <a:r>
              <a:rPr lang="fr-CA" sz="1800" dirty="0"/>
              <a:t> </a:t>
            </a:r>
            <a:r>
              <a:rPr lang="fr-CA" sz="1800" dirty="0" err="1"/>
              <a:t>decisions</a:t>
            </a:r>
            <a:r>
              <a:rPr lang="fr-CA" sz="1800" dirty="0"/>
              <a:t> and </a:t>
            </a:r>
            <a:r>
              <a:rPr lang="fr-CA" sz="1800" dirty="0" err="1"/>
              <a:t>examples</a:t>
            </a:r>
            <a:r>
              <a:rPr lang="fr-CA" sz="1800" dirty="0"/>
              <a:t> of good practices </a:t>
            </a:r>
          </a:p>
          <a:p>
            <a:pPr marL="0" indent="0">
              <a:buNone/>
            </a:pPr>
            <a:endParaRPr lang="fr-CA" sz="1800" dirty="0"/>
          </a:p>
          <a:p>
            <a:pPr marL="0" indent="0">
              <a:buNone/>
            </a:pPr>
            <a:r>
              <a:rPr lang="fr-CA" sz="1800" dirty="0"/>
              <a:t>    </a:t>
            </a:r>
            <a:r>
              <a:rPr lang="fr-CA" sz="1800" dirty="0" err="1"/>
              <a:t>Ensures</a:t>
            </a:r>
            <a:r>
              <a:rPr lang="fr-CA" sz="1800" dirty="0"/>
              <a:t> </a:t>
            </a:r>
            <a:r>
              <a:rPr lang="fr-CA" sz="1800" b="1" dirty="0" err="1">
                <a:solidFill>
                  <a:srgbClr val="002060"/>
                </a:solidFill>
              </a:rPr>
              <a:t>knowledge</a:t>
            </a:r>
            <a:r>
              <a:rPr lang="fr-CA" sz="1800" b="1" dirty="0">
                <a:solidFill>
                  <a:srgbClr val="002060"/>
                </a:solidFill>
              </a:rPr>
              <a:t> production and </a:t>
            </a:r>
            <a:r>
              <a:rPr lang="fr-CA" sz="1800" b="1" dirty="0" err="1">
                <a:solidFill>
                  <a:srgbClr val="002060"/>
                </a:solidFill>
              </a:rPr>
              <a:t>transfer</a:t>
            </a:r>
            <a:r>
              <a:rPr lang="fr-CA" sz="1800" b="1" dirty="0">
                <a:solidFill>
                  <a:srgbClr val="002060"/>
                </a:solidFill>
              </a:rPr>
              <a:t> </a:t>
            </a:r>
            <a:r>
              <a:rPr lang="fr-CA" sz="1800" dirty="0"/>
              <a:t>on an international </a:t>
            </a:r>
            <a:r>
              <a:rPr lang="fr-CA" sz="1800" dirty="0" err="1"/>
              <a:t>scale</a:t>
            </a:r>
            <a:endParaRPr lang="fr-CA" sz="1800" dirty="0"/>
          </a:p>
          <a:p>
            <a:pPr marL="0" indent="0">
              <a:buNone/>
            </a:pPr>
            <a:endParaRPr lang="fr-CA" sz="1800" dirty="0"/>
          </a:p>
          <a:p>
            <a:pPr marL="0" indent="0">
              <a:buNone/>
            </a:pPr>
            <a:r>
              <a:rPr lang="fr-CA" sz="1800" dirty="0"/>
              <a:t>    </a:t>
            </a:r>
            <a:r>
              <a:rPr lang="fr-CA" sz="1800" dirty="0" err="1"/>
              <a:t>Organizes</a:t>
            </a:r>
            <a:r>
              <a:rPr lang="fr-CA" sz="1800" dirty="0"/>
              <a:t> the </a:t>
            </a:r>
            <a:r>
              <a:rPr lang="fr-CA" sz="1800" b="1" dirty="0">
                <a:solidFill>
                  <a:srgbClr val="002060"/>
                </a:solidFill>
              </a:rPr>
              <a:t>International Symposium</a:t>
            </a:r>
            <a:r>
              <a:rPr lang="fr-CA" sz="1800" dirty="0">
                <a:solidFill>
                  <a:srgbClr val="002060"/>
                </a:solidFill>
              </a:rPr>
              <a:t> </a:t>
            </a:r>
            <a:r>
              <a:rPr lang="fr-CA" sz="1800" dirty="0"/>
              <a:t>on </a:t>
            </a:r>
            <a:r>
              <a:rPr lang="fr-CA" sz="1800" dirty="0" err="1"/>
              <a:t>Career</a:t>
            </a:r>
            <a:r>
              <a:rPr lang="fr-CA" sz="1800" dirty="0"/>
              <a:t> Development and Public Policy</a:t>
            </a:r>
          </a:p>
        </p:txBody>
      </p:sp>
      <p:pic>
        <p:nvPicPr>
          <p:cNvPr id="4" name="Image 3"/>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5292080" y="1532789"/>
            <a:ext cx="3528392" cy="1176131"/>
          </a:xfrm>
          <a:prstGeom prst="rect">
            <a:avLst/>
          </a:prstGeom>
        </p:spPr>
      </p:pic>
      <p:sp>
        <p:nvSpPr>
          <p:cNvPr id="7" name="Espace réservé du contenu 2"/>
          <p:cNvSpPr txBox="1">
            <a:spLocks/>
          </p:cNvSpPr>
          <p:nvPr>
            <p:custDataLst>
              <p:tags r:id="rId4"/>
            </p:custDataLst>
          </p:nvPr>
        </p:nvSpPr>
        <p:spPr>
          <a:xfrm>
            <a:off x="467544" y="5373216"/>
            <a:ext cx="4176464" cy="108012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CA" sz="2000" dirty="0"/>
          </a:p>
          <a:p>
            <a:endParaRPr lang="fr-CA" sz="1800" dirty="0"/>
          </a:p>
          <a:p>
            <a:pPr marL="0" indent="0">
              <a:buNone/>
            </a:pPr>
            <a:r>
              <a:rPr lang="fr-CA" sz="4500" b="1" dirty="0" err="1">
                <a:solidFill>
                  <a:srgbClr val="002060"/>
                </a:solidFill>
              </a:rPr>
              <a:t>Visit</a:t>
            </a:r>
            <a:r>
              <a:rPr lang="fr-CA" sz="4500" b="1" dirty="0">
                <a:solidFill>
                  <a:srgbClr val="002060"/>
                </a:solidFill>
              </a:rPr>
              <a:t>: iccdpp.org </a:t>
            </a:r>
          </a:p>
          <a:p>
            <a:pPr marL="0" indent="0">
              <a:buFont typeface="Arial" panose="020B0604020202020204" pitchFamily="34" charset="0"/>
              <a:buNone/>
            </a:pPr>
            <a:r>
              <a:rPr lang="fr-CA" sz="2400" dirty="0"/>
              <a:t>            </a:t>
            </a:r>
          </a:p>
        </p:txBody>
      </p:sp>
    </p:spTree>
    <p:extLst>
      <p:ext uri="{BB962C8B-B14F-4D97-AF65-F5344CB8AC3E}">
        <p14:creationId xmlns:p14="http://schemas.microsoft.com/office/powerpoint/2010/main" val="306122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br>
              <a:rPr lang="en-CA" dirty="0">
                <a:latin typeface="Arial Narrow" panose="020B0606020202030204" pitchFamily="34" charset="0"/>
              </a:rPr>
            </a:br>
            <a:r>
              <a:rPr lang="fr-CA" dirty="0"/>
              <a:t>2017 international symposium</a:t>
            </a:r>
            <a:br>
              <a:rPr lang="en-CA" dirty="0">
                <a:latin typeface="Arial Narrow" panose="020B0606020202030204" pitchFamily="34" charset="0"/>
              </a:rPr>
            </a:br>
            <a:endParaRPr lang="fr-CA" dirty="0"/>
          </a:p>
        </p:txBody>
      </p:sp>
      <p:sp>
        <p:nvSpPr>
          <p:cNvPr id="3" name="Espace réservé du contenu 2"/>
          <p:cNvSpPr>
            <a:spLocks noGrp="1"/>
          </p:cNvSpPr>
          <p:nvPr>
            <p:ph idx="1"/>
            <p:custDataLst>
              <p:tags r:id="rId2"/>
            </p:custDataLst>
          </p:nvPr>
        </p:nvSpPr>
        <p:spPr>
          <a:xfrm>
            <a:off x="251520" y="1628800"/>
            <a:ext cx="8435280" cy="4525963"/>
          </a:xfrm>
        </p:spPr>
        <p:txBody>
          <a:bodyPr>
            <a:normAutofit/>
          </a:bodyPr>
          <a:lstStyle/>
          <a:p>
            <a:pPr algn="just"/>
            <a:endParaRPr lang="fr-CA" sz="1800" b="1" dirty="0">
              <a:solidFill>
                <a:srgbClr val="002060"/>
              </a:solidFill>
            </a:endParaRPr>
          </a:p>
          <a:p>
            <a:pPr algn="just"/>
            <a:r>
              <a:rPr lang="fr-CA" sz="1800" b="1" dirty="0">
                <a:solidFill>
                  <a:srgbClr val="002060"/>
                </a:solidFill>
              </a:rPr>
              <a:t>At the Crossroads towards Relevance and Impact: the 8</a:t>
            </a:r>
            <a:r>
              <a:rPr lang="fr-CA" sz="1800" b="1" baseline="30000" dirty="0">
                <a:solidFill>
                  <a:srgbClr val="002060"/>
                </a:solidFill>
              </a:rPr>
              <a:t>th</a:t>
            </a:r>
            <a:r>
              <a:rPr lang="fr-CA" sz="1800" b="1" dirty="0">
                <a:solidFill>
                  <a:srgbClr val="002060"/>
                </a:solidFill>
              </a:rPr>
              <a:t> International Symposium </a:t>
            </a:r>
            <a:r>
              <a:rPr lang="en-CA" sz="1800" dirty="0"/>
              <a:t>on Career Development and Public Policy held in Seoul, South Korea June, 2017</a:t>
            </a:r>
          </a:p>
          <a:p>
            <a:pPr marL="0" indent="0" algn="just">
              <a:buNone/>
            </a:pPr>
            <a:endParaRPr lang="fr-CA" sz="1800" dirty="0"/>
          </a:p>
          <a:p>
            <a:pPr algn="just"/>
            <a:r>
              <a:rPr lang="fr-CA" sz="1800" dirty="0" err="1"/>
              <a:t>Hosted</a:t>
            </a:r>
            <a:r>
              <a:rPr lang="fr-CA" sz="1800" dirty="0"/>
              <a:t> by the </a:t>
            </a:r>
            <a:r>
              <a:rPr lang="fr-CA" sz="1800" b="1" i="1" dirty="0" err="1">
                <a:solidFill>
                  <a:srgbClr val="002060"/>
                </a:solidFill>
              </a:rPr>
              <a:t>Korean</a:t>
            </a:r>
            <a:r>
              <a:rPr lang="fr-CA" sz="1800" b="1" i="1" dirty="0">
                <a:solidFill>
                  <a:srgbClr val="002060"/>
                </a:solidFill>
              </a:rPr>
              <a:t> </a:t>
            </a:r>
            <a:r>
              <a:rPr lang="fr-CA" sz="1800" b="1" i="1" dirty="0" err="1">
                <a:solidFill>
                  <a:srgbClr val="002060"/>
                </a:solidFill>
              </a:rPr>
              <a:t>Research</a:t>
            </a:r>
            <a:r>
              <a:rPr lang="fr-CA" sz="1800" b="1" i="1" dirty="0">
                <a:solidFill>
                  <a:srgbClr val="002060"/>
                </a:solidFill>
              </a:rPr>
              <a:t> Institute for </a:t>
            </a:r>
            <a:r>
              <a:rPr lang="fr-CA" sz="1800" b="1" i="1" dirty="0" err="1">
                <a:solidFill>
                  <a:srgbClr val="002060"/>
                </a:solidFill>
              </a:rPr>
              <a:t>Vocational</a:t>
            </a:r>
            <a:r>
              <a:rPr lang="fr-CA" sz="1800" b="1" i="1" dirty="0">
                <a:solidFill>
                  <a:srgbClr val="002060"/>
                </a:solidFill>
              </a:rPr>
              <a:t> </a:t>
            </a:r>
            <a:r>
              <a:rPr lang="fr-CA" sz="1800" b="1" i="1" dirty="0" err="1">
                <a:solidFill>
                  <a:srgbClr val="002060"/>
                </a:solidFill>
              </a:rPr>
              <a:t>Education</a:t>
            </a:r>
            <a:r>
              <a:rPr lang="fr-CA" sz="1800" b="1" i="1" dirty="0">
                <a:solidFill>
                  <a:srgbClr val="002060"/>
                </a:solidFill>
              </a:rPr>
              <a:t> &amp; Training (KRIVET)</a:t>
            </a:r>
            <a:r>
              <a:rPr lang="fr-CA" sz="1800" dirty="0">
                <a:solidFill>
                  <a:schemeClr val="tx1"/>
                </a:solidFill>
              </a:rPr>
              <a:t>,</a:t>
            </a:r>
            <a:r>
              <a:rPr lang="fr-CA" sz="1800" b="1" i="1" dirty="0">
                <a:solidFill>
                  <a:srgbClr val="002060"/>
                </a:solidFill>
              </a:rPr>
              <a:t> </a:t>
            </a:r>
            <a:r>
              <a:rPr lang="fr-CA" sz="1800" dirty="0"/>
              <a:t>in </a:t>
            </a:r>
            <a:r>
              <a:rPr lang="fr-CA" sz="1800" dirty="0" err="1"/>
              <a:t>partnership</a:t>
            </a:r>
            <a:r>
              <a:rPr lang="fr-CA" sz="1800" dirty="0"/>
              <a:t> </a:t>
            </a:r>
            <a:r>
              <a:rPr lang="fr-CA" sz="1800" dirty="0" err="1"/>
              <a:t>with</a:t>
            </a:r>
            <a:r>
              <a:rPr lang="fr-CA" sz="1800" dirty="0"/>
              <a:t> the ICCDPP</a:t>
            </a:r>
          </a:p>
          <a:p>
            <a:pPr algn="just"/>
            <a:endParaRPr lang="fr-CA" sz="1800" dirty="0"/>
          </a:p>
          <a:p>
            <a:pPr algn="just"/>
            <a:r>
              <a:rPr lang="fr-CA" sz="1800" b="1" dirty="0">
                <a:solidFill>
                  <a:srgbClr val="002060"/>
                </a:solidFill>
              </a:rPr>
              <a:t>Over a </a:t>
            </a:r>
            <a:r>
              <a:rPr lang="fr-CA" sz="1800" b="1" dirty="0" err="1">
                <a:solidFill>
                  <a:srgbClr val="002060"/>
                </a:solidFill>
              </a:rPr>
              <a:t>hundred</a:t>
            </a:r>
            <a:r>
              <a:rPr lang="fr-CA" sz="1800" b="1" dirty="0">
                <a:solidFill>
                  <a:srgbClr val="002060"/>
                </a:solidFill>
              </a:rPr>
              <a:t> </a:t>
            </a:r>
            <a:r>
              <a:rPr lang="fr-CA" sz="1800" b="1" dirty="0" err="1">
                <a:solidFill>
                  <a:srgbClr val="002060"/>
                </a:solidFill>
              </a:rPr>
              <a:t>policy</a:t>
            </a:r>
            <a:r>
              <a:rPr lang="fr-CA" sz="1800" b="1" dirty="0">
                <a:solidFill>
                  <a:srgbClr val="002060"/>
                </a:solidFill>
              </a:rPr>
              <a:t> </a:t>
            </a:r>
            <a:r>
              <a:rPr lang="fr-CA" sz="1800" b="1" dirty="0" err="1">
                <a:solidFill>
                  <a:srgbClr val="002060"/>
                </a:solidFill>
              </a:rPr>
              <a:t>makers</a:t>
            </a:r>
            <a:r>
              <a:rPr lang="fr-CA" sz="1800" b="1" dirty="0">
                <a:solidFill>
                  <a:srgbClr val="002060"/>
                </a:solidFill>
              </a:rPr>
              <a:t>, </a:t>
            </a:r>
            <a:r>
              <a:rPr lang="fr-CA" sz="1800" b="1" dirty="0" err="1">
                <a:solidFill>
                  <a:srgbClr val="002060"/>
                </a:solidFill>
              </a:rPr>
              <a:t>researchers</a:t>
            </a:r>
            <a:r>
              <a:rPr lang="fr-CA" sz="1800" b="1" dirty="0">
                <a:solidFill>
                  <a:srgbClr val="002060"/>
                </a:solidFill>
              </a:rPr>
              <a:t> and leaders </a:t>
            </a:r>
            <a:r>
              <a:rPr lang="fr-CA" sz="1800" dirty="0"/>
              <a:t>in the </a:t>
            </a:r>
            <a:r>
              <a:rPr lang="fr-CA" sz="1800" dirty="0" err="1"/>
              <a:t>field</a:t>
            </a:r>
            <a:r>
              <a:rPr lang="fr-CA" sz="1800" dirty="0"/>
              <a:t> of </a:t>
            </a:r>
            <a:r>
              <a:rPr lang="fr-CA" sz="1800" dirty="0" err="1"/>
              <a:t>career</a:t>
            </a:r>
            <a:r>
              <a:rPr lang="fr-CA" sz="1800" dirty="0"/>
              <a:t> </a:t>
            </a:r>
            <a:r>
              <a:rPr lang="fr-CA" sz="1800" dirty="0" err="1"/>
              <a:t>development</a:t>
            </a:r>
            <a:r>
              <a:rPr lang="fr-CA" sz="1800" dirty="0"/>
              <a:t> </a:t>
            </a:r>
            <a:r>
              <a:rPr lang="fr-CA" sz="1800" dirty="0" err="1"/>
              <a:t>from</a:t>
            </a:r>
            <a:r>
              <a:rPr lang="fr-CA" sz="1800" dirty="0"/>
              <a:t> </a:t>
            </a:r>
            <a:r>
              <a:rPr lang="fr-CA" sz="1800" b="1" dirty="0">
                <a:solidFill>
                  <a:srgbClr val="002060"/>
                </a:solidFill>
              </a:rPr>
              <a:t>20 countries </a:t>
            </a:r>
            <a:r>
              <a:rPr lang="fr-CA" sz="1800" dirty="0"/>
              <a:t>and</a:t>
            </a:r>
            <a:r>
              <a:rPr lang="fr-CA" sz="1800" dirty="0">
                <a:solidFill>
                  <a:schemeClr val="tx1"/>
                </a:solidFill>
              </a:rPr>
              <a:t> </a:t>
            </a:r>
            <a:r>
              <a:rPr lang="fr-CA" sz="1800" b="1" dirty="0">
                <a:solidFill>
                  <a:srgbClr val="002060"/>
                </a:solidFill>
              </a:rPr>
              <a:t>6 international </a:t>
            </a:r>
            <a:r>
              <a:rPr lang="fr-CA" sz="1800" b="1" dirty="0" err="1">
                <a:solidFill>
                  <a:srgbClr val="002060"/>
                </a:solidFill>
              </a:rPr>
              <a:t>organizations</a:t>
            </a:r>
            <a:r>
              <a:rPr lang="fr-CA" sz="1800" b="1" dirty="0">
                <a:solidFill>
                  <a:srgbClr val="002060"/>
                </a:solidFill>
              </a:rPr>
              <a:t> </a:t>
            </a:r>
          </a:p>
          <a:p>
            <a:pPr marL="0" indent="0">
              <a:buNone/>
            </a:pPr>
            <a:endParaRPr lang="fr-CA" sz="1800" dirty="0"/>
          </a:p>
          <a:p>
            <a:r>
              <a:rPr lang="fr-CA" sz="1800" b="1" dirty="0">
                <a:solidFill>
                  <a:srgbClr val="002060"/>
                </a:solidFill>
              </a:rPr>
              <a:t>1 official Communiqué</a:t>
            </a:r>
          </a:p>
          <a:p>
            <a:endParaRPr lang="en-CA" sz="1800" dirty="0">
              <a:latin typeface="Arial Narrow" panose="020B0606020202030204" pitchFamily="34" charset="0"/>
            </a:endParaRPr>
          </a:p>
          <a:p>
            <a:endParaRPr lang="fr-CA" dirty="0"/>
          </a:p>
        </p:txBody>
      </p:sp>
    </p:spTree>
    <p:extLst>
      <p:ext uri="{BB962C8B-B14F-4D97-AF65-F5344CB8AC3E}">
        <p14:creationId xmlns:p14="http://schemas.microsoft.com/office/powerpoint/2010/main" val="231972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88640"/>
            <a:ext cx="8229600" cy="1138138"/>
          </a:xfrm>
        </p:spPr>
        <p:txBody>
          <a:bodyPr>
            <a:normAutofit fontScale="90000"/>
          </a:bodyPr>
          <a:lstStyle/>
          <a:p>
            <a:br>
              <a:rPr lang="en-CA" dirty="0">
                <a:latin typeface="Arial Narrow" panose="020B0606020202030204" pitchFamily="34" charset="0"/>
              </a:rPr>
            </a:br>
            <a:r>
              <a:rPr lang="fr-CA" sz="4000" dirty="0"/>
              <a:t>the </a:t>
            </a:r>
            <a:r>
              <a:rPr lang="fr-CA" sz="4000" dirty="0" err="1"/>
              <a:t>republic</a:t>
            </a:r>
            <a:r>
              <a:rPr lang="fr-CA" sz="4000" dirty="0"/>
              <a:t> of </a:t>
            </a:r>
            <a:r>
              <a:rPr lang="fr-CA" sz="4000" dirty="0" err="1"/>
              <a:t>korea</a:t>
            </a:r>
            <a:r>
              <a:rPr lang="fr-CA" sz="4000" dirty="0"/>
              <a:t> (</a:t>
            </a:r>
            <a:r>
              <a:rPr lang="fr-CA" sz="4000" dirty="0" err="1"/>
              <a:t>south</a:t>
            </a:r>
            <a:r>
              <a:rPr lang="fr-CA" sz="4000" dirty="0"/>
              <a:t> </a:t>
            </a:r>
            <a:r>
              <a:rPr lang="fr-CA" sz="4000" dirty="0" err="1"/>
              <a:t>korea</a:t>
            </a:r>
            <a:r>
              <a:rPr lang="fr-CA" sz="4000" dirty="0"/>
              <a:t>)</a:t>
            </a:r>
            <a:br>
              <a:rPr lang="en-CA" dirty="0">
                <a:latin typeface="Arial Narrow" panose="020B0606020202030204" pitchFamily="34" charset="0"/>
              </a:rPr>
            </a:br>
            <a:endParaRPr lang="en-CA" dirty="0"/>
          </a:p>
        </p:txBody>
      </p:sp>
      <p:sp>
        <p:nvSpPr>
          <p:cNvPr id="3" name="Espace réservé du contenu 2"/>
          <p:cNvSpPr>
            <a:spLocks noGrp="1"/>
          </p:cNvSpPr>
          <p:nvPr>
            <p:ph idx="1"/>
            <p:custDataLst>
              <p:tags r:id="rId2"/>
            </p:custDataLst>
          </p:nvPr>
        </p:nvSpPr>
        <p:spPr>
          <a:xfrm>
            <a:off x="457200" y="1495325"/>
            <a:ext cx="8229600" cy="4525963"/>
          </a:xfrm>
        </p:spPr>
        <p:txBody>
          <a:bodyPr>
            <a:normAutofit lnSpcReduction="10000"/>
          </a:bodyPr>
          <a:lstStyle/>
          <a:p>
            <a:endParaRPr lang="fr-CA" sz="2800" dirty="0"/>
          </a:p>
          <a:p>
            <a:r>
              <a:rPr lang="en-CA" sz="2200" dirty="0"/>
              <a:t>Population: </a:t>
            </a:r>
            <a:r>
              <a:rPr lang="fr-CA" sz="2200" dirty="0"/>
              <a:t>51,226,435 </a:t>
            </a:r>
            <a:r>
              <a:rPr lang="en-CA" sz="2200" dirty="0"/>
              <a:t>(99% Korean ethnicity)</a:t>
            </a:r>
          </a:p>
          <a:p>
            <a:endParaRPr lang="fr-CA" sz="2600" dirty="0"/>
          </a:p>
          <a:p>
            <a:endParaRPr lang="fr-CA" sz="2600" dirty="0"/>
          </a:p>
          <a:p>
            <a:r>
              <a:rPr lang="en-CA" sz="2200" dirty="0"/>
              <a:t>Challenges: low birth rate and a rapidly aging population; </a:t>
            </a:r>
          </a:p>
          <a:p>
            <a:pPr marL="0" indent="0">
              <a:buNone/>
            </a:pPr>
            <a:r>
              <a:rPr lang="en-CA" sz="2200" dirty="0"/>
              <a:t>      by 2018, 14% of South Korea’s population will be over 65,</a:t>
            </a:r>
          </a:p>
          <a:p>
            <a:pPr marL="0" indent="0">
              <a:buNone/>
            </a:pPr>
            <a:r>
              <a:rPr lang="en-CA" sz="2200" dirty="0"/>
              <a:t>      making it officially an aged society</a:t>
            </a:r>
          </a:p>
          <a:p>
            <a:pPr marL="0" indent="0">
              <a:buNone/>
            </a:pPr>
            <a:endParaRPr lang="en-CA" sz="2200" dirty="0"/>
          </a:p>
          <a:p>
            <a:pPr marL="0" indent="0">
              <a:buNone/>
            </a:pPr>
            <a:endParaRPr lang="en-CA" sz="2200" dirty="0"/>
          </a:p>
          <a:p>
            <a:r>
              <a:rPr lang="en-CA" sz="2200" dirty="0"/>
              <a:t>Largest Industries: electronics, automobiles, shipbuilding, telecommunication equipment, and steel</a:t>
            </a:r>
          </a:p>
          <a:p>
            <a:endParaRPr lang="fr-CA" sz="2800" dirty="0"/>
          </a:p>
          <a:p>
            <a:endParaRPr lang="fr-CA" sz="2400" dirty="0"/>
          </a:p>
          <a:p>
            <a:endParaRPr lang="fr-CA" dirty="0"/>
          </a:p>
        </p:txBody>
      </p:sp>
      <p:pic>
        <p:nvPicPr>
          <p:cNvPr id="4" name="Imag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660232" y="1470403"/>
            <a:ext cx="2468465" cy="1645643"/>
          </a:xfrm>
          <a:prstGeom prst="rect">
            <a:avLst/>
          </a:prstGeom>
        </p:spPr>
      </p:pic>
    </p:spTree>
    <p:extLst>
      <p:ext uri="{BB962C8B-B14F-4D97-AF65-F5344CB8AC3E}">
        <p14:creationId xmlns:p14="http://schemas.microsoft.com/office/powerpoint/2010/main" val="224614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88640"/>
            <a:ext cx="8229600" cy="1138138"/>
          </a:xfrm>
        </p:spPr>
        <p:txBody>
          <a:bodyPr>
            <a:normAutofit fontScale="90000"/>
          </a:bodyPr>
          <a:lstStyle/>
          <a:p>
            <a:br>
              <a:rPr lang="en-CA" dirty="0">
                <a:latin typeface="Arial Narrow" panose="020B0606020202030204" pitchFamily="34" charset="0"/>
              </a:rPr>
            </a:br>
            <a:r>
              <a:rPr lang="fr-CA" sz="4000" dirty="0"/>
              <a:t>job world</a:t>
            </a:r>
            <a:br>
              <a:rPr lang="en-CA" dirty="0">
                <a:latin typeface="Arial Narrow" panose="020B0606020202030204" pitchFamily="34" charset="0"/>
              </a:rPr>
            </a:br>
            <a:endParaRPr lang="en-CA" dirty="0"/>
          </a:p>
        </p:txBody>
      </p:sp>
      <p:sp>
        <p:nvSpPr>
          <p:cNvPr id="3" name="Espace réservé du contenu 2"/>
          <p:cNvSpPr>
            <a:spLocks noGrp="1"/>
          </p:cNvSpPr>
          <p:nvPr>
            <p:ph idx="1"/>
            <p:custDataLst>
              <p:tags r:id="rId2"/>
            </p:custDataLst>
          </p:nvPr>
        </p:nvSpPr>
        <p:spPr>
          <a:xfrm>
            <a:off x="457200" y="1196752"/>
            <a:ext cx="8229600" cy="4525963"/>
          </a:xfrm>
        </p:spPr>
        <p:txBody>
          <a:bodyPr>
            <a:normAutofit/>
          </a:bodyPr>
          <a:lstStyle/>
          <a:p>
            <a:endParaRPr lang="fr-CA" sz="2400" dirty="0"/>
          </a:p>
          <a:p>
            <a:endParaRPr lang="fr-CA" dirty="0"/>
          </a:p>
        </p:txBody>
      </p:sp>
      <p:pic>
        <p:nvPicPr>
          <p:cNvPr id="5" name="Image 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57200" y="3506436"/>
            <a:ext cx="4680520" cy="2518301"/>
          </a:xfrm>
          <a:prstGeom prst="rect">
            <a:avLst/>
          </a:prstGeom>
        </p:spPr>
      </p:pic>
      <p:sp>
        <p:nvSpPr>
          <p:cNvPr id="7" name="Rectangle 6"/>
          <p:cNvSpPr/>
          <p:nvPr>
            <p:custDataLst>
              <p:tags r:id="rId4"/>
            </p:custDataLst>
          </p:nvPr>
        </p:nvSpPr>
        <p:spPr>
          <a:xfrm>
            <a:off x="539552" y="1628800"/>
            <a:ext cx="4906888" cy="2246769"/>
          </a:xfrm>
          <a:prstGeom prst="rect">
            <a:avLst/>
          </a:prstGeom>
        </p:spPr>
        <p:txBody>
          <a:bodyPr wrap="square">
            <a:spAutoFit/>
          </a:bodyPr>
          <a:lstStyle/>
          <a:p>
            <a:pPr>
              <a:spcBef>
                <a:spcPts val="2400"/>
              </a:spcBef>
            </a:pPr>
            <a:r>
              <a:rPr lang="fr-CA" dirty="0">
                <a:solidFill>
                  <a:prstClr val="black">
                    <a:lumMod val="65000"/>
                    <a:lumOff val="35000"/>
                  </a:prstClr>
                </a:solidFill>
                <a:latin typeface="Calibri Light" panose="020F0302020204030204" pitchFamily="34" charset="0"/>
              </a:rPr>
              <a:t>A </a:t>
            </a:r>
            <a:r>
              <a:rPr lang="fr-CA" dirty="0" err="1">
                <a:solidFill>
                  <a:prstClr val="black">
                    <a:lumMod val="65000"/>
                    <a:lumOff val="35000"/>
                  </a:prstClr>
                </a:solidFill>
                <a:latin typeface="Calibri Light" panose="020F0302020204030204" pitchFamily="34" charset="0"/>
              </a:rPr>
              <a:t>careers-themed</a:t>
            </a:r>
            <a:r>
              <a:rPr lang="fr-CA" dirty="0">
                <a:solidFill>
                  <a:prstClr val="black">
                    <a:lumMod val="65000"/>
                    <a:lumOff val="35000"/>
                  </a:prstClr>
                </a:solidFill>
                <a:latin typeface="Calibri Light" panose="020F0302020204030204" pitchFamily="34" charset="0"/>
              </a:rPr>
              <a:t> </a:t>
            </a:r>
            <a:r>
              <a:rPr lang="fr-CA" dirty="0" err="1">
                <a:solidFill>
                  <a:prstClr val="black">
                    <a:lumMod val="65000"/>
                    <a:lumOff val="35000"/>
                  </a:prstClr>
                </a:solidFill>
                <a:latin typeface="Calibri Light" panose="020F0302020204030204" pitchFamily="34" charset="0"/>
              </a:rPr>
              <a:t>experience</a:t>
            </a:r>
            <a:r>
              <a:rPr lang="fr-CA" dirty="0">
                <a:solidFill>
                  <a:prstClr val="black">
                    <a:lumMod val="65000"/>
                    <a:lumOff val="35000"/>
                  </a:prstClr>
                </a:solidFill>
                <a:latin typeface="Calibri Light" panose="020F0302020204030204" pitchFamily="34" charset="0"/>
              </a:rPr>
              <a:t> </a:t>
            </a:r>
            <a:r>
              <a:rPr lang="fr-CA" dirty="0" err="1">
                <a:solidFill>
                  <a:prstClr val="black">
                    <a:lumMod val="65000"/>
                    <a:lumOff val="35000"/>
                  </a:prstClr>
                </a:solidFill>
                <a:latin typeface="Calibri Light" panose="020F0302020204030204" pitchFamily="34" charset="0"/>
              </a:rPr>
              <a:t>park</a:t>
            </a:r>
            <a:endParaRPr lang="fr-CA" dirty="0">
              <a:solidFill>
                <a:prstClr val="black">
                  <a:lumMod val="65000"/>
                  <a:lumOff val="35000"/>
                </a:prstClr>
              </a:solidFill>
              <a:latin typeface="Calibri Light" panose="020F0302020204030204" pitchFamily="34" charset="0"/>
            </a:endParaRPr>
          </a:p>
          <a:p>
            <a:pPr>
              <a:spcBef>
                <a:spcPts val="2400"/>
              </a:spcBef>
            </a:pPr>
            <a:r>
              <a:rPr lang="en-US" dirty="0">
                <a:solidFill>
                  <a:prstClr val="black">
                    <a:lumMod val="65000"/>
                    <a:lumOff val="35000"/>
                  </a:prstClr>
                </a:solidFill>
                <a:latin typeface="Calibri Light" panose="020F0302020204030204" pitchFamily="34" charset="0"/>
              </a:rPr>
              <a:t>More than 40 experience rooms which cover 65 types of jobs in various fields</a:t>
            </a:r>
          </a:p>
          <a:p>
            <a:pPr>
              <a:spcBef>
                <a:spcPts val="2400"/>
              </a:spcBef>
            </a:pPr>
            <a:r>
              <a:rPr lang="fr-CA" dirty="0">
                <a:solidFill>
                  <a:prstClr val="black">
                    <a:lumMod val="65000"/>
                    <a:lumOff val="35000"/>
                  </a:prstClr>
                </a:solidFill>
                <a:latin typeface="Calibri Light" panose="020F0302020204030204" pitchFamily="34" charset="0"/>
              </a:rPr>
              <a:t>Public and </a:t>
            </a:r>
            <a:r>
              <a:rPr lang="fr-CA" dirty="0" err="1">
                <a:solidFill>
                  <a:prstClr val="black">
                    <a:lumMod val="65000"/>
                    <a:lumOff val="35000"/>
                  </a:prstClr>
                </a:solidFill>
                <a:latin typeface="Calibri Light" panose="020F0302020204030204" pitchFamily="34" charset="0"/>
              </a:rPr>
              <a:t>private</a:t>
            </a:r>
            <a:r>
              <a:rPr lang="fr-CA" dirty="0">
                <a:solidFill>
                  <a:prstClr val="black">
                    <a:lumMod val="65000"/>
                    <a:lumOff val="35000"/>
                  </a:prstClr>
                </a:solidFill>
                <a:latin typeface="Calibri Light" panose="020F0302020204030204" pitchFamily="34" charset="0"/>
              </a:rPr>
              <a:t> </a:t>
            </a:r>
            <a:r>
              <a:rPr lang="fr-CA" dirty="0" err="1">
                <a:solidFill>
                  <a:prstClr val="black">
                    <a:lumMod val="65000"/>
                    <a:lumOff val="35000"/>
                  </a:prstClr>
                </a:solidFill>
                <a:latin typeface="Calibri Light" panose="020F0302020204030204" pitchFamily="34" charset="0"/>
              </a:rPr>
              <a:t>funding</a:t>
            </a:r>
            <a:r>
              <a:rPr lang="fr-CA" dirty="0">
                <a:solidFill>
                  <a:prstClr val="black">
                    <a:lumMod val="65000"/>
                    <a:lumOff val="35000"/>
                  </a:prstClr>
                </a:solidFill>
                <a:latin typeface="Calibri Light" panose="020F0302020204030204" pitchFamily="34" charset="0"/>
              </a:rPr>
              <a:t> </a:t>
            </a:r>
          </a:p>
          <a:p>
            <a:pPr>
              <a:spcBef>
                <a:spcPts val="1200"/>
              </a:spcBef>
            </a:pPr>
            <a:endParaRPr lang="fr-CA" dirty="0">
              <a:solidFill>
                <a:prstClr val="black">
                  <a:lumMod val="65000"/>
                  <a:lumOff val="35000"/>
                </a:prstClr>
              </a:solidFill>
              <a:latin typeface="Calibri Light" panose="020F0302020204030204" pitchFamily="34" charset="0"/>
            </a:endParaRPr>
          </a:p>
        </p:txBody>
      </p:sp>
      <p:pic>
        <p:nvPicPr>
          <p:cNvPr id="11" name="Image 10"/>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5940152" y="1597944"/>
            <a:ext cx="2967980" cy="1917772"/>
          </a:xfrm>
          <a:prstGeom prst="rect">
            <a:avLst/>
          </a:prstGeom>
        </p:spPr>
      </p:pic>
      <p:pic>
        <p:nvPicPr>
          <p:cNvPr id="13" name="Image 12"/>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5940152" y="3645024"/>
            <a:ext cx="3024337" cy="2196245"/>
          </a:xfrm>
          <a:prstGeom prst="rect">
            <a:avLst/>
          </a:prstGeom>
        </p:spPr>
      </p:pic>
    </p:spTree>
    <p:extLst>
      <p:ext uri="{BB962C8B-B14F-4D97-AF65-F5344CB8AC3E}">
        <p14:creationId xmlns:p14="http://schemas.microsoft.com/office/powerpoint/2010/main" val="64773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347864" y="1916832"/>
            <a:ext cx="5328592" cy="1470025"/>
          </a:xfrm>
        </p:spPr>
        <p:txBody>
          <a:bodyPr/>
          <a:lstStyle/>
          <a:p>
            <a:br>
              <a:rPr lang="fr-CA" dirty="0"/>
            </a:br>
            <a:br>
              <a:rPr lang="fr-CA" dirty="0"/>
            </a:br>
            <a:r>
              <a:rPr lang="fr-CA" dirty="0"/>
              <a:t>theme 1 </a:t>
            </a:r>
            <a:r>
              <a:rPr lang="en-CA" sz="4800" dirty="0"/>
              <a:t>Understanding how work opportunities are changing </a:t>
            </a:r>
            <a:br>
              <a:rPr lang="fr-CA" sz="4800" dirty="0"/>
            </a:br>
            <a:endParaRPr lang="fr-CA" sz="4800" dirty="0"/>
          </a:p>
        </p:txBody>
      </p:sp>
    </p:spTree>
    <p:extLst>
      <p:ext uri="{BB962C8B-B14F-4D97-AF65-F5344CB8AC3E}">
        <p14:creationId xmlns:p14="http://schemas.microsoft.com/office/powerpoint/2010/main" val="1495132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8687</TotalTime>
  <Words>2885</Words>
  <Application>Microsoft Office PowerPoint</Application>
  <PresentationFormat>On-screen Show (4:3)</PresentationFormat>
  <Paragraphs>449</Paragraphs>
  <Slides>36</Slides>
  <Notes>36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36</vt:i4>
      </vt:variant>
    </vt:vector>
  </HeadingPairs>
  <TitlesOfParts>
    <vt:vector size="47" baseType="lpstr">
      <vt:lpstr>Arial</vt:lpstr>
      <vt:lpstr>Arial Narrow</vt:lpstr>
      <vt:lpstr>Calibri</vt:lpstr>
      <vt:lpstr>Calibri Light</vt:lpstr>
      <vt:lpstr>Courier New</vt:lpstr>
      <vt:lpstr>Symbol</vt:lpstr>
      <vt:lpstr>Thème Office</vt:lpstr>
      <vt:lpstr>1_Thème Office</vt:lpstr>
      <vt:lpstr>2_Thème Office</vt:lpstr>
      <vt:lpstr>3_Thème Office</vt:lpstr>
      <vt:lpstr>4_Thème Office</vt:lpstr>
      <vt:lpstr>PowerPoint Presentation</vt:lpstr>
      <vt:lpstr>workshop’s agenda</vt:lpstr>
      <vt:lpstr> Team Canada </vt:lpstr>
      <vt:lpstr>ICCDPP and the 2017 international symposium</vt:lpstr>
      <vt:lpstr> ICCDPP </vt:lpstr>
      <vt:lpstr> 2017 international symposium </vt:lpstr>
      <vt:lpstr> the republic of korea (south korea) </vt:lpstr>
      <vt:lpstr> job world </vt:lpstr>
      <vt:lpstr>  theme 1 Understanding how work opportunities are changing  </vt:lpstr>
      <vt:lpstr>   Understanding how work opportunities are changing   </vt:lpstr>
      <vt:lpstr> Recommendations to countries </vt:lpstr>
      <vt:lpstr> Promising practice </vt:lpstr>
      <vt:lpstr> Realities for canadian workers </vt:lpstr>
      <vt:lpstr> our context </vt:lpstr>
      <vt:lpstr>  theme 2 Ensuring that the content and delivery of career development programs and services are relevant </vt:lpstr>
      <vt:lpstr>   Ensuring that the content and delivery of career development programs and services are relevant  </vt:lpstr>
      <vt:lpstr>  Recommendations to countries (1/2)  </vt:lpstr>
      <vt:lpstr>  Recommendations to countries (2/2)  </vt:lpstr>
      <vt:lpstr> Promising practice </vt:lpstr>
      <vt:lpstr>  Our challenges  </vt:lpstr>
      <vt:lpstr>  theme 3  Improving career practitioner training and practice   </vt:lpstr>
      <vt:lpstr> Improving career practitioner training and practice </vt:lpstr>
      <vt:lpstr>  Recommendations to countries  </vt:lpstr>
      <vt:lpstr> Promising practice </vt:lpstr>
      <vt:lpstr> our context </vt:lpstr>
      <vt:lpstr>     theme 4  Reforming career services in education and employment to focus on career competencies and successful transitions </vt:lpstr>
      <vt:lpstr>  Reforming career services in education and employment to focus on career competencies and successful transitions </vt:lpstr>
      <vt:lpstr>  Recommendations to countries  </vt:lpstr>
      <vt:lpstr> Promising practice </vt:lpstr>
      <vt:lpstr> our context </vt:lpstr>
      <vt:lpstr> Canada action plan </vt:lpstr>
      <vt:lpstr> Engage employers </vt:lpstr>
      <vt:lpstr> Strengthen Professionalism  </vt:lpstr>
      <vt:lpstr> Update Current  Competency Frameworks </vt:lpstr>
      <vt:lpstr>   ICCDPP 2019 (Tromsø, Norway)  June 17 – 20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ASPECT</cp:lastModifiedBy>
  <cp:revision>338</cp:revision>
  <cp:lastPrinted>2018-02-19T21:08:03Z</cp:lastPrinted>
  <dcterms:created xsi:type="dcterms:W3CDTF">2015-08-25T13:29:45Z</dcterms:created>
  <dcterms:modified xsi:type="dcterms:W3CDTF">2018-11-09T16:45:32Z</dcterms:modified>
</cp:coreProperties>
</file>