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5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9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6" r:id="rId15"/>
    <p:sldId id="308" r:id="rId16"/>
    <p:sldId id="269" r:id="rId17"/>
    <p:sldId id="270" r:id="rId18"/>
    <p:sldId id="314" r:id="rId19"/>
    <p:sldId id="316" r:id="rId20"/>
    <p:sldId id="313" r:id="rId21"/>
    <p:sldId id="273" r:id="rId22"/>
    <p:sldId id="274" r:id="rId23"/>
    <p:sldId id="275" r:id="rId24"/>
    <p:sldId id="310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91" r:id="rId39"/>
    <p:sldId id="292" r:id="rId40"/>
    <p:sldId id="293" r:id="rId41"/>
    <p:sldId id="318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19" r:id="rId52"/>
    <p:sldId id="309" r:id="rId53"/>
  </p:sldIdLst>
  <p:sldSz cx="9144000" cy="6858000" type="screen4x3"/>
  <p:notesSz cx="9144000" cy="6858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3" autoAdjust="0"/>
  </p:normalViewPr>
  <p:slideViewPr>
    <p:cSldViewPr>
      <p:cViewPr>
        <p:scale>
          <a:sx n="110" d="100"/>
          <a:sy n="110" d="100"/>
        </p:scale>
        <p:origin x="-658" y="8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17673-F0EA-4355-85A9-4C069C54DB1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CD81374A-B75E-44F2-B329-58DEA48564C3}">
      <dgm:prSet phldrT="[Text]"/>
      <dgm:spPr/>
      <dgm:t>
        <a:bodyPr/>
        <a:lstStyle/>
        <a:p>
          <a:pPr algn="l"/>
          <a:r>
            <a:rPr lang="en-CA" dirty="0" smtClean="0"/>
            <a:t>Make life more affordable</a:t>
          </a:r>
          <a:endParaRPr lang="en-CA" dirty="0"/>
        </a:p>
      </dgm:t>
    </dgm:pt>
    <dgm:pt modelId="{053499AE-C050-4825-A774-0212AB399CDC}" type="parTrans" cxnId="{AE41C9D8-210B-4AC9-93E1-FD120359B8F9}">
      <dgm:prSet/>
      <dgm:spPr/>
      <dgm:t>
        <a:bodyPr/>
        <a:lstStyle/>
        <a:p>
          <a:endParaRPr lang="en-CA"/>
        </a:p>
      </dgm:t>
    </dgm:pt>
    <dgm:pt modelId="{DAC6F3A3-6F26-4F9D-BCE2-F0DE3F0AEF64}" type="sibTrans" cxnId="{AE41C9D8-210B-4AC9-93E1-FD120359B8F9}">
      <dgm:prSet/>
      <dgm:spPr/>
      <dgm:t>
        <a:bodyPr/>
        <a:lstStyle/>
        <a:p>
          <a:endParaRPr lang="en-CA"/>
        </a:p>
      </dgm:t>
    </dgm:pt>
    <dgm:pt modelId="{21CEA21E-66FD-4CB1-9A3C-A8CB56FDDAEB}">
      <dgm:prSet phldrT="[Text]"/>
      <dgm:spPr/>
      <dgm:t>
        <a:bodyPr/>
        <a:lstStyle/>
        <a:p>
          <a:pPr algn="l"/>
          <a:r>
            <a:rPr lang="en-CA" dirty="0" smtClean="0"/>
            <a:t>Strong, sustainable, shared economy</a:t>
          </a:r>
          <a:endParaRPr lang="en-CA" dirty="0"/>
        </a:p>
      </dgm:t>
    </dgm:pt>
    <dgm:pt modelId="{AF4FE611-FD43-474E-B6EF-DBBBCFC592C1}" type="parTrans" cxnId="{8A1ED4CE-DA07-4E00-8580-47F663A02F6B}">
      <dgm:prSet/>
      <dgm:spPr/>
      <dgm:t>
        <a:bodyPr/>
        <a:lstStyle/>
        <a:p>
          <a:endParaRPr lang="en-CA"/>
        </a:p>
      </dgm:t>
    </dgm:pt>
    <dgm:pt modelId="{8E4E8A29-C845-4708-B0D0-4534F4704585}" type="sibTrans" cxnId="{8A1ED4CE-DA07-4E00-8580-47F663A02F6B}">
      <dgm:prSet/>
      <dgm:spPr/>
      <dgm:t>
        <a:bodyPr/>
        <a:lstStyle/>
        <a:p>
          <a:endParaRPr lang="en-CA"/>
        </a:p>
      </dgm:t>
    </dgm:pt>
    <dgm:pt modelId="{9F6412C8-0606-47EE-B96A-8A0064B33542}">
      <dgm:prSet phldrT="[Text]"/>
      <dgm:spPr/>
      <dgm:t>
        <a:bodyPr/>
        <a:lstStyle/>
        <a:p>
          <a:pPr algn="l"/>
          <a:r>
            <a:rPr lang="en-CA" dirty="0" smtClean="0"/>
            <a:t>True &amp; lasting Reconciliation</a:t>
          </a:r>
          <a:endParaRPr lang="en-CA" dirty="0"/>
        </a:p>
      </dgm:t>
    </dgm:pt>
    <dgm:pt modelId="{AFC148AD-D283-4A2A-BDD5-AA4E667B2E8F}" type="parTrans" cxnId="{1FF238A7-8DA0-4196-AC81-CA3E373745B7}">
      <dgm:prSet/>
      <dgm:spPr/>
      <dgm:t>
        <a:bodyPr/>
        <a:lstStyle/>
        <a:p>
          <a:endParaRPr lang="en-CA"/>
        </a:p>
      </dgm:t>
    </dgm:pt>
    <dgm:pt modelId="{9B944CA1-4594-4A3C-BDDB-3B884D9D47E9}" type="sibTrans" cxnId="{1FF238A7-8DA0-4196-AC81-CA3E373745B7}">
      <dgm:prSet/>
      <dgm:spPr/>
      <dgm:t>
        <a:bodyPr/>
        <a:lstStyle/>
        <a:p>
          <a:endParaRPr lang="en-CA"/>
        </a:p>
      </dgm:t>
    </dgm:pt>
    <dgm:pt modelId="{5F42D596-941B-4260-869D-358DD22F37EA}">
      <dgm:prSet/>
      <dgm:spPr/>
      <dgm:t>
        <a:bodyPr/>
        <a:lstStyle/>
        <a:p>
          <a:pPr algn="l"/>
          <a:r>
            <a:rPr lang="en-CA" dirty="0" smtClean="0"/>
            <a:t>Deliver services people count on</a:t>
          </a:r>
        </a:p>
      </dgm:t>
    </dgm:pt>
    <dgm:pt modelId="{032EEFA8-0800-44CB-9946-4BCF96419E0B}" type="parTrans" cxnId="{092CBEEC-7D5D-475E-9229-DA600C669E3D}">
      <dgm:prSet/>
      <dgm:spPr/>
      <dgm:t>
        <a:bodyPr/>
        <a:lstStyle/>
        <a:p>
          <a:endParaRPr lang="en-CA"/>
        </a:p>
      </dgm:t>
    </dgm:pt>
    <dgm:pt modelId="{B98AE70A-F386-41C9-B050-610934AD61AE}" type="sibTrans" cxnId="{092CBEEC-7D5D-475E-9229-DA600C669E3D}">
      <dgm:prSet/>
      <dgm:spPr/>
      <dgm:t>
        <a:bodyPr/>
        <a:lstStyle/>
        <a:p>
          <a:endParaRPr lang="en-CA"/>
        </a:p>
      </dgm:t>
    </dgm:pt>
    <dgm:pt modelId="{AE66CAD6-8803-4319-9BE1-C0E24FB37BB1}" type="pres">
      <dgm:prSet presAssocID="{50B17673-F0EA-4355-85A9-4C069C54DB18}" presName="CompostProcess" presStyleCnt="0">
        <dgm:presLayoutVars>
          <dgm:dir/>
          <dgm:resizeHandles val="exact"/>
        </dgm:presLayoutVars>
      </dgm:prSet>
      <dgm:spPr/>
    </dgm:pt>
    <dgm:pt modelId="{F0B6C498-EC02-48B4-AC01-677237D138CF}" type="pres">
      <dgm:prSet presAssocID="{50B17673-F0EA-4355-85A9-4C069C54DB18}" presName="arrow" presStyleLbl="bgShp" presStyleIdx="0" presStyleCnt="1"/>
      <dgm:spPr/>
    </dgm:pt>
    <dgm:pt modelId="{44929CEB-0675-40FE-BAA7-6583691513A9}" type="pres">
      <dgm:prSet presAssocID="{50B17673-F0EA-4355-85A9-4C069C54DB18}" presName="linearProcess" presStyleCnt="0"/>
      <dgm:spPr/>
    </dgm:pt>
    <dgm:pt modelId="{172241CE-0B61-4D1C-B0C0-700209D3B064}" type="pres">
      <dgm:prSet presAssocID="{CD81374A-B75E-44F2-B329-58DEA48564C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4186CE5-DFBF-464A-A8B4-568F81437CD9}" type="pres">
      <dgm:prSet presAssocID="{DAC6F3A3-6F26-4F9D-BCE2-F0DE3F0AEF64}" presName="sibTrans" presStyleCnt="0"/>
      <dgm:spPr/>
    </dgm:pt>
    <dgm:pt modelId="{D5F5667E-E0B1-44E8-A625-D21F5E3B06D7}" type="pres">
      <dgm:prSet presAssocID="{5F42D596-941B-4260-869D-358DD22F37E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E1ABB9E-45E0-4D71-968A-68644517E25D}" type="pres">
      <dgm:prSet presAssocID="{B98AE70A-F386-41C9-B050-610934AD61AE}" presName="sibTrans" presStyleCnt="0"/>
      <dgm:spPr/>
    </dgm:pt>
    <dgm:pt modelId="{1086BBC0-4129-4095-AEB0-093CABD29863}" type="pres">
      <dgm:prSet presAssocID="{21CEA21E-66FD-4CB1-9A3C-A8CB56FDDAE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8C295DB-8AC7-4B62-85AD-07A308422D01}" type="pres">
      <dgm:prSet presAssocID="{8E4E8A29-C845-4708-B0D0-4534F4704585}" presName="sibTrans" presStyleCnt="0"/>
      <dgm:spPr/>
    </dgm:pt>
    <dgm:pt modelId="{4A8BD221-1ED8-4F73-8FD6-48919E7C9097}" type="pres">
      <dgm:prSet presAssocID="{9F6412C8-0606-47EE-B96A-8A0064B3354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FF238A7-8DA0-4196-AC81-CA3E373745B7}" srcId="{50B17673-F0EA-4355-85A9-4C069C54DB18}" destId="{9F6412C8-0606-47EE-B96A-8A0064B33542}" srcOrd="3" destOrd="0" parTransId="{AFC148AD-D283-4A2A-BDD5-AA4E667B2E8F}" sibTransId="{9B944CA1-4594-4A3C-BDDB-3B884D9D47E9}"/>
    <dgm:cxn modelId="{63776139-A738-4B0A-BE4D-253278BEDECE}" type="presOf" srcId="{CD81374A-B75E-44F2-B329-58DEA48564C3}" destId="{172241CE-0B61-4D1C-B0C0-700209D3B064}" srcOrd="0" destOrd="0" presId="urn:microsoft.com/office/officeart/2005/8/layout/hProcess9"/>
    <dgm:cxn modelId="{44D54CA5-5DDD-49EA-9CCF-B16B97289901}" type="presOf" srcId="{50B17673-F0EA-4355-85A9-4C069C54DB18}" destId="{AE66CAD6-8803-4319-9BE1-C0E24FB37BB1}" srcOrd="0" destOrd="0" presId="urn:microsoft.com/office/officeart/2005/8/layout/hProcess9"/>
    <dgm:cxn modelId="{092CBEEC-7D5D-475E-9229-DA600C669E3D}" srcId="{50B17673-F0EA-4355-85A9-4C069C54DB18}" destId="{5F42D596-941B-4260-869D-358DD22F37EA}" srcOrd="1" destOrd="0" parTransId="{032EEFA8-0800-44CB-9946-4BCF96419E0B}" sibTransId="{B98AE70A-F386-41C9-B050-610934AD61AE}"/>
    <dgm:cxn modelId="{8A1ED4CE-DA07-4E00-8580-47F663A02F6B}" srcId="{50B17673-F0EA-4355-85A9-4C069C54DB18}" destId="{21CEA21E-66FD-4CB1-9A3C-A8CB56FDDAEB}" srcOrd="2" destOrd="0" parTransId="{AF4FE611-FD43-474E-B6EF-DBBBCFC592C1}" sibTransId="{8E4E8A29-C845-4708-B0D0-4534F4704585}"/>
    <dgm:cxn modelId="{5D7C0924-03C5-4584-AE85-B6F9130A3EC0}" type="presOf" srcId="{5F42D596-941B-4260-869D-358DD22F37EA}" destId="{D5F5667E-E0B1-44E8-A625-D21F5E3B06D7}" srcOrd="0" destOrd="0" presId="urn:microsoft.com/office/officeart/2005/8/layout/hProcess9"/>
    <dgm:cxn modelId="{772D9D3B-362C-46D7-8F35-F48B1507CDCF}" type="presOf" srcId="{9F6412C8-0606-47EE-B96A-8A0064B33542}" destId="{4A8BD221-1ED8-4F73-8FD6-48919E7C9097}" srcOrd="0" destOrd="0" presId="urn:microsoft.com/office/officeart/2005/8/layout/hProcess9"/>
    <dgm:cxn modelId="{71AFA086-5C6E-480E-983D-9C6BABE34ADF}" type="presOf" srcId="{21CEA21E-66FD-4CB1-9A3C-A8CB56FDDAEB}" destId="{1086BBC0-4129-4095-AEB0-093CABD29863}" srcOrd="0" destOrd="0" presId="urn:microsoft.com/office/officeart/2005/8/layout/hProcess9"/>
    <dgm:cxn modelId="{AE41C9D8-210B-4AC9-93E1-FD120359B8F9}" srcId="{50B17673-F0EA-4355-85A9-4C069C54DB18}" destId="{CD81374A-B75E-44F2-B329-58DEA48564C3}" srcOrd="0" destOrd="0" parTransId="{053499AE-C050-4825-A774-0212AB399CDC}" sibTransId="{DAC6F3A3-6F26-4F9D-BCE2-F0DE3F0AEF64}"/>
    <dgm:cxn modelId="{091EF53B-E056-4A41-8E9C-19B154CBA410}" type="presParOf" srcId="{AE66CAD6-8803-4319-9BE1-C0E24FB37BB1}" destId="{F0B6C498-EC02-48B4-AC01-677237D138CF}" srcOrd="0" destOrd="0" presId="urn:microsoft.com/office/officeart/2005/8/layout/hProcess9"/>
    <dgm:cxn modelId="{F4134C4C-7695-47E2-861A-A06893010731}" type="presParOf" srcId="{AE66CAD6-8803-4319-9BE1-C0E24FB37BB1}" destId="{44929CEB-0675-40FE-BAA7-6583691513A9}" srcOrd="1" destOrd="0" presId="urn:microsoft.com/office/officeart/2005/8/layout/hProcess9"/>
    <dgm:cxn modelId="{58205BE4-50F5-468D-9DF1-D5BDB4AAD255}" type="presParOf" srcId="{44929CEB-0675-40FE-BAA7-6583691513A9}" destId="{172241CE-0B61-4D1C-B0C0-700209D3B064}" srcOrd="0" destOrd="0" presId="urn:microsoft.com/office/officeart/2005/8/layout/hProcess9"/>
    <dgm:cxn modelId="{4A13A1FC-8FC5-49F2-9B03-AE4D5CF4D44A}" type="presParOf" srcId="{44929CEB-0675-40FE-BAA7-6583691513A9}" destId="{14186CE5-DFBF-464A-A8B4-568F81437CD9}" srcOrd="1" destOrd="0" presId="urn:microsoft.com/office/officeart/2005/8/layout/hProcess9"/>
    <dgm:cxn modelId="{333DCBFD-D596-4907-9806-93266952F273}" type="presParOf" srcId="{44929CEB-0675-40FE-BAA7-6583691513A9}" destId="{D5F5667E-E0B1-44E8-A625-D21F5E3B06D7}" srcOrd="2" destOrd="0" presId="urn:microsoft.com/office/officeart/2005/8/layout/hProcess9"/>
    <dgm:cxn modelId="{DF0F29BE-F659-406E-9652-438D80EC92F8}" type="presParOf" srcId="{44929CEB-0675-40FE-BAA7-6583691513A9}" destId="{6E1ABB9E-45E0-4D71-968A-68644517E25D}" srcOrd="3" destOrd="0" presId="urn:microsoft.com/office/officeart/2005/8/layout/hProcess9"/>
    <dgm:cxn modelId="{EFB39CC5-912A-4475-9625-3A03A394CB2B}" type="presParOf" srcId="{44929CEB-0675-40FE-BAA7-6583691513A9}" destId="{1086BBC0-4129-4095-AEB0-093CABD29863}" srcOrd="4" destOrd="0" presId="urn:microsoft.com/office/officeart/2005/8/layout/hProcess9"/>
    <dgm:cxn modelId="{95B4F12F-8D5D-4C42-AF5F-75C1B3A2D1E1}" type="presParOf" srcId="{44929CEB-0675-40FE-BAA7-6583691513A9}" destId="{48C295DB-8AC7-4B62-85AD-07A308422D01}" srcOrd="5" destOrd="0" presId="urn:microsoft.com/office/officeart/2005/8/layout/hProcess9"/>
    <dgm:cxn modelId="{A78DE048-B59C-41AE-A288-B1698DBE671C}" type="presParOf" srcId="{44929CEB-0675-40FE-BAA7-6583691513A9}" destId="{4A8BD221-1ED8-4F73-8FD6-48919E7C909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1ABB6-5547-42FF-B945-2FC23B9688D2}" type="doc">
      <dgm:prSet loTypeId="urn:microsoft.com/office/officeart/2005/8/layout/arrow6" loCatId="relationship" qsTypeId="urn:microsoft.com/office/officeart/2005/8/quickstyle/3d3" qsCatId="3D" csTypeId="urn:microsoft.com/office/officeart/2005/8/colors/accent0_3" csCatId="mainScheme" phldr="1"/>
      <dgm:spPr/>
    </dgm:pt>
    <dgm:pt modelId="{E1C5E535-C27A-4BF9-BCB9-A7CFD19F2301}">
      <dgm:prSet phldrT="[Text]"/>
      <dgm:spPr/>
      <dgm:t>
        <a:bodyPr/>
        <a:lstStyle/>
        <a:p>
          <a:pPr algn="r"/>
          <a:r>
            <a:rPr lang="en-CA" b="1" dirty="0" smtClean="0"/>
            <a:t>Labour Market Transfer Agreements</a:t>
          </a:r>
          <a:endParaRPr lang="en-CA" b="1" dirty="0"/>
        </a:p>
      </dgm:t>
    </dgm:pt>
    <dgm:pt modelId="{1BFEFC71-9F5F-44EA-91AF-5561E32AA17B}" type="parTrans" cxnId="{C9EBF673-E402-40AE-843F-EE362FC3E68C}">
      <dgm:prSet/>
      <dgm:spPr/>
      <dgm:t>
        <a:bodyPr/>
        <a:lstStyle/>
        <a:p>
          <a:pPr algn="l"/>
          <a:endParaRPr lang="en-CA" b="1"/>
        </a:p>
      </dgm:t>
    </dgm:pt>
    <dgm:pt modelId="{BAD53969-DC0A-4B2A-AC05-F0B4E78B7D79}" type="sibTrans" cxnId="{C9EBF673-E402-40AE-843F-EE362FC3E68C}">
      <dgm:prSet/>
      <dgm:spPr/>
      <dgm:t>
        <a:bodyPr/>
        <a:lstStyle/>
        <a:p>
          <a:pPr algn="l"/>
          <a:endParaRPr lang="en-CA" b="1"/>
        </a:p>
      </dgm:t>
    </dgm:pt>
    <dgm:pt modelId="{B6857AF4-DFDC-403B-A025-8E212247DEE4}">
      <dgm:prSet phldrT="[Text]"/>
      <dgm:spPr/>
      <dgm:t>
        <a:bodyPr/>
        <a:lstStyle/>
        <a:p>
          <a:pPr algn="l"/>
          <a:r>
            <a:rPr lang="en-CA" b="1" dirty="0" smtClean="0"/>
            <a:t>Coordinating Opportunities</a:t>
          </a:r>
          <a:endParaRPr lang="en-CA" b="1" dirty="0"/>
        </a:p>
      </dgm:t>
    </dgm:pt>
    <dgm:pt modelId="{DF80F56D-97A3-4C10-8911-33F03A9E0088}" type="parTrans" cxnId="{D1152893-4D7C-4595-B276-D28B086F9560}">
      <dgm:prSet/>
      <dgm:spPr/>
      <dgm:t>
        <a:bodyPr/>
        <a:lstStyle/>
        <a:p>
          <a:pPr algn="l"/>
          <a:endParaRPr lang="en-CA" b="1"/>
        </a:p>
      </dgm:t>
    </dgm:pt>
    <dgm:pt modelId="{3AC79169-D0D2-4EE5-AA30-BD1C2430FB89}" type="sibTrans" cxnId="{D1152893-4D7C-4595-B276-D28B086F9560}">
      <dgm:prSet/>
      <dgm:spPr/>
      <dgm:t>
        <a:bodyPr/>
        <a:lstStyle/>
        <a:p>
          <a:pPr algn="l"/>
          <a:endParaRPr lang="en-CA" b="1"/>
        </a:p>
      </dgm:t>
    </dgm:pt>
    <dgm:pt modelId="{22FB7E2E-4D55-4133-A4F3-91DD05F23642}" type="pres">
      <dgm:prSet presAssocID="{BAB1ABB6-5547-42FF-B945-2FC23B9688D2}" presName="compositeShape" presStyleCnt="0">
        <dgm:presLayoutVars>
          <dgm:chMax val="2"/>
          <dgm:dir/>
          <dgm:resizeHandles val="exact"/>
        </dgm:presLayoutVars>
      </dgm:prSet>
      <dgm:spPr/>
    </dgm:pt>
    <dgm:pt modelId="{74D7110C-5CFF-4816-A939-050A5FEFEEA1}" type="pres">
      <dgm:prSet presAssocID="{BAB1ABB6-5547-42FF-B945-2FC23B9688D2}" presName="ribbon" presStyleLbl="node1" presStyleIdx="0" presStyleCnt="1" custScaleY="168465" custLinFactNeighborY="-7817"/>
      <dgm:spPr/>
    </dgm:pt>
    <dgm:pt modelId="{0ACBE6A2-4A26-4A65-A28F-7CF869875163}" type="pres">
      <dgm:prSet presAssocID="{BAB1ABB6-5547-42FF-B945-2FC23B9688D2}" presName="leftArrowText" presStyleLbl="node1" presStyleIdx="0" presStyleCnt="1" custLinFactNeighborX="-4466" custLinFactNeighborY="-2986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AF8C5E-AB3A-43E6-80EF-19DCAC33DEA2}" type="pres">
      <dgm:prSet presAssocID="{BAB1ABB6-5547-42FF-B945-2FC23B9688D2}" presName="rightArrowText" presStyleLbl="node1" presStyleIdx="0" presStyleCnt="1" custLinFactNeighborX="15388" custLinFactNeighborY="-396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4FA6813-1089-4B4C-B5CE-9AAF2FCBA37E}" type="presOf" srcId="{E1C5E535-C27A-4BF9-BCB9-A7CFD19F2301}" destId="{0ACBE6A2-4A26-4A65-A28F-7CF869875163}" srcOrd="0" destOrd="0" presId="urn:microsoft.com/office/officeart/2005/8/layout/arrow6"/>
    <dgm:cxn modelId="{074B10F8-7DA5-4002-8EEA-207CC81AB5FC}" type="presOf" srcId="{B6857AF4-DFDC-403B-A025-8E212247DEE4}" destId="{5FAF8C5E-AB3A-43E6-80EF-19DCAC33DEA2}" srcOrd="0" destOrd="0" presId="urn:microsoft.com/office/officeart/2005/8/layout/arrow6"/>
    <dgm:cxn modelId="{D1152893-4D7C-4595-B276-D28B086F9560}" srcId="{BAB1ABB6-5547-42FF-B945-2FC23B9688D2}" destId="{B6857AF4-DFDC-403B-A025-8E212247DEE4}" srcOrd="1" destOrd="0" parTransId="{DF80F56D-97A3-4C10-8911-33F03A9E0088}" sibTransId="{3AC79169-D0D2-4EE5-AA30-BD1C2430FB89}"/>
    <dgm:cxn modelId="{83486B10-D963-4766-A64C-6959FB07074C}" type="presOf" srcId="{BAB1ABB6-5547-42FF-B945-2FC23B9688D2}" destId="{22FB7E2E-4D55-4133-A4F3-91DD05F23642}" srcOrd="0" destOrd="0" presId="urn:microsoft.com/office/officeart/2005/8/layout/arrow6"/>
    <dgm:cxn modelId="{C9EBF673-E402-40AE-843F-EE362FC3E68C}" srcId="{BAB1ABB6-5547-42FF-B945-2FC23B9688D2}" destId="{E1C5E535-C27A-4BF9-BCB9-A7CFD19F2301}" srcOrd="0" destOrd="0" parTransId="{1BFEFC71-9F5F-44EA-91AF-5561E32AA17B}" sibTransId="{BAD53969-DC0A-4B2A-AC05-F0B4E78B7D79}"/>
    <dgm:cxn modelId="{A3C627A4-35EB-47A3-BF9B-BEB31EC38021}" type="presParOf" srcId="{22FB7E2E-4D55-4133-A4F3-91DD05F23642}" destId="{74D7110C-5CFF-4816-A939-050A5FEFEEA1}" srcOrd="0" destOrd="0" presId="urn:microsoft.com/office/officeart/2005/8/layout/arrow6"/>
    <dgm:cxn modelId="{4E96C33B-3A0B-4091-A300-C0CC3B98780F}" type="presParOf" srcId="{22FB7E2E-4D55-4133-A4F3-91DD05F23642}" destId="{0ACBE6A2-4A26-4A65-A28F-7CF869875163}" srcOrd="1" destOrd="0" presId="urn:microsoft.com/office/officeart/2005/8/layout/arrow6"/>
    <dgm:cxn modelId="{58E444CF-AB8E-4827-9E1E-20B8F2C1104E}" type="presParOf" srcId="{22FB7E2E-4D55-4133-A4F3-91DD05F23642}" destId="{5FAF8C5E-AB3A-43E6-80EF-19DCAC33DEA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6C498-EC02-48B4-AC01-677237D138CF}">
      <dsp:nvSpPr>
        <dsp:cNvPr id="0" name=""/>
        <dsp:cNvSpPr/>
      </dsp:nvSpPr>
      <dsp:spPr>
        <a:xfrm>
          <a:off x="617219" y="0"/>
          <a:ext cx="6995160" cy="247422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241CE-0B61-4D1C-B0C0-700209D3B064}">
      <dsp:nvSpPr>
        <dsp:cNvPr id="0" name=""/>
        <dsp:cNvSpPr/>
      </dsp:nvSpPr>
      <dsp:spPr>
        <a:xfrm>
          <a:off x="4118" y="742267"/>
          <a:ext cx="1981051" cy="9896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Make life more affordable</a:t>
          </a:r>
          <a:endParaRPr lang="en-CA" sz="1800" kern="1200" dirty="0"/>
        </a:p>
      </dsp:txBody>
      <dsp:txXfrm>
        <a:off x="52431" y="790580"/>
        <a:ext cx="1884425" cy="893063"/>
      </dsp:txXfrm>
    </dsp:sp>
    <dsp:sp modelId="{D5F5667E-E0B1-44E8-A625-D21F5E3B06D7}">
      <dsp:nvSpPr>
        <dsp:cNvPr id="0" name=""/>
        <dsp:cNvSpPr/>
      </dsp:nvSpPr>
      <dsp:spPr>
        <a:xfrm>
          <a:off x="2084222" y="742267"/>
          <a:ext cx="1981051" cy="9896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Deliver services people count on</a:t>
          </a:r>
        </a:p>
      </dsp:txBody>
      <dsp:txXfrm>
        <a:off x="2132535" y="790580"/>
        <a:ext cx="1884425" cy="893063"/>
      </dsp:txXfrm>
    </dsp:sp>
    <dsp:sp modelId="{1086BBC0-4129-4095-AEB0-093CABD29863}">
      <dsp:nvSpPr>
        <dsp:cNvPr id="0" name=""/>
        <dsp:cNvSpPr/>
      </dsp:nvSpPr>
      <dsp:spPr>
        <a:xfrm>
          <a:off x="4164326" y="742267"/>
          <a:ext cx="1981051" cy="9896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Strong, sustainable, shared economy</a:t>
          </a:r>
          <a:endParaRPr lang="en-CA" sz="1800" kern="1200" dirty="0"/>
        </a:p>
      </dsp:txBody>
      <dsp:txXfrm>
        <a:off x="4212639" y="790580"/>
        <a:ext cx="1884425" cy="893063"/>
      </dsp:txXfrm>
    </dsp:sp>
    <dsp:sp modelId="{4A8BD221-1ED8-4F73-8FD6-48919E7C9097}">
      <dsp:nvSpPr>
        <dsp:cNvPr id="0" name=""/>
        <dsp:cNvSpPr/>
      </dsp:nvSpPr>
      <dsp:spPr>
        <a:xfrm>
          <a:off x="6244430" y="742267"/>
          <a:ext cx="1981051" cy="9896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True &amp; lasting Reconciliation</a:t>
          </a:r>
          <a:endParaRPr lang="en-CA" sz="1800" kern="1200" dirty="0"/>
        </a:p>
      </dsp:txBody>
      <dsp:txXfrm>
        <a:off x="6292743" y="790580"/>
        <a:ext cx="1884425" cy="893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7110C-5CFF-4816-A939-050A5FEFEEA1}">
      <dsp:nvSpPr>
        <dsp:cNvPr id="0" name=""/>
        <dsp:cNvSpPr/>
      </dsp:nvSpPr>
      <dsp:spPr>
        <a:xfrm>
          <a:off x="0" y="717003"/>
          <a:ext cx="4343398" cy="2926842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CBE6A2-4A26-4A65-A28F-7CF869875163}">
      <dsp:nvSpPr>
        <dsp:cNvPr id="0" name=""/>
        <dsp:cNvSpPr/>
      </dsp:nvSpPr>
      <dsp:spPr>
        <a:xfrm>
          <a:off x="457195" y="1497367"/>
          <a:ext cx="1433321" cy="85130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kern="1200" dirty="0" smtClean="0"/>
            <a:t>Labour Market Transfer Agreements</a:t>
          </a:r>
          <a:endParaRPr lang="en-CA" sz="1700" b="1" kern="1200" dirty="0"/>
        </a:p>
      </dsp:txBody>
      <dsp:txXfrm>
        <a:off x="457195" y="1497367"/>
        <a:ext cx="1433321" cy="851306"/>
      </dsp:txXfrm>
    </dsp:sp>
    <dsp:sp modelId="{5FAF8C5E-AB3A-43E6-80EF-19DCAC33DEA2}">
      <dsp:nvSpPr>
        <dsp:cNvPr id="0" name=""/>
        <dsp:cNvSpPr/>
      </dsp:nvSpPr>
      <dsp:spPr>
        <a:xfrm>
          <a:off x="2432360" y="1995807"/>
          <a:ext cx="1693925" cy="85130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kern="1200" dirty="0" smtClean="0"/>
            <a:t>Coordinating Opportunities</a:t>
          </a:r>
          <a:endParaRPr lang="en-CA" sz="1700" b="1" kern="1200" dirty="0"/>
        </a:p>
      </dsp:txBody>
      <dsp:txXfrm>
        <a:off x="2432360" y="1995807"/>
        <a:ext cx="1693925" cy="851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34EDF-1F85-43F6-B2BD-E033CFD5C6AC}" type="datetimeFigureOut">
              <a:rPr lang="en-CA" smtClean="0"/>
              <a:t>2018-11-08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5ED2B-5460-4A0C-880F-E498EAAD56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66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712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79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89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3731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727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30525" y="522288"/>
            <a:ext cx="3487738" cy="2614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60">
              <a:defRPr/>
            </a:pPr>
            <a:fld id="{0AACD1D6-0515-4B58-9B09-FAD5AFC54463}" type="slidenum">
              <a:rPr lang="en-CA" smtClean="0">
                <a:solidFill>
                  <a:prstClr val="black"/>
                </a:solidFill>
              </a:rPr>
              <a:pPr defTabSz="465860">
                <a:defRPr/>
              </a:pPr>
              <a:t>41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130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538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362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795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27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716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6151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696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648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540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54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314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72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10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83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16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0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ED2B-5460-4A0C-880F-E498EAAD5611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07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6511" y="1761744"/>
            <a:ext cx="7570977" cy="159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1663" y="4259072"/>
            <a:ext cx="5900673" cy="1361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7139" y="2939172"/>
            <a:ext cx="2507615" cy="3462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21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30859" y="2149619"/>
            <a:ext cx="2814320" cy="397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21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209" y="1165352"/>
            <a:ext cx="8069580" cy="426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696" y="2967228"/>
            <a:ext cx="8988607" cy="3858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23990" y="6385069"/>
            <a:ext cx="283209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jp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8023" y="11225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2508" y="2202179"/>
            <a:ext cx="5606794" cy="978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0090" y="3919220"/>
            <a:ext cx="8391525" cy="2219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Bindi </a:t>
            </a:r>
            <a:r>
              <a:rPr sz="1600" b="1" spc="-10" dirty="0">
                <a:latin typeface="Calibri"/>
                <a:cs typeface="Calibri"/>
              </a:rPr>
              <a:t>Sawchuk </a:t>
            </a:r>
            <a:r>
              <a:rPr sz="1600" i="1" spc="-10" dirty="0">
                <a:solidFill>
                  <a:srgbClr val="808080"/>
                </a:solidFill>
                <a:latin typeface="Calibri"/>
                <a:cs typeface="Calibri"/>
              </a:rPr>
              <a:t>Assistant </a:t>
            </a:r>
            <a:r>
              <a:rPr sz="1600" i="1" spc="-5" dirty="0">
                <a:solidFill>
                  <a:srgbClr val="808080"/>
                </a:solidFill>
                <a:latin typeface="Calibri"/>
                <a:cs typeface="Calibri"/>
              </a:rPr>
              <a:t>Deputy</a:t>
            </a:r>
            <a:r>
              <a:rPr sz="1600" i="1" spc="6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808080"/>
                </a:solidFill>
                <a:latin typeface="Calibri"/>
                <a:cs typeface="Calibri"/>
              </a:rPr>
              <a:t>Minister,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spc="-20" dirty="0">
                <a:solidFill>
                  <a:srgbClr val="808080"/>
                </a:solidFill>
                <a:latin typeface="Calibri"/>
                <a:cs typeface="Calibri"/>
              </a:rPr>
              <a:t>Workforce </a:t>
            </a:r>
            <a:r>
              <a:rPr sz="1600" i="1" spc="-5" dirty="0">
                <a:solidFill>
                  <a:srgbClr val="808080"/>
                </a:solidFill>
                <a:latin typeface="Calibri"/>
                <a:cs typeface="Calibri"/>
              </a:rPr>
              <a:t>Innovation &amp; Division </a:t>
            </a:r>
            <a:r>
              <a:rPr sz="1600" i="1" spc="-10" dirty="0">
                <a:solidFill>
                  <a:srgbClr val="808080"/>
                </a:solidFill>
                <a:latin typeface="Calibri"/>
                <a:cs typeface="Calibri"/>
              </a:rPr>
              <a:t>Responsible for </a:t>
            </a:r>
            <a:r>
              <a:rPr sz="1600" i="1" spc="-5" dirty="0">
                <a:solidFill>
                  <a:srgbClr val="808080"/>
                </a:solidFill>
                <a:latin typeface="Calibri"/>
                <a:cs typeface="Calibri"/>
              </a:rPr>
              <a:t>Skills</a:t>
            </a:r>
            <a:r>
              <a:rPr sz="1600" i="1" spc="204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808080"/>
                </a:solidFill>
                <a:latin typeface="Calibri"/>
                <a:cs typeface="Calibri"/>
              </a:rPr>
              <a:t>Training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808080"/>
                </a:solidFill>
                <a:latin typeface="Calibri"/>
                <a:cs typeface="Calibri"/>
              </a:rPr>
              <a:t>Ministry of </a:t>
            </a:r>
            <a:r>
              <a:rPr sz="1600" spc="-10" dirty="0">
                <a:solidFill>
                  <a:srgbClr val="808080"/>
                </a:solidFill>
                <a:latin typeface="Calibri"/>
                <a:cs typeface="Calibri"/>
              </a:rPr>
              <a:t>Advanced Education, </a:t>
            </a:r>
            <a:r>
              <a:rPr sz="1600" spc="-5" dirty="0">
                <a:solidFill>
                  <a:srgbClr val="808080"/>
                </a:solidFill>
                <a:latin typeface="Calibri"/>
                <a:cs typeface="Calibri"/>
              </a:rPr>
              <a:t>Skills and</a:t>
            </a:r>
            <a:r>
              <a:rPr sz="1600" spc="2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808080"/>
                </a:solidFill>
                <a:latin typeface="Calibri"/>
                <a:cs typeface="Calibri"/>
              </a:rPr>
              <a:t>Training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4322445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Chris </a:t>
            </a:r>
            <a:r>
              <a:rPr sz="1600" b="1" spc="-10" dirty="0">
                <a:latin typeface="Calibri"/>
                <a:cs typeface="Calibri"/>
              </a:rPr>
              <a:t>Brown </a:t>
            </a:r>
            <a:r>
              <a:rPr sz="1600" i="1" spc="-10" dirty="0">
                <a:solidFill>
                  <a:srgbClr val="808080"/>
                </a:solidFill>
                <a:latin typeface="Calibri"/>
                <a:cs typeface="Calibri"/>
              </a:rPr>
              <a:t>Assistant </a:t>
            </a:r>
            <a:r>
              <a:rPr sz="1600" i="1" spc="-5" dirty="0">
                <a:solidFill>
                  <a:srgbClr val="808080"/>
                </a:solidFill>
                <a:latin typeface="Calibri"/>
                <a:cs typeface="Calibri"/>
              </a:rPr>
              <a:t>Deputy </a:t>
            </a:r>
            <a:r>
              <a:rPr sz="1600" i="1" spc="-20" dirty="0">
                <a:solidFill>
                  <a:srgbClr val="808080"/>
                </a:solidFill>
                <a:latin typeface="Calibri"/>
                <a:cs typeface="Calibri"/>
              </a:rPr>
              <a:t>Minister,  </a:t>
            </a:r>
            <a:r>
              <a:rPr sz="1600" i="1" spc="-10" dirty="0">
                <a:solidFill>
                  <a:srgbClr val="808080"/>
                </a:solidFill>
                <a:latin typeface="Calibri"/>
                <a:cs typeface="Calibri"/>
              </a:rPr>
              <a:t>Employment and Labour </a:t>
            </a:r>
            <a:r>
              <a:rPr sz="1600" i="1" spc="-15" dirty="0">
                <a:solidFill>
                  <a:srgbClr val="808080"/>
                </a:solidFill>
                <a:latin typeface="Calibri"/>
                <a:cs typeface="Calibri"/>
              </a:rPr>
              <a:t>Market </a:t>
            </a:r>
            <a:r>
              <a:rPr sz="1600" i="1" spc="-5" dirty="0">
                <a:solidFill>
                  <a:srgbClr val="808080"/>
                </a:solidFill>
                <a:latin typeface="Calibri"/>
                <a:cs typeface="Calibri"/>
              </a:rPr>
              <a:t>Services</a:t>
            </a:r>
            <a:r>
              <a:rPr sz="1600" i="1" spc="15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808080"/>
                </a:solidFill>
                <a:latin typeface="Calibri"/>
                <a:cs typeface="Calibri"/>
              </a:rPr>
              <a:t>Division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808080"/>
                </a:solidFill>
                <a:latin typeface="Calibri"/>
                <a:cs typeface="Calibri"/>
              </a:rPr>
              <a:t>Ministry of Social </a:t>
            </a:r>
            <a:r>
              <a:rPr sz="1600" spc="-10" dirty="0">
                <a:solidFill>
                  <a:srgbClr val="808080"/>
                </a:solidFill>
                <a:latin typeface="Calibri"/>
                <a:cs typeface="Calibri"/>
              </a:rPr>
              <a:t>Development </a:t>
            </a:r>
            <a:r>
              <a:rPr sz="1600" spc="-5" dirty="0">
                <a:solidFill>
                  <a:srgbClr val="808080"/>
                </a:solidFill>
                <a:latin typeface="Calibri"/>
                <a:cs typeface="Calibri"/>
              </a:rPr>
              <a:t>&amp; </a:t>
            </a:r>
            <a:r>
              <a:rPr sz="1600" spc="-15" dirty="0">
                <a:solidFill>
                  <a:srgbClr val="808080"/>
                </a:solidFill>
                <a:latin typeface="Calibri"/>
                <a:cs typeface="Calibri"/>
              </a:rPr>
              <a:t>Poverty</a:t>
            </a:r>
            <a:r>
              <a:rPr sz="1600" spc="9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alibri"/>
                <a:cs typeface="Calibri"/>
              </a:rPr>
              <a:t>Reduction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650"/>
              </a:spcBef>
            </a:pPr>
            <a:r>
              <a:rPr sz="1800" b="1" spc="-5" dirty="0">
                <a:latin typeface="Calibri"/>
                <a:cs typeface="Calibri"/>
              </a:rPr>
              <a:t>November </a:t>
            </a:r>
            <a:r>
              <a:rPr sz="1800" b="1" dirty="0">
                <a:latin typeface="Calibri"/>
                <a:cs typeface="Calibri"/>
              </a:rPr>
              <a:t>9,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4304" y="1182636"/>
            <a:ext cx="5632703" cy="31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08935" y="6523355"/>
            <a:ext cx="25717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7" name="object 7"/>
          <p:cNvSpPr/>
          <p:nvPr/>
        </p:nvSpPr>
        <p:spPr>
          <a:xfrm>
            <a:off x="438911" y="1810511"/>
            <a:ext cx="3712463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755" y="1696211"/>
            <a:ext cx="3227831" cy="6949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3255" y="1786128"/>
            <a:ext cx="276415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595958"/>
                </a:solidFill>
              </a:rPr>
              <a:t>Occupational</a:t>
            </a:r>
            <a:r>
              <a:rPr sz="2400" spc="-65" dirty="0">
                <a:solidFill>
                  <a:srgbClr val="595958"/>
                </a:solidFill>
              </a:rPr>
              <a:t> </a:t>
            </a:r>
            <a:r>
              <a:rPr sz="2400" spc="-15" dirty="0">
                <a:solidFill>
                  <a:srgbClr val="595958"/>
                </a:solidFill>
              </a:rPr>
              <a:t>Clusters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457200" y="2286000"/>
            <a:ext cx="3962400" cy="3662156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228600" rIns="0" bIns="0" rtlCol="0">
            <a:spAutoFit/>
          </a:bodyPr>
          <a:lstStyle/>
          <a:p>
            <a:pPr marL="697865" marR="572770" indent="-342900">
              <a:lnSpc>
                <a:spcPct val="120800"/>
              </a:lnSpc>
              <a:buFont typeface="Arial" panose="020B0604020202020204" pitchFamily="34" charset="0"/>
              <a:buChar char="•"/>
            </a:pPr>
            <a:r>
              <a:rPr sz="2300" spc="-50" dirty="0">
                <a:solidFill>
                  <a:srgbClr val="FFFFFF"/>
                </a:solidFill>
                <a:cs typeface="Times New Roman"/>
              </a:rPr>
              <a:t>Accountants  </a:t>
            </a:r>
            <a:endParaRPr lang="en-CA" sz="2300" spc="-50" dirty="0">
              <a:solidFill>
                <a:srgbClr val="FFFFFF"/>
              </a:solidFill>
              <a:cs typeface="Times New Roman"/>
            </a:endParaRPr>
          </a:p>
          <a:p>
            <a:pPr marL="697865" marR="572770" indent="-342900">
              <a:lnSpc>
                <a:spcPct val="120800"/>
              </a:lnSpc>
              <a:buFont typeface="Arial" panose="020B0604020202020204" pitchFamily="34" charset="0"/>
              <a:buChar char="•"/>
            </a:pPr>
            <a:r>
              <a:rPr sz="2300" spc="-50" dirty="0">
                <a:solidFill>
                  <a:srgbClr val="FFFFFF"/>
                </a:solidFill>
                <a:cs typeface="Times New Roman"/>
              </a:rPr>
              <a:t>Automotive Trades  </a:t>
            </a:r>
            <a:endParaRPr lang="en-CA" sz="2300" spc="-50" dirty="0">
              <a:solidFill>
                <a:srgbClr val="FFFFFF"/>
              </a:solidFill>
              <a:cs typeface="Times New Roman"/>
            </a:endParaRPr>
          </a:p>
          <a:p>
            <a:pPr marL="697865" marR="572770" indent="-342900">
              <a:lnSpc>
                <a:spcPct val="120800"/>
              </a:lnSpc>
              <a:buFont typeface="Arial" panose="020B0604020202020204" pitchFamily="34" charset="0"/>
              <a:buChar char="•"/>
            </a:pPr>
            <a:r>
              <a:rPr sz="2300" spc="-50" dirty="0">
                <a:solidFill>
                  <a:srgbClr val="FFFFFF"/>
                </a:solidFill>
                <a:cs typeface="Times New Roman"/>
              </a:rPr>
              <a:t>Child </a:t>
            </a:r>
            <a:r>
              <a:rPr sz="2300" spc="-165" dirty="0">
                <a:solidFill>
                  <a:srgbClr val="FFFFFF"/>
                </a:solidFill>
                <a:cs typeface="Times New Roman"/>
              </a:rPr>
              <a:t>Care </a:t>
            </a:r>
            <a:r>
              <a:rPr sz="2300" spc="-105" dirty="0" smtClean="0">
                <a:solidFill>
                  <a:srgbClr val="FFFFFF"/>
                </a:solidFill>
                <a:cs typeface="Times New Roman"/>
              </a:rPr>
              <a:t>Occupations</a:t>
            </a:r>
            <a:endParaRPr lang="en-CA" sz="2300" spc="-105" dirty="0" smtClean="0">
              <a:solidFill>
                <a:srgbClr val="FFFFFF"/>
              </a:solidFill>
              <a:cs typeface="Times New Roman"/>
            </a:endParaRPr>
          </a:p>
          <a:p>
            <a:pPr marL="697865" marR="572770" indent="-342900">
              <a:lnSpc>
                <a:spcPct val="120800"/>
              </a:lnSpc>
              <a:buFont typeface="Arial" panose="020B0604020202020204" pitchFamily="34" charset="0"/>
              <a:buChar char="•"/>
            </a:pPr>
            <a:r>
              <a:rPr sz="2300" spc="-55" dirty="0" smtClean="0">
                <a:solidFill>
                  <a:srgbClr val="FFFFFF"/>
                </a:solidFill>
                <a:cs typeface="Times New Roman"/>
              </a:rPr>
              <a:t>Construction </a:t>
            </a:r>
            <a:r>
              <a:rPr sz="2300" spc="-135" dirty="0">
                <a:solidFill>
                  <a:srgbClr val="FFFFFF"/>
                </a:solidFill>
                <a:cs typeface="Times New Roman"/>
              </a:rPr>
              <a:t>Trades  </a:t>
            </a:r>
            <a:endParaRPr lang="en-CA" sz="2300" spc="-135" dirty="0" smtClean="0">
              <a:solidFill>
                <a:srgbClr val="FFFFFF"/>
              </a:solidFill>
              <a:cs typeface="Times New Roman"/>
            </a:endParaRPr>
          </a:p>
          <a:p>
            <a:pPr marL="697865" marR="572770" indent="-342900">
              <a:lnSpc>
                <a:spcPct val="120800"/>
              </a:lnSpc>
              <a:buFont typeface="Arial" panose="020B0604020202020204" pitchFamily="34" charset="0"/>
              <a:buChar char="•"/>
            </a:pPr>
            <a:r>
              <a:rPr lang="en-CA" sz="2300" spc="-135" dirty="0" smtClean="0">
                <a:solidFill>
                  <a:srgbClr val="FFFFFF"/>
                </a:solidFill>
                <a:cs typeface="Times New Roman"/>
              </a:rPr>
              <a:t>E</a:t>
            </a:r>
            <a:r>
              <a:rPr lang="en-CA" sz="2300" spc="-50" dirty="0" smtClean="0">
                <a:solidFill>
                  <a:srgbClr val="FFFFFF"/>
                </a:solidFill>
                <a:cs typeface="Times New Roman"/>
              </a:rPr>
              <a:t>ngineering Professions</a:t>
            </a:r>
            <a:endParaRPr lang="en-CA" sz="2300" spc="-15" dirty="0" smtClean="0">
              <a:solidFill>
                <a:srgbClr val="FFFFFF"/>
              </a:solidFill>
              <a:cs typeface="Times New Roman"/>
            </a:endParaRPr>
          </a:p>
          <a:p>
            <a:pPr marL="697865" marR="572770" indent="-342900">
              <a:lnSpc>
                <a:spcPct val="120800"/>
              </a:lnSpc>
              <a:buFont typeface="Arial" panose="020B0604020202020204" pitchFamily="34" charset="0"/>
              <a:buChar char="•"/>
            </a:pPr>
            <a:r>
              <a:rPr lang="en-CA" sz="2300" spc="-434" dirty="0" smtClean="0">
                <a:solidFill>
                  <a:srgbClr val="FFFFFF"/>
                </a:solidFill>
                <a:cs typeface="Times New Roman"/>
              </a:rPr>
              <a:t>F</a:t>
            </a:r>
            <a:r>
              <a:rPr lang="en-CA" sz="2300" spc="-50" dirty="0">
                <a:solidFill>
                  <a:srgbClr val="FFFFFF"/>
                </a:solidFill>
                <a:cs typeface="Times New Roman"/>
              </a:rPr>
              <a:t>oods </a:t>
            </a:r>
            <a:r>
              <a:rPr sz="2300" spc="-5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300" spc="-135" dirty="0">
                <a:solidFill>
                  <a:srgbClr val="FFFFFF"/>
                </a:solidFill>
                <a:cs typeface="Times New Roman"/>
              </a:rPr>
              <a:t>Trades</a:t>
            </a:r>
            <a:endParaRPr sz="2300" dirty="0">
              <a:cs typeface="Times New Roman"/>
            </a:endParaRPr>
          </a:p>
          <a:p>
            <a:pPr marL="697865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300" spc="-15" dirty="0" smtClean="0">
                <a:solidFill>
                  <a:srgbClr val="FFFFFF"/>
                </a:solidFill>
                <a:cs typeface="Times New Roman"/>
              </a:rPr>
              <a:t>Health</a:t>
            </a:r>
            <a:r>
              <a:rPr sz="2300" spc="-195" dirty="0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2300" spc="-110" dirty="0">
                <a:solidFill>
                  <a:srgbClr val="FFFFFF"/>
                </a:solidFill>
                <a:cs typeface="Times New Roman"/>
              </a:rPr>
              <a:t>Professions</a:t>
            </a:r>
            <a:endParaRPr sz="2300" dirty="0">
              <a:cs typeface="Times New Roman"/>
            </a:endParaRPr>
          </a:p>
          <a:p>
            <a:pPr marL="697865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300" spc="-60" dirty="0" smtClean="0">
                <a:solidFill>
                  <a:srgbClr val="FFFFFF"/>
                </a:solidFill>
                <a:cs typeface="Times New Roman"/>
              </a:rPr>
              <a:t>Resource </a:t>
            </a:r>
            <a:r>
              <a:rPr sz="2300" spc="-85" dirty="0">
                <a:solidFill>
                  <a:srgbClr val="FFFFFF"/>
                </a:solidFill>
                <a:cs typeface="Times New Roman"/>
              </a:rPr>
              <a:t>Sector</a:t>
            </a:r>
            <a:r>
              <a:rPr sz="2300" spc="-39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300" spc="-110" dirty="0">
                <a:solidFill>
                  <a:srgbClr val="FFFFFF"/>
                </a:solidFill>
                <a:cs typeface="Times New Roman"/>
              </a:rPr>
              <a:t>Professions</a:t>
            </a:r>
            <a:endParaRPr sz="2300" dirty="0"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5839" y="1810511"/>
            <a:ext cx="3712463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0035" y="1696211"/>
            <a:ext cx="3691127" cy="694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48646" y="1786128"/>
            <a:ext cx="322770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595958"/>
                </a:solidFill>
                <a:latin typeface="Calibri"/>
                <a:cs typeface="Calibri"/>
              </a:rPr>
              <a:t>Career Ladders </a:t>
            </a:r>
            <a:r>
              <a:rPr sz="2400" b="1" dirty="0">
                <a:solidFill>
                  <a:srgbClr val="595958"/>
                </a:solidFill>
                <a:latin typeface="Calibri"/>
                <a:cs typeface="Calibri"/>
              </a:rPr>
              <a:t>&amp;</a:t>
            </a:r>
            <a:r>
              <a:rPr sz="2400" b="1" spc="-100" dirty="0">
                <a:solidFill>
                  <a:srgbClr val="5959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95958"/>
                </a:solidFill>
                <a:latin typeface="Calibri"/>
                <a:cs typeface="Calibri"/>
              </a:rPr>
              <a:t>Lattices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0" y="2286000"/>
            <a:ext cx="4182135" cy="4206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7700" y="1229867"/>
            <a:ext cx="4189475" cy="312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301" y="1600200"/>
            <a:ext cx="8034868" cy="3097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459" y="4826507"/>
            <a:ext cx="6822440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Automation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AI </a:t>
            </a:r>
            <a:r>
              <a:rPr sz="2400" spc="-5" dirty="0">
                <a:latin typeface="Calibri"/>
                <a:cs typeface="Calibri"/>
              </a:rPr>
              <a:t>will </a:t>
            </a:r>
            <a:r>
              <a:rPr sz="2400" dirty="0">
                <a:latin typeface="Calibri"/>
                <a:cs typeface="Calibri"/>
              </a:rPr>
              <a:t>impact </a:t>
            </a:r>
            <a:r>
              <a:rPr sz="2400" spc="-5" dirty="0">
                <a:latin typeface="Calibri"/>
                <a:cs typeface="Calibri"/>
              </a:rPr>
              <a:t>low-skill </a:t>
            </a:r>
            <a:r>
              <a:rPr sz="2400" spc="-10" dirty="0">
                <a:latin typeface="Calibri"/>
                <a:cs typeface="Calibri"/>
              </a:rPr>
              <a:t>jobs, </a:t>
            </a:r>
            <a:r>
              <a:rPr sz="2400" spc="-5" dirty="0">
                <a:latin typeface="Calibri"/>
                <a:cs typeface="Calibri"/>
              </a:rPr>
              <a:t>but not  </a:t>
            </a:r>
            <a:r>
              <a:rPr sz="2400" spc="-10" dirty="0">
                <a:latin typeface="Calibri"/>
                <a:cs typeface="Calibri"/>
              </a:rPr>
              <a:t>eliminate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59" y="5710428"/>
            <a:ext cx="619125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Socio-cultural </a:t>
            </a:r>
            <a:r>
              <a:rPr sz="2400" spc="-20" dirty="0">
                <a:latin typeface="Calibri"/>
                <a:cs typeface="Calibri"/>
              </a:rPr>
              <a:t>factors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also </a:t>
            </a:r>
            <a:r>
              <a:rPr sz="2400" spc="-10" dirty="0">
                <a:latin typeface="Calibri"/>
                <a:cs typeface="Calibri"/>
              </a:rPr>
              <a:t>drivers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63421" y="6047856"/>
            <a:ext cx="773072" cy="477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86908" y="5896170"/>
            <a:ext cx="27368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latin typeface="Arial Narrow"/>
                <a:cs typeface="Arial Narrow"/>
              </a:rPr>
              <a:t>Source: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28826" y="1828800"/>
            <a:ext cx="2321560" cy="2971800"/>
          </a:xfrm>
          <a:custGeom>
            <a:avLst/>
            <a:gdLst/>
            <a:ahLst/>
            <a:cxnLst/>
            <a:rect l="l" t="t" r="r" b="b"/>
            <a:pathLst>
              <a:path w="2321559" h="2971800">
                <a:moveTo>
                  <a:pt x="0" y="1485900"/>
                </a:moveTo>
                <a:lnTo>
                  <a:pt x="765" y="1431426"/>
                </a:lnTo>
                <a:lnTo>
                  <a:pt x="3044" y="1377447"/>
                </a:lnTo>
                <a:lnTo>
                  <a:pt x="6810" y="1323995"/>
                </a:lnTo>
                <a:lnTo>
                  <a:pt x="12036" y="1271104"/>
                </a:lnTo>
                <a:lnTo>
                  <a:pt x="18698" y="1218808"/>
                </a:lnTo>
                <a:lnTo>
                  <a:pt x="26768" y="1167140"/>
                </a:lnTo>
                <a:lnTo>
                  <a:pt x="36220" y="1116134"/>
                </a:lnTo>
                <a:lnTo>
                  <a:pt x="47028" y="1065823"/>
                </a:lnTo>
                <a:lnTo>
                  <a:pt x="59166" y="1016242"/>
                </a:lnTo>
                <a:lnTo>
                  <a:pt x="72608" y="967422"/>
                </a:lnTo>
                <a:lnTo>
                  <a:pt x="87327" y="919399"/>
                </a:lnTo>
                <a:lnTo>
                  <a:pt x="103297" y="872206"/>
                </a:lnTo>
                <a:lnTo>
                  <a:pt x="120492" y="825876"/>
                </a:lnTo>
                <a:lnTo>
                  <a:pt x="138886" y="780442"/>
                </a:lnTo>
                <a:lnTo>
                  <a:pt x="158452" y="735939"/>
                </a:lnTo>
                <a:lnTo>
                  <a:pt x="179164" y="692400"/>
                </a:lnTo>
                <a:lnTo>
                  <a:pt x="200996" y="649858"/>
                </a:lnTo>
                <a:lnTo>
                  <a:pt x="223923" y="608348"/>
                </a:lnTo>
                <a:lnTo>
                  <a:pt x="247916" y="567902"/>
                </a:lnTo>
                <a:lnTo>
                  <a:pt x="272951" y="528555"/>
                </a:lnTo>
                <a:lnTo>
                  <a:pt x="299002" y="490339"/>
                </a:lnTo>
                <a:lnTo>
                  <a:pt x="326041" y="453289"/>
                </a:lnTo>
                <a:lnTo>
                  <a:pt x="354043" y="417437"/>
                </a:lnTo>
                <a:lnTo>
                  <a:pt x="382981" y="382819"/>
                </a:lnTo>
                <a:lnTo>
                  <a:pt x="412829" y="349466"/>
                </a:lnTo>
                <a:lnTo>
                  <a:pt x="443562" y="317413"/>
                </a:lnTo>
                <a:lnTo>
                  <a:pt x="475152" y="286693"/>
                </a:lnTo>
                <a:lnTo>
                  <a:pt x="507574" y="257340"/>
                </a:lnTo>
                <a:lnTo>
                  <a:pt x="540801" y="229388"/>
                </a:lnTo>
                <a:lnTo>
                  <a:pt x="574807" y="202869"/>
                </a:lnTo>
                <a:lnTo>
                  <a:pt x="609566" y="177818"/>
                </a:lnTo>
                <a:lnTo>
                  <a:pt x="645052" y="154269"/>
                </a:lnTo>
                <a:lnTo>
                  <a:pt x="681238" y="132253"/>
                </a:lnTo>
                <a:lnTo>
                  <a:pt x="718099" y="111807"/>
                </a:lnTo>
                <a:lnTo>
                  <a:pt x="755607" y="92962"/>
                </a:lnTo>
                <a:lnTo>
                  <a:pt x="793738" y="75752"/>
                </a:lnTo>
                <a:lnTo>
                  <a:pt x="832464" y="60211"/>
                </a:lnTo>
                <a:lnTo>
                  <a:pt x="871759" y="46373"/>
                </a:lnTo>
                <a:lnTo>
                  <a:pt x="911597" y="34272"/>
                </a:lnTo>
                <a:lnTo>
                  <a:pt x="951952" y="23939"/>
                </a:lnTo>
                <a:lnTo>
                  <a:pt x="992798" y="15411"/>
                </a:lnTo>
                <a:lnTo>
                  <a:pt x="1034108" y="8719"/>
                </a:lnTo>
                <a:lnTo>
                  <a:pt x="1075857" y="3897"/>
                </a:lnTo>
                <a:lnTo>
                  <a:pt x="1118017" y="979"/>
                </a:lnTo>
                <a:lnTo>
                  <a:pt x="1160564" y="0"/>
                </a:lnTo>
                <a:lnTo>
                  <a:pt x="1203111" y="979"/>
                </a:lnTo>
                <a:lnTo>
                  <a:pt x="1245272" y="3897"/>
                </a:lnTo>
                <a:lnTo>
                  <a:pt x="1287021" y="8719"/>
                </a:lnTo>
                <a:lnTo>
                  <a:pt x="1328332" y="15411"/>
                </a:lnTo>
                <a:lnTo>
                  <a:pt x="1369178" y="23939"/>
                </a:lnTo>
                <a:lnTo>
                  <a:pt x="1409534" y="34272"/>
                </a:lnTo>
                <a:lnTo>
                  <a:pt x="1449373" y="46373"/>
                </a:lnTo>
                <a:lnTo>
                  <a:pt x="1488668" y="60211"/>
                </a:lnTo>
                <a:lnTo>
                  <a:pt x="1527394" y="75752"/>
                </a:lnTo>
                <a:lnTo>
                  <a:pt x="1565525" y="92962"/>
                </a:lnTo>
                <a:lnTo>
                  <a:pt x="1603034" y="111807"/>
                </a:lnTo>
                <a:lnTo>
                  <a:pt x="1639894" y="132253"/>
                </a:lnTo>
                <a:lnTo>
                  <a:pt x="1676081" y="154269"/>
                </a:lnTo>
                <a:lnTo>
                  <a:pt x="1711567" y="177818"/>
                </a:lnTo>
                <a:lnTo>
                  <a:pt x="1746326" y="202869"/>
                </a:lnTo>
                <a:lnTo>
                  <a:pt x="1780332" y="229388"/>
                </a:lnTo>
                <a:lnTo>
                  <a:pt x="1813559" y="257340"/>
                </a:lnTo>
                <a:lnTo>
                  <a:pt x="1845981" y="286693"/>
                </a:lnTo>
                <a:lnTo>
                  <a:pt x="1877571" y="317413"/>
                </a:lnTo>
                <a:lnTo>
                  <a:pt x="1908303" y="349466"/>
                </a:lnTo>
                <a:lnTo>
                  <a:pt x="1938152" y="382819"/>
                </a:lnTo>
                <a:lnTo>
                  <a:pt x="1967090" y="417437"/>
                </a:lnTo>
                <a:lnTo>
                  <a:pt x="1995091" y="453289"/>
                </a:lnTo>
                <a:lnTo>
                  <a:pt x="2022130" y="490339"/>
                </a:lnTo>
                <a:lnTo>
                  <a:pt x="2048180" y="528555"/>
                </a:lnTo>
                <a:lnTo>
                  <a:pt x="2073215" y="567902"/>
                </a:lnTo>
                <a:lnTo>
                  <a:pt x="2097208" y="608348"/>
                </a:lnTo>
                <a:lnTo>
                  <a:pt x="2120134" y="649858"/>
                </a:lnTo>
                <a:lnTo>
                  <a:pt x="2141966" y="692400"/>
                </a:lnTo>
                <a:lnTo>
                  <a:pt x="2162678" y="735939"/>
                </a:lnTo>
                <a:lnTo>
                  <a:pt x="2182244" y="780442"/>
                </a:lnTo>
                <a:lnTo>
                  <a:pt x="2200637" y="825876"/>
                </a:lnTo>
                <a:lnTo>
                  <a:pt x="2217832" y="872206"/>
                </a:lnTo>
                <a:lnTo>
                  <a:pt x="2233802" y="919399"/>
                </a:lnTo>
                <a:lnTo>
                  <a:pt x="2248521" y="967422"/>
                </a:lnTo>
                <a:lnTo>
                  <a:pt x="2261962" y="1016242"/>
                </a:lnTo>
                <a:lnTo>
                  <a:pt x="2274100" y="1065823"/>
                </a:lnTo>
                <a:lnTo>
                  <a:pt x="2284908" y="1116134"/>
                </a:lnTo>
                <a:lnTo>
                  <a:pt x="2294360" y="1167140"/>
                </a:lnTo>
                <a:lnTo>
                  <a:pt x="2302430" y="1218808"/>
                </a:lnTo>
                <a:lnTo>
                  <a:pt x="2309091" y="1271104"/>
                </a:lnTo>
                <a:lnTo>
                  <a:pt x="2314318" y="1323995"/>
                </a:lnTo>
                <a:lnTo>
                  <a:pt x="2318084" y="1377447"/>
                </a:lnTo>
                <a:lnTo>
                  <a:pt x="2320362" y="1431426"/>
                </a:lnTo>
                <a:lnTo>
                  <a:pt x="2321128" y="1485900"/>
                </a:lnTo>
                <a:lnTo>
                  <a:pt x="2320362" y="1540373"/>
                </a:lnTo>
                <a:lnTo>
                  <a:pt x="2318084" y="1594352"/>
                </a:lnTo>
                <a:lnTo>
                  <a:pt x="2314318" y="1647804"/>
                </a:lnTo>
                <a:lnTo>
                  <a:pt x="2309091" y="1700695"/>
                </a:lnTo>
                <a:lnTo>
                  <a:pt x="2302430" y="1752991"/>
                </a:lnTo>
                <a:lnTo>
                  <a:pt x="2294360" y="1804659"/>
                </a:lnTo>
                <a:lnTo>
                  <a:pt x="2284908" y="1855665"/>
                </a:lnTo>
                <a:lnTo>
                  <a:pt x="2274100" y="1905976"/>
                </a:lnTo>
                <a:lnTo>
                  <a:pt x="2261962" y="1955557"/>
                </a:lnTo>
                <a:lnTo>
                  <a:pt x="2248521" y="2004377"/>
                </a:lnTo>
                <a:lnTo>
                  <a:pt x="2233802" y="2052400"/>
                </a:lnTo>
                <a:lnTo>
                  <a:pt x="2217832" y="2099593"/>
                </a:lnTo>
                <a:lnTo>
                  <a:pt x="2200637" y="2145923"/>
                </a:lnTo>
                <a:lnTo>
                  <a:pt x="2182244" y="2191357"/>
                </a:lnTo>
                <a:lnTo>
                  <a:pt x="2162678" y="2235860"/>
                </a:lnTo>
                <a:lnTo>
                  <a:pt x="2141966" y="2279399"/>
                </a:lnTo>
                <a:lnTo>
                  <a:pt x="2120134" y="2321941"/>
                </a:lnTo>
                <a:lnTo>
                  <a:pt x="2097208" y="2363451"/>
                </a:lnTo>
                <a:lnTo>
                  <a:pt x="2073215" y="2403897"/>
                </a:lnTo>
                <a:lnTo>
                  <a:pt x="2048180" y="2443244"/>
                </a:lnTo>
                <a:lnTo>
                  <a:pt x="2022130" y="2481460"/>
                </a:lnTo>
                <a:lnTo>
                  <a:pt x="1995091" y="2518510"/>
                </a:lnTo>
                <a:lnTo>
                  <a:pt x="1967090" y="2554362"/>
                </a:lnTo>
                <a:lnTo>
                  <a:pt x="1938152" y="2588980"/>
                </a:lnTo>
                <a:lnTo>
                  <a:pt x="1908303" y="2622333"/>
                </a:lnTo>
                <a:lnTo>
                  <a:pt x="1877571" y="2654386"/>
                </a:lnTo>
                <a:lnTo>
                  <a:pt x="1845981" y="2685106"/>
                </a:lnTo>
                <a:lnTo>
                  <a:pt x="1813559" y="2714459"/>
                </a:lnTo>
                <a:lnTo>
                  <a:pt x="1780332" y="2742411"/>
                </a:lnTo>
                <a:lnTo>
                  <a:pt x="1746326" y="2768930"/>
                </a:lnTo>
                <a:lnTo>
                  <a:pt x="1711567" y="2793981"/>
                </a:lnTo>
                <a:lnTo>
                  <a:pt x="1676081" y="2817530"/>
                </a:lnTo>
                <a:lnTo>
                  <a:pt x="1639894" y="2839546"/>
                </a:lnTo>
                <a:lnTo>
                  <a:pt x="1603034" y="2859992"/>
                </a:lnTo>
                <a:lnTo>
                  <a:pt x="1565525" y="2878837"/>
                </a:lnTo>
                <a:lnTo>
                  <a:pt x="1527394" y="2896047"/>
                </a:lnTo>
                <a:lnTo>
                  <a:pt x="1488668" y="2911588"/>
                </a:lnTo>
                <a:lnTo>
                  <a:pt x="1449373" y="2925426"/>
                </a:lnTo>
                <a:lnTo>
                  <a:pt x="1409534" y="2937527"/>
                </a:lnTo>
                <a:lnTo>
                  <a:pt x="1369178" y="2947860"/>
                </a:lnTo>
                <a:lnTo>
                  <a:pt x="1328332" y="2956388"/>
                </a:lnTo>
                <a:lnTo>
                  <a:pt x="1287021" y="2963080"/>
                </a:lnTo>
                <a:lnTo>
                  <a:pt x="1245272" y="2967902"/>
                </a:lnTo>
                <a:lnTo>
                  <a:pt x="1203111" y="2970820"/>
                </a:lnTo>
                <a:lnTo>
                  <a:pt x="1160564" y="2971800"/>
                </a:lnTo>
                <a:lnTo>
                  <a:pt x="1118017" y="2970820"/>
                </a:lnTo>
                <a:lnTo>
                  <a:pt x="1075857" y="2967902"/>
                </a:lnTo>
                <a:lnTo>
                  <a:pt x="1034108" y="2963080"/>
                </a:lnTo>
                <a:lnTo>
                  <a:pt x="992798" y="2956388"/>
                </a:lnTo>
                <a:lnTo>
                  <a:pt x="951952" y="2947860"/>
                </a:lnTo>
                <a:lnTo>
                  <a:pt x="911597" y="2937527"/>
                </a:lnTo>
                <a:lnTo>
                  <a:pt x="871759" y="2925426"/>
                </a:lnTo>
                <a:lnTo>
                  <a:pt x="832464" y="2911588"/>
                </a:lnTo>
                <a:lnTo>
                  <a:pt x="793738" y="2896047"/>
                </a:lnTo>
                <a:lnTo>
                  <a:pt x="755607" y="2878837"/>
                </a:lnTo>
                <a:lnTo>
                  <a:pt x="718099" y="2859992"/>
                </a:lnTo>
                <a:lnTo>
                  <a:pt x="681238" y="2839546"/>
                </a:lnTo>
                <a:lnTo>
                  <a:pt x="645052" y="2817530"/>
                </a:lnTo>
                <a:lnTo>
                  <a:pt x="609566" y="2793981"/>
                </a:lnTo>
                <a:lnTo>
                  <a:pt x="574807" y="2768930"/>
                </a:lnTo>
                <a:lnTo>
                  <a:pt x="540801" y="2742411"/>
                </a:lnTo>
                <a:lnTo>
                  <a:pt x="507574" y="2714459"/>
                </a:lnTo>
                <a:lnTo>
                  <a:pt x="475152" y="2685106"/>
                </a:lnTo>
                <a:lnTo>
                  <a:pt x="443562" y="2654386"/>
                </a:lnTo>
                <a:lnTo>
                  <a:pt x="412829" y="2622333"/>
                </a:lnTo>
                <a:lnTo>
                  <a:pt x="382981" y="2588980"/>
                </a:lnTo>
                <a:lnTo>
                  <a:pt x="354043" y="2554362"/>
                </a:lnTo>
                <a:lnTo>
                  <a:pt x="326041" y="2518510"/>
                </a:lnTo>
                <a:lnTo>
                  <a:pt x="299002" y="2481460"/>
                </a:lnTo>
                <a:lnTo>
                  <a:pt x="272951" y="2443244"/>
                </a:lnTo>
                <a:lnTo>
                  <a:pt x="247916" y="2403897"/>
                </a:lnTo>
                <a:lnTo>
                  <a:pt x="223923" y="2363451"/>
                </a:lnTo>
                <a:lnTo>
                  <a:pt x="200996" y="2321941"/>
                </a:lnTo>
                <a:lnTo>
                  <a:pt x="179164" y="2279399"/>
                </a:lnTo>
                <a:lnTo>
                  <a:pt x="158452" y="2235860"/>
                </a:lnTo>
                <a:lnTo>
                  <a:pt x="138886" y="2191357"/>
                </a:lnTo>
                <a:lnTo>
                  <a:pt x="120492" y="2145923"/>
                </a:lnTo>
                <a:lnTo>
                  <a:pt x="103297" y="2099593"/>
                </a:lnTo>
                <a:lnTo>
                  <a:pt x="87327" y="2052400"/>
                </a:lnTo>
                <a:lnTo>
                  <a:pt x="72608" y="2004377"/>
                </a:lnTo>
                <a:lnTo>
                  <a:pt x="59166" y="1955557"/>
                </a:lnTo>
                <a:lnTo>
                  <a:pt x="47028" y="1905976"/>
                </a:lnTo>
                <a:lnTo>
                  <a:pt x="36220" y="1855665"/>
                </a:lnTo>
                <a:lnTo>
                  <a:pt x="26768" y="1804659"/>
                </a:lnTo>
                <a:lnTo>
                  <a:pt x="18698" y="1752991"/>
                </a:lnTo>
                <a:lnTo>
                  <a:pt x="12036" y="1700695"/>
                </a:lnTo>
                <a:lnTo>
                  <a:pt x="6810" y="1647804"/>
                </a:lnTo>
                <a:lnTo>
                  <a:pt x="3044" y="1594352"/>
                </a:lnTo>
                <a:lnTo>
                  <a:pt x="765" y="1540373"/>
                </a:lnTo>
                <a:lnTo>
                  <a:pt x="0" y="14859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/>
          <p:nvPr/>
        </p:nvSpPr>
        <p:spPr>
          <a:xfrm>
            <a:off x="8808935" y="6523355"/>
            <a:ext cx="257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1</a:t>
            </a:r>
            <a:r>
              <a:rPr lang="en-CA" sz="1800" dirty="0" smtClean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36340" y="983915"/>
            <a:ext cx="517588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2A3D75"/>
                </a:solidFill>
              </a:rPr>
              <a:t>Automation </a:t>
            </a:r>
            <a:r>
              <a:rPr spc="-5" dirty="0">
                <a:solidFill>
                  <a:srgbClr val="2A3D75"/>
                </a:solidFill>
              </a:rPr>
              <a:t>Impact – </a:t>
            </a:r>
            <a:r>
              <a:rPr spc="-20" dirty="0">
                <a:solidFill>
                  <a:srgbClr val="2A3D75"/>
                </a:solidFill>
              </a:rPr>
              <a:t>B.C.</a:t>
            </a:r>
            <a:r>
              <a:rPr spc="20" dirty="0">
                <a:solidFill>
                  <a:srgbClr val="2A3D75"/>
                </a:solidFill>
              </a:rPr>
              <a:t> </a:t>
            </a:r>
            <a:r>
              <a:rPr spc="-15" dirty="0">
                <a:solidFill>
                  <a:srgbClr val="2A3D75"/>
                </a:solidFill>
              </a:rPr>
              <a:t>Estimate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539" y="6414579"/>
            <a:ext cx="838466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200" spc="-5" dirty="0" smtClean="0">
                <a:latin typeface="Calibri"/>
                <a:cs typeface="Calibri"/>
              </a:rPr>
              <a:t>Source</a:t>
            </a:r>
            <a:r>
              <a:rPr sz="1200" spc="-5" dirty="0">
                <a:latin typeface="Calibri"/>
                <a:cs typeface="Calibri"/>
              </a:rPr>
              <a:t>: BC  </a:t>
            </a:r>
            <a:r>
              <a:rPr sz="1200" dirty="0">
                <a:latin typeface="Calibri"/>
                <a:cs typeface="Calibri"/>
              </a:rPr>
              <a:t>2018 Labour </a:t>
            </a:r>
            <a:r>
              <a:rPr sz="1200" spc="-10" dirty="0">
                <a:latin typeface="Calibri"/>
                <a:cs typeface="Calibri"/>
              </a:rPr>
              <a:t>Market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Outlook</a:t>
            </a:r>
          </a:p>
        </p:txBody>
      </p:sp>
      <p:sp>
        <p:nvSpPr>
          <p:cNvPr id="7" name="object 7"/>
          <p:cNvSpPr/>
          <p:nvPr/>
        </p:nvSpPr>
        <p:spPr>
          <a:xfrm>
            <a:off x="5290284" y="1905000"/>
            <a:ext cx="3346543" cy="2413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0636" y="1828800"/>
            <a:ext cx="6963409" cy="400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307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In the </a:t>
            </a:r>
            <a:r>
              <a:rPr sz="2400" spc="-10" dirty="0">
                <a:latin typeface="Calibri"/>
                <a:cs typeface="Calibri"/>
              </a:rPr>
              <a:t>next </a:t>
            </a:r>
            <a:r>
              <a:rPr sz="2400" spc="-5" dirty="0">
                <a:latin typeface="Calibri"/>
                <a:cs typeface="Calibri"/>
              </a:rPr>
              <a:t>10 </a:t>
            </a:r>
            <a:r>
              <a:rPr sz="2400" spc="-10" dirty="0">
                <a:latin typeface="Calibri"/>
                <a:cs typeface="Calibri"/>
              </a:rPr>
              <a:t>years, </a:t>
            </a:r>
            <a:r>
              <a:rPr sz="2400" spc="-5" dirty="0">
                <a:latin typeface="Calibri"/>
                <a:cs typeface="Calibri"/>
              </a:rPr>
              <a:t>166,000 </a:t>
            </a:r>
            <a:r>
              <a:rPr sz="2400" spc="-10" dirty="0">
                <a:latin typeface="Calibri"/>
                <a:cs typeface="Calibri"/>
              </a:rPr>
              <a:t>jobs  </a:t>
            </a:r>
            <a:r>
              <a:rPr sz="2400" spc="-5" dirty="0">
                <a:latin typeface="Calibri"/>
                <a:cs typeface="Calibri"/>
              </a:rPr>
              <a:t>(20%)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expected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affected  </a:t>
            </a:r>
            <a:r>
              <a:rPr sz="2400" spc="-5" dirty="0">
                <a:latin typeface="Calibri"/>
                <a:cs typeface="Calibri"/>
              </a:rPr>
              <a:t>(in whole or in part) </a:t>
            </a:r>
            <a:r>
              <a:rPr sz="2400" spc="-10" dirty="0">
                <a:latin typeface="Calibri"/>
                <a:cs typeface="Calibri"/>
              </a:rPr>
              <a:t>by  automation.</a:t>
            </a:r>
            <a:endParaRPr sz="2400" dirty="0">
              <a:latin typeface="Calibri"/>
              <a:cs typeface="Calibri"/>
            </a:endParaRPr>
          </a:p>
          <a:p>
            <a:pPr marL="355600" marR="2359025" indent="-342900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Some </a:t>
            </a:r>
            <a:r>
              <a:rPr sz="2400" spc="-10" dirty="0">
                <a:latin typeface="Calibri"/>
                <a:cs typeface="Calibri"/>
              </a:rPr>
              <a:t>sectors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struggling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fill  job </a:t>
            </a:r>
            <a:r>
              <a:rPr sz="2400" spc="-10" dirty="0">
                <a:latin typeface="Calibri"/>
                <a:cs typeface="Calibri"/>
              </a:rPr>
              <a:t>vacancies, </a:t>
            </a:r>
            <a:r>
              <a:rPr sz="2400" spc="-5" dirty="0">
                <a:latin typeface="Calibri"/>
                <a:cs typeface="Calibri"/>
              </a:rPr>
              <a:t>including </a:t>
            </a:r>
            <a:r>
              <a:rPr sz="2400" spc="-15" dirty="0">
                <a:latin typeface="Calibri"/>
                <a:cs typeface="Calibri"/>
              </a:rPr>
              <a:t>many </a:t>
            </a:r>
            <a:r>
              <a:rPr sz="2400" spc="-10" dirty="0">
                <a:latin typeface="Calibri"/>
                <a:cs typeface="Calibri"/>
              </a:rPr>
              <a:t>jobs  that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lower </a:t>
            </a:r>
            <a:r>
              <a:rPr sz="2400" spc="-5" dirty="0">
                <a:latin typeface="Calibri"/>
                <a:cs typeface="Calibri"/>
              </a:rPr>
              <a:t>skilled and  repetitious.</a:t>
            </a:r>
            <a:endParaRPr sz="2400" dirty="0">
              <a:latin typeface="Calibri"/>
              <a:cs typeface="Calibri"/>
            </a:endParaRPr>
          </a:p>
          <a:p>
            <a:pPr marL="387985" marR="508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87985" algn="l"/>
                <a:tab pos="388620" algn="l"/>
              </a:tabLst>
            </a:pPr>
            <a:r>
              <a:rPr sz="2400" spc="-10" dirty="0">
                <a:latin typeface="Calibri"/>
                <a:cs typeface="Calibri"/>
              </a:rPr>
              <a:t>Automation can </a:t>
            </a:r>
            <a:r>
              <a:rPr sz="2400" spc="-5" dirty="0">
                <a:latin typeface="Calibri"/>
                <a:cs typeface="Calibri"/>
              </a:rPr>
              <a:t>also </a:t>
            </a:r>
            <a:r>
              <a:rPr sz="2400" spc="-15" dirty="0">
                <a:latin typeface="Calibri"/>
                <a:cs typeface="Calibri"/>
              </a:rPr>
              <a:t>create </a:t>
            </a:r>
            <a:r>
              <a:rPr sz="2400" spc="-5" dirty="0">
                <a:latin typeface="Calibri"/>
                <a:cs typeface="Calibri"/>
              </a:rPr>
              <a:t>opportunities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increase  productivity in higher skilled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occupations.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706105" y="6521594"/>
            <a:ext cx="372960" cy="27828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12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2746" y="5654335"/>
            <a:ext cx="8134984" cy="856615"/>
          </a:xfrm>
          <a:custGeom>
            <a:avLst/>
            <a:gdLst/>
            <a:ahLst/>
            <a:cxnLst/>
            <a:rect l="l" t="t" r="r" b="b"/>
            <a:pathLst>
              <a:path w="8134984" h="856615">
                <a:moveTo>
                  <a:pt x="7706690" y="0"/>
                </a:moveTo>
                <a:lnTo>
                  <a:pt x="0" y="0"/>
                </a:lnTo>
                <a:lnTo>
                  <a:pt x="0" y="856564"/>
                </a:lnTo>
                <a:lnTo>
                  <a:pt x="7706690" y="856564"/>
                </a:lnTo>
                <a:lnTo>
                  <a:pt x="8134972" y="428282"/>
                </a:lnTo>
                <a:lnTo>
                  <a:pt x="7706690" y="0"/>
                </a:lnTo>
                <a:close/>
              </a:path>
            </a:pathLst>
          </a:custGeom>
          <a:solidFill>
            <a:srgbClr val="DADADA">
              <a:alpha val="478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568" y="3053683"/>
            <a:ext cx="7704845" cy="212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0468" y="2466681"/>
            <a:ext cx="243204" cy="251269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b="1" spc="-5" dirty="0">
                <a:solidFill>
                  <a:srgbClr val="050505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050505"/>
                </a:solidFill>
                <a:latin typeface="Calibri"/>
                <a:cs typeface="Calibri"/>
              </a:rPr>
              <a:t>u</a:t>
            </a:r>
            <a:r>
              <a:rPr sz="1400" b="1" spc="-5" dirty="0">
                <a:solidFill>
                  <a:srgbClr val="050505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050505"/>
                </a:solidFill>
                <a:latin typeface="Calibri"/>
                <a:cs typeface="Calibri"/>
              </a:rPr>
              <a:t>ber</a:t>
            </a:r>
            <a:r>
              <a:rPr sz="1400" b="1" spc="-25" dirty="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50505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50505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050505"/>
                </a:solidFill>
                <a:latin typeface="Calibri"/>
                <a:cs typeface="Calibri"/>
              </a:rPr>
              <a:t>ccup</a:t>
            </a:r>
            <a:r>
              <a:rPr sz="1400" b="1" spc="-10" dirty="0">
                <a:solidFill>
                  <a:srgbClr val="050505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050505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50505"/>
                </a:solidFill>
                <a:latin typeface="Calibri"/>
                <a:cs typeface="Calibri"/>
              </a:rPr>
              <a:t>ions</a:t>
            </a:r>
            <a:r>
              <a:rPr sz="1400" b="1" spc="-40" dirty="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50505"/>
                </a:solidFill>
                <a:latin typeface="Calibri"/>
                <a:cs typeface="Calibri"/>
              </a:rPr>
              <a:t>Im</a:t>
            </a:r>
            <a:r>
              <a:rPr sz="1400" b="1" dirty="0">
                <a:solidFill>
                  <a:srgbClr val="050505"/>
                </a:solidFill>
                <a:latin typeface="Calibri"/>
                <a:cs typeface="Calibri"/>
              </a:rPr>
              <a:t>pac</a:t>
            </a:r>
            <a:r>
              <a:rPr sz="1400" b="1" spc="-10" dirty="0">
                <a:solidFill>
                  <a:srgbClr val="050505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50505"/>
                </a:solidFill>
                <a:latin typeface="Calibri"/>
                <a:cs typeface="Calibri"/>
              </a:rPr>
              <a:t>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3209" y="5285244"/>
            <a:ext cx="118808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</a:pPr>
            <a:r>
              <a:rPr sz="800" spc="-5" dirty="0">
                <a:latin typeface="Arial Rounded MT Bold"/>
                <a:cs typeface="Arial Rounded MT Bold"/>
              </a:rPr>
              <a:t>Bachelor’s or Graduate  </a:t>
            </a:r>
            <a:r>
              <a:rPr sz="800" dirty="0">
                <a:latin typeface="Arial Rounded MT Bold"/>
                <a:cs typeface="Arial Rounded MT Bold"/>
              </a:rPr>
              <a:t>Degree </a:t>
            </a:r>
            <a:r>
              <a:rPr sz="800" spc="-5" dirty="0">
                <a:latin typeface="Arial Rounded MT Bold"/>
                <a:cs typeface="Arial Rounded MT Bold"/>
              </a:rPr>
              <a:t>or</a:t>
            </a:r>
            <a:r>
              <a:rPr sz="800" spc="-85" dirty="0">
                <a:latin typeface="Arial Rounded MT Bold"/>
                <a:cs typeface="Arial Rounded MT Bold"/>
              </a:rPr>
              <a:t> </a:t>
            </a:r>
            <a:r>
              <a:rPr sz="800" spc="-5" dirty="0">
                <a:latin typeface="Arial Rounded MT Bold"/>
                <a:cs typeface="Arial Rounded MT Bold"/>
              </a:rPr>
              <a:t>higher</a:t>
            </a:r>
            <a:endParaRPr sz="8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8092" y="5223673"/>
            <a:ext cx="91694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" spc="-5" dirty="0">
                <a:latin typeface="Arial Rounded MT Bold"/>
                <a:cs typeface="Arial Rounded MT Bold"/>
              </a:rPr>
              <a:t>Diploma,</a:t>
            </a:r>
            <a:endParaRPr sz="800">
              <a:latin typeface="Arial Rounded MT Bold"/>
              <a:cs typeface="Arial Rounded MT Bold"/>
            </a:endParaRPr>
          </a:p>
          <a:p>
            <a:pPr algn="ctr">
              <a:lnSpc>
                <a:spcPct val="100000"/>
              </a:lnSpc>
            </a:pPr>
            <a:r>
              <a:rPr sz="800" dirty="0">
                <a:latin typeface="Arial Rounded MT Bold"/>
                <a:cs typeface="Arial Rounded MT Bold"/>
              </a:rPr>
              <a:t>Certificate</a:t>
            </a:r>
            <a:endParaRPr sz="800">
              <a:latin typeface="Arial Rounded MT Bold"/>
              <a:cs typeface="Arial Rounded MT Bold"/>
            </a:endParaRPr>
          </a:p>
          <a:p>
            <a:pPr algn="ctr">
              <a:lnSpc>
                <a:spcPct val="100000"/>
              </a:lnSpc>
            </a:pPr>
            <a:r>
              <a:rPr sz="800" spc="-5" dirty="0">
                <a:latin typeface="Arial Rounded MT Bold"/>
                <a:cs typeface="Arial Rounded MT Bold"/>
              </a:rPr>
              <a:t>or</a:t>
            </a:r>
            <a:r>
              <a:rPr sz="800" spc="-45" dirty="0">
                <a:latin typeface="Arial Rounded MT Bold"/>
                <a:cs typeface="Arial Rounded MT Bold"/>
              </a:rPr>
              <a:t> </a:t>
            </a:r>
            <a:r>
              <a:rPr sz="800" spc="-5" dirty="0">
                <a:latin typeface="Arial Rounded MT Bold"/>
                <a:cs typeface="Arial Rounded MT Bold"/>
              </a:rPr>
              <a:t>Apprenticeship</a:t>
            </a:r>
            <a:endParaRPr sz="8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2358" y="5244605"/>
            <a:ext cx="101473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800" spc="-5" dirty="0">
                <a:latin typeface="Arial Rounded MT Bold"/>
                <a:cs typeface="Arial Rounded MT Bold"/>
              </a:rPr>
              <a:t>Secondary School  and/or</a:t>
            </a:r>
            <a:r>
              <a:rPr sz="800" spc="-35" dirty="0">
                <a:latin typeface="Arial Rounded MT Bold"/>
                <a:cs typeface="Arial Rounded MT Bold"/>
              </a:rPr>
              <a:t> </a:t>
            </a:r>
            <a:r>
              <a:rPr sz="800" spc="-5" dirty="0">
                <a:latin typeface="Arial Rounded MT Bold"/>
                <a:cs typeface="Arial Rounded MT Bold"/>
              </a:rPr>
              <a:t>occupational  training</a:t>
            </a:r>
            <a:endParaRPr sz="800">
              <a:latin typeface="Arial Rounded MT Bold"/>
              <a:cs typeface="Arial Rounded M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647" y="5244605"/>
            <a:ext cx="54419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</a:pPr>
            <a:r>
              <a:rPr sz="800" spc="-5" dirty="0">
                <a:latin typeface="Arial Rounded MT Bold"/>
                <a:cs typeface="Arial Rounded MT Bold"/>
              </a:rPr>
              <a:t>O</a:t>
            </a:r>
            <a:r>
              <a:rPr sz="800" spc="-10" dirty="0">
                <a:latin typeface="Arial Rounded MT Bold"/>
                <a:cs typeface="Arial Rounded MT Bold"/>
              </a:rPr>
              <a:t>n</a:t>
            </a:r>
            <a:r>
              <a:rPr sz="800" spc="-5" dirty="0">
                <a:latin typeface="Arial Rounded MT Bold"/>
                <a:cs typeface="Arial Rounded MT Bold"/>
              </a:rPr>
              <a:t>-</a:t>
            </a:r>
            <a:r>
              <a:rPr sz="800" dirty="0">
                <a:latin typeface="Arial Rounded MT Bold"/>
                <a:cs typeface="Arial Rounded MT Bold"/>
              </a:rPr>
              <a:t>t</a:t>
            </a:r>
            <a:r>
              <a:rPr sz="800" spc="-10" dirty="0">
                <a:latin typeface="Arial Rounded MT Bold"/>
                <a:cs typeface="Arial Rounded MT Bold"/>
              </a:rPr>
              <a:t>h</a:t>
            </a:r>
            <a:r>
              <a:rPr sz="800" dirty="0">
                <a:latin typeface="Arial Rounded MT Bold"/>
                <a:cs typeface="Arial Rounded MT Bold"/>
              </a:rPr>
              <a:t>e</a:t>
            </a:r>
            <a:r>
              <a:rPr sz="800" spc="-5" dirty="0">
                <a:latin typeface="Arial Rounded MT Bold"/>
                <a:cs typeface="Arial Rounded MT Bold"/>
              </a:rPr>
              <a:t>-j</a:t>
            </a:r>
            <a:r>
              <a:rPr sz="800" spc="-10" dirty="0">
                <a:latin typeface="Arial Rounded MT Bold"/>
                <a:cs typeface="Arial Rounded MT Bold"/>
              </a:rPr>
              <a:t>ob  </a:t>
            </a:r>
            <a:r>
              <a:rPr sz="800" spc="-5" dirty="0">
                <a:latin typeface="Arial Rounded MT Bold"/>
                <a:cs typeface="Arial Rounded MT Bold"/>
              </a:rPr>
              <a:t>training</a:t>
            </a:r>
            <a:endParaRPr sz="800">
              <a:latin typeface="Arial Rounded MT Bold"/>
              <a:cs typeface="Arial Rounded M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1214" y="5797909"/>
            <a:ext cx="62865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Rockwell"/>
                <a:cs typeface="Rockwell"/>
              </a:rPr>
              <a:t>Higher</a:t>
            </a:r>
            <a:endParaRPr sz="14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799" y="5822337"/>
            <a:ext cx="56261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Rockwell"/>
                <a:cs typeface="Rockwell"/>
              </a:rPr>
              <a:t>L</a:t>
            </a:r>
            <a:r>
              <a:rPr sz="1400" b="1" spc="-25" dirty="0">
                <a:latin typeface="Rockwell"/>
                <a:cs typeface="Rockwell"/>
              </a:rPr>
              <a:t>o</a:t>
            </a:r>
            <a:r>
              <a:rPr sz="1400" b="1" spc="-40" dirty="0">
                <a:latin typeface="Rockwell"/>
                <a:cs typeface="Rockwell"/>
              </a:rPr>
              <a:t>w</a:t>
            </a:r>
            <a:r>
              <a:rPr sz="1400" b="1" spc="-5" dirty="0">
                <a:latin typeface="Rockwell"/>
                <a:cs typeface="Rockwell"/>
              </a:rPr>
              <a:t>e</a:t>
            </a:r>
            <a:r>
              <a:rPr sz="1400" b="1" dirty="0">
                <a:latin typeface="Rockwell"/>
                <a:cs typeface="Rockwell"/>
              </a:rPr>
              <a:t>r</a:t>
            </a:r>
            <a:endParaRPr sz="1400">
              <a:latin typeface="Rockwell"/>
              <a:cs typeface="Rockwel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1144" y="2603105"/>
            <a:ext cx="0" cy="1405255"/>
          </a:xfrm>
          <a:custGeom>
            <a:avLst/>
            <a:gdLst/>
            <a:ahLst/>
            <a:cxnLst/>
            <a:rect l="l" t="t" r="r" b="b"/>
            <a:pathLst>
              <a:path h="1405254">
                <a:moveTo>
                  <a:pt x="0" y="0"/>
                </a:moveTo>
                <a:lnTo>
                  <a:pt x="0" y="1404874"/>
                </a:lnTo>
              </a:path>
            </a:pathLst>
          </a:custGeom>
          <a:ln w="28575">
            <a:solidFill>
              <a:srgbClr val="4A7EB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5138" y="3929739"/>
            <a:ext cx="72390" cy="78740"/>
          </a:xfrm>
          <a:custGeom>
            <a:avLst/>
            <a:gdLst/>
            <a:ahLst/>
            <a:cxnLst/>
            <a:rect l="l" t="t" r="r" b="b"/>
            <a:pathLst>
              <a:path w="72390" h="78739">
                <a:moveTo>
                  <a:pt x="36004" y="0"/>
                </a:moveTo>
                <a:lnTo>
                  <a:pt x="21988" y="3073"/>
                </a:lnTo>
                <a:lnTo>
                  <a:pt x="10544" y="11456"/>
                </a:lnTo>
                <a:lnTo>
                  <a:pt x="2828" y="23890"/>
                </a:lnTo>
                <a:lnTo>
                  <a:pt x="0" y="39116"/>
                </a:lnTo>
                <a:lnTo>
                  <a:pt x="2828" y="54341"/>
                </a:lnTo>
                <a:lnTo>
                  <a:pt x="10544" y="66775"/>
                </a:lnTo>
                <a:lnTo>
                  <a:pt x="21988" y="75158"/>
                </a:lnTo>
                <a:lnTo>
                  <a:pt x="36004" y="78232"/>
                </a:lnTo>
                <a:lnTo>
                  <a:pt x="50020" y="75158"/>
                </a:lnTo>
                <a:lnTo>
                  <a:pt x="61464" y="66775"/>
                </a:lnTo>
                <a:lnTo>
                  <a:pt x="69180" y="54341"/>
                </a:lnTo>
                <a:lnTo>
                  <a:pt x="72009" y="39116"/>
                </a:lnTo>
                <a:lnTo>
                  <a:pt x="69180" y="23890"/>
                </a:lnTo>
                <a:lnTo>
                  <a:pt x="61464" y="11456"/>
                </a:lnTo>
                <a:lnTo>
                  <a:pt x="50020" y="3073"/>
                </a:lnTo>
                <a:lnTo>
                  <a:pt x="3600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5138" y="3929739"/>
            <a:ext cx="72390" cy="78740"/>
          </a:xfrm>
          <a:custGeom>
            <a:avLst/>
            <a:gdLst/>
            <a:ahLst/>
            <a:cxnLst/>
            <a:rect l="l" t="t" r="r" b="b"/>
            <a:pathLst>
              <a:path w="72390" h="78739">
                <a:moveTo>
                  <a:pt x="0" y="39116"/>
                </a:moveTo>
                <a:lnTo>
                  <a:pt x="2828" y="23890"/>
                </a:lnTo>
                <a:lnTo>
                  <a:pt x="10544" y="11456"/>
                </a:lnTo>
                <a:lnTo>
                  <a:pt x="21988" y="3073"/>
                </a:lnTo>
                <a:lnTo>
                  <a:pt x="36004" y="0"/>
                </a:lnTo>
                <a:lnTo>
                  <a:pt x="50020" y="3073"/>
                </a:lnTo>
                <a:lnTo>
                  <a:pt x="61464" y="11456"/>
                </a:lnTo>
                <a:lnTo>
                  <a:pt x="69180" y="23890"/>
                </a:lnTo>
                <a:lnTo>
                  <a:pt x="72009" y="39116"/>
                </a:lnTo>
                <a:lnTo>
                  <a:pt x="69180" y="54341"/>
                </a:lnTo>
                <a:lnTo>
                  <a:pt x="61464" y="66775"/>
                </a:lnTo>
                <a:lnTo>
                  <a:pt x="50020" y="75158"/>
                </a:lnTo>
                <a:lnTo>
                  <a:pt x="36004" y="78232"/>
                </a:lnTo>
                <a:lnTo>
                  <a:pt x="21988" y="75158"/>
                </a:lnTo>
                <a:lnTo>
                  <a:pt x="10544" y="66775"/>
                </a:lnTo>
                <a:lnTo>
                  <a:pt x="2828" y="54341"/>
                </a:lnTo>
                <a:lnTo>
                  <a:pt x="0" y="39116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7106" y="2603105"/>
            <a:ext cx="1908175" cy="0"/>
          </a:xfrm>
          <a:custGeom>
            <a:avLst/>
            <a:gdLst/>
            <a:ahLst/>
            <a:cxnLst/>
            <a:rect l="l" t="t" r="r" b="b"/>
            <a:pathLst>
              <a:path w="1908175">
                <a:moveTo>
                  <a:pt x="0" y="0"/>
                </a:moveTo>
                <a:lnTo>
                  <a:pt x="1908149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0690" y="3574927"/>
            <a:ext cx="13970" cy="525145"/>
          </a:xfrm>
          <a:custGeom>
            <a:avLst/>
            <a:gdLst/>
            <a:ahLst/>
            <a:cxnLst/>
            <a:rect l="l" t="t" r="r" b="b"/>
            <a:pathLst>
              <a:path w="13969" h="525145">
                <a:moveTo>
                  <a:pt x="0" y="0"/>
                </a:moveTo>
                <a:lnTo>
                  <a:pt x="13766" y="524725"/>
                </a:lnTo>
              </a:path>
            </a:pathLst>
          </a:custGeom>
          <a:ln w="28575">
            <a:solidFill>
              <a:srgbClr val="4A7EB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4687" y="4099656"/>
            <a:ext cx="72390" cy="78740"/>
          </a:xfrm>
          <a:custGeom>
            <a:avLst/>
            <a:gdLst/>
            <a:ahLst/>
            <a:cxnLst/>
            <a:rect l="l" t="t" r="r" b="b"/>
            <a:pathLst>
              <a:path w="72389" h="78739">
                <a:moveTo>
                  <a:pt x="36004" y="0"/>
                </a:moveTo>
                <a:lnTo>
                  <a:pt x="21988" y="3073"/>
                </a:lnTo>
                <a:lnTo>
                  <a:pt x="10544" y="11456"/>
                </a:lnTo>
                <a:lnTo>
                  <a:pt x="2828" y="23890"/>
                </a:lnTo>
                <a:lnTo>
                  <a:pt x="0" y="39116"/>
                </a:lnTo>
                <a:lnTo>
                  <a:pt x="2828" y="54341"/>
                </a:lnTo>
                <a:lnTo>
                  <a:pt x="10544" y="66775"/>
                </a:lnTo>
                <a:lnTo>
                  <a:pt x="21988" y="75158"/>
                </a:lnTo>
                <a:lnTo>
                  <a:pt x="36004" y="78232"/>
                </a:lnTo>
                <a:lnTo>
                  <a:pt x="50020" y="75158"/>
                </a:lnTo>
                <a:lnTo>
                  <a:pt x="61464" y="66775"/>
                </a:lnTo>
                <a:lnTo>
                  <a:pt x="69180" y="54341"/>
                </a:lnTo>
                <a:lnTo>
                  <a:pt x="72009" y="39116"/>
                </a:lnTo>
                <a:lnTo>
                  <a:pt x="69180" y="23890"/>
                </a:lnTo>
                <a:lnTo>
                  <a:pt x="61464" y="11456"/>
                </a:lnTo>
                <a:lnTo>
                  <a:pt x="50020" y="3073"/>
                </a:lnTo>
                <a:lnTo>
                  <a:pt x="3600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4687" y="4099656"/>
            <a:ext cx="72390" cy="78740"/>
          </a:xfrm>
          <a:custGeom>
            <a:avLst/>
            <a:gdLst/>
            <a:ahLst/>
            <a:cxnLst/>
            <a:rect l="l" t="t" r="r" b="b"/>
            <a:pathLst>
              <a:path w="72389" h="78739">
                <a:moveTo>
                  <a:pt x="0" y="39116"/>
                </a:moveTo>
                <a:lnTo>
                  <a:pt x="2828" y="23890"/>
                </a:lnTo>
                <a:lnTo>
                  <a:pt x="10544" y="11456"/>
                </a:lnTo>
                <a:lnTo>
                  <a:pt x="21988" y="3073"/>
                </a:lnTo>
                <a:lnTo>
                  <a:pt x="36004" y="0"/>
                </a:lnTo>
                <a:lnTo>
                  <a:pt x="50020" y="3073"/>
                </a:lnTo>
                <a:lnTo>
                  <a:pt x="61464" y="11456"/>
                </a:lnTo>
                <a:lnTo>
                  <a:pt x="69180" y="23890"/>
                </a:lnTo>
                <a:lnTo>
                  <a:pt x="72009" y="39116"/>
                </a:lnTo>
                <a:lnTo>
                  <a:pt x="69180" y="54341"/>
                </a:lnTo>
                <a:lnTo>
                  <a:pt x="61464" y="66775"/>
                </a:lnTo>
                <a:lnTo>
                  <a:pt x="50020" y="75158"/>
                </a:lnTo>
                <a:lnTo>
                  <a:pt x="36004" y="78232"/>
                </a:lnTo>
                <a:lnTo>
                  <a:pt x="21988" y="75158"/>
                </a:lnTo>
                <a:lnTo>
                  <a:pt x="10544" y="66775"/>
                </a:lnTo>
                <a:lnTo>
                  <a:pt x="2828" y="54341"/>
                </a:lnTo>
                <a:lnTo>
                  <a:pt x="0" y="39116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62508" y="3315698"/>
            <a:ext cx="10585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Admin</a:t>
            </a:r>
            <a:r>
              <a:rPr sz="1400" b="1" spc="-1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Officer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58191" y="3566377"/>
            <a:ext cx="1035685" cy="0"/>
          </a:xfrm>
          <a:custGeom>
            <a:avLst/>
            <a:gdLst/>
            <a:ahLst/>
            <a:cxnLst/>
            <a:rect l="l" t="t" r="r" b="b"/>
            <a:pathLst>
              <a:path w="1035685">
                <a:moveTo>
                  <a:pt x="0" y="0"/>
                </a:moveTo>
                <a:lnTo>
                  <a:pt x="103524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5915" y="3054085"/>
            <a:ext cx="0" cy="1410335"/>
          </a:xfrm>
          <a:custGeom>
            <a:avLst/>
            <a:gdLst/>
            <a:ahLst/>
            <a:cxnLst/>
            <a:rect l="l" t="t" r="r" b="b"/>
            <a:pathLst>
              <a:path h="1410335">
                <a:moveTo>
                  <a:pt x="0" y="0"/>
                </a:moveTo>
                <a:lnTo>
                  <a:pt x="0" y="1409979"/>
                </a:lnTo>
              </a:path>
            </a:pathLst>
          </a:custGeom>
          <a:ln w="28575">
            <a:solidFill>
              <a:srgbClr val="4A7EB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83838" y="2349108"/>
            <a:ext cx="3598545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F497D"/>
                </a:solidFill>
                <a:latin typeface="Calibri"/>
                <a:cs typeface="Calibri"/>
              </a:rPr>
              <a:t>Food Counter</a:t>
            </a:r>
            <a:r>
              <a:rPr sz="1400" b="1" spc="-1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497D"/>
                </a:solidFill>
                <a:latin typeface="Calibri"/>
                <a:cs typeface="Calibri"/>
              </a:rPr>
              <a:t>Attendant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2386330">
              <a:lnSpc>
                <a:spcPct val="100000"/>
              </a:lnSpc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Admin</a:t>
            </a:r>
            <a:r>
              <a:rPr sz="1400" b="1" spc="-8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97D"/>
                </a:solidFill>
                <a:latin typeface="Calibri"/>
                <a:cs typeface="Calibri"/>
              </a:rPr>
              <a:t>Assistant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12824" y="3315609"/>
            <a:ext cx="102171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Book</a:t>
            </a:r>
            <a:r>
              <a:rPr sz="1400" b="1" spc="-8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497D"/>
                </a:solidFill>
                <a:latin typeface="Calibri"/>
                <a:cs typeface="Calibri"/>
              </a:rPr>
              <a:t>keepers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02981" y="3569692"/>
            <a:ext cx="1117600" cy="0"/>
          </a:xfrm>
          <a:custGeom>
            <a:avLst/>
            <a:gdLst/>
            <a:ahLst/>
            <a:cxnLst/>
            <a:rect l="l" t="t" r="r" b="b"/>
            <a:pathLst>
              <a:path w="1117600">
                <a:moveTo>
                  <a:pt x="0" y="0"/>
                </a:moveTo>
                <a:lnTo>
                  <a:pt x="1117092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63963" y="4009934"/>
            <a:ext cx="0" cy="568325"/>
          </a:xfrm>
          <a:custGeom>
            <a:avLst/>
            <a:gdLst/>
            <a:ahLst/>
            <a:cxnLst/>
            <a:rect l="l" t="t" r="r" b="b"/>
            <a:pathLst>
              <a:path h="568325">
                <a:moveTo>
                  <a:pt x="0" y="0"/>
                </a:moveTo>
                <a:lnTo>
                  <a:pt x="0" y="567740"/>
                </a:lnTo>
              </a:path>
            </a:pathLst>
          </a:custGeom>
          <a:ln w="28575">
            <a:solidFill>
              <a:srgbClr val="4A7EB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28225" y="4593645"/>
            <a:ext cx="72390" cy="78740"/>
          </a:xfrm>
          <a:custGeom>
            <a:avLst/>
            <a:gdLst/>
            <a:ahLst/>
            <a:cxnLst/>
            <a:rect l="l" t="t" r="r" b="b"/>
            <a:pathLst>
              <a:path w="72389" h="78739">
                <a:moveTo>
                  <a:pt x="36004" y="0"/>
                </a:moveTo>
                <a:lnTo>
                  <a:pt x="21988" y="3073"/>
                </a:lnTo>
                <a:lnTo>
                  <a:pt x="10544" y="11456"/>
                </a:lnTo>
                <a:lnTo>
                  <a:pt x="2828" y="23890"/>
                </a:lnTo>
                <a:lnTo>
                  <a:pt x="0" y="39116"/>
                </a:lnTo>
                <a:lnTo>
                  <a:pt x="2828" y="54341"/>
                </a:lnTo>
                <a:lnTo>
                  <a:pt x="10544" y="66775"/>
                </a:lnTo>
                <a:lnTo>
                  <a:pt x="21988" y="75158"/>
                </a:lnTo>
                <a:lnTo>
                  <a:pt x="36004" y="78232"/>
                </a:lnTo>
                <a:lnTo>
                  <a:pt x="50020" y="75158"/>
                </a:lnTo>
                <a:lnTo>
                  <a:pt x="61464" y="66775"/>
                </a:lnTo>
                <a:lnTo>
                  <a:pt x="69180" y="54341"/>
                </a:lnTo>
                <a:lnTo>
                  <a:pt x="72009" y="39116"/>
                </a:lnTo>
                <a:lnTo>
                  <a:pt x="69180" y="23890"/>
                </a:lnTo>
                <a:lnTo>
                  <a:pt x="61464" y="11456"/>
                </a:lnTo>
                <a:lnTo>
                  <a:pt x="50020" y="3073"/>
                </a:lnTo>
                <a:lnTo>
                  <a:pt x="3600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28225" y="4593645"/>
            <a:ext cx="72390" cy="78740"/>
          </a:xfrm>
          <a:custGeom>
            <a:avLst/>
            <a:gdLst/>
            <a:ahLst/>
            <a:cxnLst/>
            <a:rect l="l" t="t" r="r" b="b"/>
            <a:pathLst>
              <a:path w="72389" h="78739">
                <a:moveTo>
                  <a:pt x="0" y="39116"/>
                </a:moveTo>
                <a:lnTo>
                  <a:pt x="2828" y="23890"/>
                </a:lnTo>
                <a:lnTo>
                  <a:pt x="10544" y="11456"/>
                </a:lnTo>
                <a:lnTo>
                  <a:pt x="21988" y="3073"/>
                </a:lnTo>
                <a:lnTo>
                  <a:pt x="36004" y="0"/>
                </a:lnTo>
                <a:lnTo>
                  <a:pt x="50020" y="3073"/>
                </a:lnTo>
                <a:lnTo>
                  <a:pt x="61464" y="11456"/>
                </a:lnTo>
                <a:lnTo>
                  <a:pt x="69180" y="23890"/>
                </a:lnTo>
                <a:lnTo>
                  <a:pt x="72009" y="39116"/>
                </a:lnTo>
                <a:lnTo>
                  <a:pt x="69180" y="54341"/>
                </a:lnTo>
                <a:lnTo>
                  <a:pt x="61464" y="66775"/>
                </a:lnTo>
                <a:lnTo>
                  <a:pt x="50020" y="75158"/>
                </a:lnTo>
                <a:lnTo>
                  <a:pt x="36004" y="78232"/>
                </a:lnTo>
                <a:lnTo>
                  <a:pt x="21988" y="75158"/>
                </a:lnTo>
                <a:lnTo>
                  <a:pt x="10544" y="66775"/>
                </a:lnTo>
                <a:lnTo>
                  <a:pt x="2828" y="54341"/>
                </a:lnTo>
                <a:lnTo>
                  <a:pt x="0" y="39116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9926" y="4001742"/>
            <a:ext cx="820419" cy="2540"/>
          </a:xfrm>
          <a:custGeom>
            <a:avLst/>
            <a:gdLst/>
            <a:ahLst/>
            <a:cxnLst/>
            <a:rect l="l" t="t" r="r" b="b"/>
            <a:pathLst>
              <a:path w="820420" h="2539">
                <a:moveTo>
                  <a:pt x="0" y="0"/>
                </a:moveTo>
                <a:lnTo>
                  <a:pt x="820305" y="254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83543" y="5244637"/>
            <a:ext cx="137858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</a:pPr>
            <a:r>
              <a:rPr sz="800" spc="-5" dirty="0">
                <a:latin typeface="Arial Rounded MT Bold"/>
                <a:cs typeface="Arial Rounded MT Bold"/>
              </a:rPr>
              <a:t>Managerial: Combination </a:t>
            </a:r>
            <a:r>
              <a:rPr sz="800" spc="-10" dirty="0">
                <a:latin typeface="Arial Rounded MT Bold"/>
                <a:cs typeface="Arial Rounded MT Bold"/>
              </a:rPr>
              <a:t>of  </a:t>
            </a:r>
            <a:r>
              <a:rPr sz="800" spc="-5" dirty="0">
                <a:latin typeface="Arial Rounded MT Bold"/>
                <a:cs typeface="Arial Rounded MT Bold"/>
              </a:rPr>
              <a:t>Education </a:t>
            </a:r>
            <a:r>
              <a:rPr sz="800" dirty="0">
                <a:latin typeface="Arial Rounded MT Bold"/>
                <a:cs typeface="Arial Rounded MT Bold"/>
              </a:rPr>
              <a:t>&amp;  Experience</a:t>
            </a:r>
            <a:endParaRPr sz="800">
              <a:latin typeface="Arial Rounded MT Bold"/>
              <a:cs typeface="Arial Rounded MT 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46658" y="3747745"/>
            <a:ext cx="2203450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F497D"/>
                </a:solidFill>
                <a:latin typeface="Calibri"/>
                <a:cs typeface="Calibri"/>
              </a:rPr>
              <a:t>Carpenters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155"/>
              </a:spcBef>
            </a:pPr>
            <a:r>
              <a:rPr sz="1400" b="1" spc="-10" dirty="0">
                <a:solidFill>
                  <a:srgbClr val="1F497D"/>
                </a:solidFill>
                <a:latin typeface="Calibri"/>
                <a:cs typeface="Calibri"/>
              </a:rPr>
              <a:t>La</a:t>
            </a:r>
            <a:r>
              <a:rPr sz="1400" b="1" spc="10" dirty="0">
                <a:solidFill>
                  <a:srgbClr val="1F497D"/>
                </a:solidFill>
                <a:latin typeface="Calibri"/>
                <a:cs typeface="Calibri"/>
              </a:rPr>
              <a:t>w</a:t>
            </a:r>
            <a:r>
              <a:rPr sz="1400" b="1" spc="-20" dirty="0">
                <a:solidFill>
                  <a:srgbClr val="1F497D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64187" y="4374207"/>
            <a:ext cx="0" cy="563880"/>
          </a:xfrm>
          <a:custGeom>
            <a:avLst/>
            <a:gdLst/>
            <a:ahLst/>
            <a:cxnLst/>
            <a:rect l="l" t="t" r="r" b="b"/>
            <a:pathLst>
              <a:path h="563879">
                <a:moveTo>
                  <a:pt x="0" y="0"/>
                </a:moveTo>
                <a:lnTo>
                  <a:pt x="0" y="563638"/>
                </a:lnTo>
              </a:path>
            </a:pathLst>
          </a:custGeom>
          <a:ln w="28575">
            <a:solidFill>
              <a:srgbClr val="4A7EB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600154" y="5793336"/>
            <a:ext cx="201041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Rockwell"/>
                <a:cs typeface="Rockwell"/>
              </a:rPr>
              <a:t>Education </a:t>
            </a:r>
            <a:r>
              <a:rPr sz="1400" b="1" dirty="0">
                <a:latin typeface="Rockwell"/>
                <a:cs typeface="Rockwell"/>
              </a:rPr>
              <a:t>/ </a:t>
            </a:r>
            <a:r>
              <a:rPr sz="1400" b="1" spc="-5" dirty="0">
                <a:latin typeface="Rockwell"/>
                <a:cs typeface="Rockwell"/>
              </a:rPr>
              <a:t>Skill</a:t>
            </a:r>
            <a:r>
              <a:rPr sz="1400" b="1" spc="-35" dirty="0">
                <a:latin typeface="Rockwell"/>
                <a:cs typeface="Rockwell"/>
              </a:rPr>
              <a:t> </a:t>
            </a:r>
            <a:r>
              <a:rPr sz="1400" b="1" spc="-10" dirty="0">
                <a:latin typeface="Rockwell"/>
                <a:cs typeface="Rockwell"/>
              </a:rPr>
              <a:t>Level</a:t>
            </a:r>
            <a:endParaRPr sz="1400">
              <a:latin typeface="Rockwell"/>
              <a:cs typeface="Rockwel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42409" y="1743843"/>
            <a:ext cx="771842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Lower education/skill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occupations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are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at greater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risk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automation</a:t>
            </a:r>
            <a:r>
              <a:rPr sz="2000" b="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impact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91100" y="1184147"/>
            <a:ext cx="3826763" cy="312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13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51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8988" y="2057400"/>
            <a:ext cx="8067675" cy="340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4460" indent="-63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Having </a:t>
            </a:r>
            <a:r>
              <a:rPr sz="2200" spc="-5" dirty="0">
                <a:latin typeface="Calibri"/>
                <a:cs typeface="Calibri"/>
              </a:rPr>
              <a:t>a skilled </a:t>
            </a:r>
            <a:r>
              <a:rPr sz="2200" spc="-15" dirty="0">
                <a:latin typeface="Calibri"/>
                <a:cs typeface="Calibri"/>
              </a:rPr>
              <a:t>workforce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participate </a:t>
            </a:r>
            <a:r>
              <a:rPr sz="2200" spc="-5" dirty="0">
                <a:latin typeface="Calibri"/>
                <a:cs typeface="Calibri"/>
              </a:rPr>
              <a:t>fully in a dynamic </a:t>
            </a:r>
            <a:r>
              <a:rPr sz="2200" spc="-15" dirty="0">
                <a:latin typeface="Calibri"/>
                <a:cs typeface="Calibri"/>
              </a:rPr>
              <a:t>economy </a:t>
            </a:r>
            <a:r>
              <a:rPr sz="2200" spc="-5" dirty="0">
                <a:latin typeface="Calibri"/>
                <a:cs typeface="Calibri"/>
              </a:rPr>
              <a:t>is  </a:t>
            </a:r>
            <a:r>
              <a:rPr sz="2200" spc="-10" dirty="0">
                <a:latin typeface="Calibri"/>
                <a:cs typeface="Calibri"/>
              </a:rPr>
              <a:t>critical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 smtClean="0">
                <a:latin typeface="Calibri"/>
                <a:cs typeface="Calibri"/>
              </a:rPr>
              <a:t>individual </a:t>
            </a:r>
            <a:r>
              <a:rPr sz="2200" spc="-5" dirty="0">
                <a:latin typeface="Calibri"/>
                <a:cs typeface="Calibri"/>
              </a:rPr>
              <a:t>British </a:t>
            </a:r>
            <a:r>
              <a:rPr sz="2200" spc="-5" dirty="0" smtClean="0">
                <a:latin typeface="Calibri"/>
                <a:cs typeface="Calibri"/>
              </a:rPr>
              <a:t>Columbians</a:t>
            </a:r>
            <a:r>
              <a:rPr lang="en-CA" sz="2200" spc="-5" dirty="0" smtClean="0">
                <a:latin typeface="Calibri"/>
                <a:cs typeface="Calibri"/>
              </a:rPr>
              <a:t> and</a:t>
            </a:r>
            <a:r>
              <a:rPr sz="2200" spc="-5" dirty="0" smtClean="0">
                <a:latin typeface="Calibri"/>
                <a:cs typeface="Calibri"/>
              </a:rPr>
              <a:t> </a:t>
            </a:r>
            <a:r>
              <a:rPr lang="en-CA" sz="2200" spc="-5" dirty="0" smtClean="0">
                <a:cs typeface="Calibri"/>
              </a:rPr>
              <a:t>businesses </a:t>
            </a:r>
            <a:r>
              <a:rPr sz="2200" spc="-20" dirty="0" smtClean="0">
                <a:latin typeface="Calibri"/>
                <a:cs typeface="Calibri"/>
              </a:rPr>
              <a:t>to</a:t>
            </a:r>
            <a:r>
              <a:rPr sz="2200" spc="25" dirty="0" smtClean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prosper</a:t>
            </a:r>
            <a:r>
              <a:rPr sz="2200" spc="-35" dirty="0" smtClean="0">
                <a:latin typeface="Calibri"/>
                <a:cs typeface="Calibri"/>
              </a:rPr>
              <a:t>.</a:t>
            </a:r>
            <a:r>
              <a:rPr lang="en-CA" sz="2200" spc="-35" dirty="0" smtClean="0">
                <a:latin typeface="Calibri"/>
                <a:cs typeface="Calibri"/>
              </a:rPr>
              <a:t>  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CA" sz="2200" spc="-10" dirty="0" smtClean="0">
                <a:latin typeface="Calibri"/>
                <a:cs typeface="Calibri"/>
              </a:rPr>
              <a:t>Skills and education are a key component to reducing poverty… </a:t>
            </a:r>
            <a:r>
              <a:rPr lang="en-CA" sz="2200" spc="-10" dirty="0">
                <a:latin typeface="Calibri"/>
                <a:cs typeface="Calibri"/>
              </a:rPr>
              <a:t>a</a:t>
            </a:r>
            <a:r>
              <a:rPr lang="en-CA" sz="2200" spc="-10" dirty="0" smtClean="0">
                <a:latin typeface="Calibri"/>
                <a:cs typeface="Calibri"/>
              </a:rPr>
              <a:t>nd the time is now</a:t>
            </a:r>
            <a:endParaRPr sz="2200" dirty="0">
              <a:latin typeface="Calibri"/>
              <a:cs typeface="Calibri"/>
            </a:endParaRPr>
          </a:p>
          <a:p>
            <a:pPr marL="355600" marR="149225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CA" sz="2200" spc="-10" dirty="0" smtClean="0">
                <a:latin typeface="Calibri"/>
                <a:cs typeface="Calibri"/>
              </a:rPr>
              <a:t>The speed of change in the labour market requires rapid upskilling and innovation in training</a:t>
            </a:r>
          </a:p>
          <a:p>
            <a:pPr marL="355600" marR="149225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CA" sz="2200" spc="-10" dirty="0" smtClean="0">
                <a:latin typeface="Calibri"/>
                <a:cs typeface="Calibri"/>
              </a:rPr>
              <a:t>This is a complex, dynamic labour market – no one party can solve it… we must work together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99355">
              <a:lnSpc>
                <a:spcPct val="100000"/>
              </a:lnSpc>
            </a:pPr>
            <a:r>
              <a:rPr spc="-25" dirty="0"/>
              <a:t>What’s </a:t>
            </a:r>
            <a:r>
              <a:rPr spc="-5" dirty="0"/>
              <a:t>the</a:t>
            </a:r>
            <a:r>
              <a:rPr dirty="0"/>
              <a:t> </a:t>
            </a:r>
            <a:r>
              <a:rPr spc="-15" dirty="0"/>
              <a:t>Urgency?</a:t>
            </a:r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14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3580" y="0"/>
            <a:ext cx="9143999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7672" y="2266188"/>
            <a:ext cx="7785734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0" spc="-15" dirty="0">
                <a:solidFill>
                  <a:srgbClr val="10253F"/>
                </a:solidFill>
                <a:latin typeface="Calibri"/>
                <a:cs typeface="Calibri"/>
              </a:rPr>
              <a:t>Are we </a:t>
            </a:r>
            <a:r>
              <a:rPr sz="2400" spc="-5" dirty="0">
                <a:solidFill>
                  <a:srgbClr val="10253F"/>
                </a:solidFill>
              </a:rPr>
              <a:t>equipping people with the </a:t>
            </a:r>
            <a:r>
              <a:rPr sz="2400" spc="-10" dirty="0">
                <a:solidFill>
                  <a:srgbClr val="10253F"/>
                </a:solidFill>
              </a:rPr>
              <a:t>adaptable </a:t>
            </a:r>
            <a:r>
              <a:rPr sz="2400" spc="-5" dirty="0">
                <a:solidFill>
                  <a:srgbClr val="10253F"/>
                </a:solidFill>
              </a:rPr>
              <a:t>skills </a:t>
            </a:r>
            <a:r>
              <a:rPr sz="2400" b="0" dirty="0">
                <a:solidFill>
                  <a:srgbClr val="10253F"/>
                </a:solidFill>
                <a:latin typeface="Calibri"/>
                <a:cs typeface="Calibri"/>
              </a:rPr>
              <a:t>needed  </a:t>
            </a:r>
            <a:r>
              <a:rPr sz="2400" b="0" spc="-15" dirty="0">
                <a:solidFill>
                  <a:srgbClr val="10253F"/>
                </a:solidFill>
                <a:latin typeface="Calibri"/>
                <a:cs typeface="Calibri"/>
              </a:rPr>
              <a:t>to </a:t>
            </a:r>
            <a:r>
              <a:rPr sz="2400" b="0" spc="-5" dirty="0">
                <a:solidFill>
                  <a:srgbClr val="10253F"/>
                </a:solidFill>
                <a:latin typeface="Calibri"/>
                <a:cs typeface="Calibri"/>
              </a:rPr>
              <a:t>enable labour </a:t>
            </a:r>
            <a:r>
              <a:rPr sz="2400" b="0" spc="-15" dirty="0">
                <a:solidFill>
                  <a:srgbClr val="10253F"/>
                </a:solidFill>
                <a:latin typeface="Calibri"/>
                <a:cs typeface="Calibri"/>
              </a:rPr>
              <a:t>market </a:t>
            </a:r>
            <a:r>
              <a:rPr sz="2400" b="0" spc="-5" dirty="0">
                <a:solidFill>
                  <a:srgbClr val="10253F"/>
                </a:solidFill>
                <a:latin typeface="Calibri"/>
                <a:cs typeface="Calibri"/>
              </a:rPr>
              <a:t>participation in </a:t>
            </a:r>
            <a:r>
              <a:rPr sz="2400" b="0" spc="-10" dirty="0">
                <a:solidFill>
                  <a:srgbClr val="10253F"/>
                </a:solidFill>
                <a:latin typeface="Calibri"/>
                <a:cs typeface="Calibri"/>
              </a:rPr>
              <a:t>rapidly </a:t>
            </a:r>
            <a:r>
              <a:rPr sz="2400" b="0" spc="-5" dirty="0">
                <a:solidFill>
                  <a:srgbClr val="10253F"/>
                </a:solidFill>
                <a:latin typeface="Calibri"/>
                <a:cs typeface="Calibri"/>
              </a:rPr>
              <a:t>changing  </a:t>
            </a:r>
            <a:r>
              <a:rPr sz="2400" b="0" spc="-10" dirty="0">
                <a:solidFill>
                  <a:srgbClr val="10253F"/>
                </a:solidFill>
                <a:latin typeface="Calibri"/>
                <a:cs typeface="Calibri"/>
              </a:rPr>
              <a:t>economy?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672" y="3515867"/>
            <a:ext cx="778764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94615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10253F"/>
                </a:solidFill>
                <a:latin typeface="Calibri"/>
                <a:cs typeface="Calibri"/>
              </a:rPr>
              <a:t>How </a:t>
            </a:r>
            <a:r>
              <a:rPr sz="2400" spc="-15" dirty="0">
                <a:solidFill>
                  <a:srgbClr val="10253F"/>
                </a:solidFill>
                <a:latin typeface="Calibri"/>
                <a:cs typeface="Calibri"/>
              </a:rPr>
              <a:t>are we </a:t>
            </a:r>
            <a:r>
              <a:rPr sz="2400" b="1" spc="-10" dirty="0">
                <a:solidFill>
                  <a:srgbClr val="10253F"/>
                </a:solidFill>
                <a:latin typeface="Calibri"/>
                <a:cs typeface="Calibri"/>
              </a:rPr>
              <a:t>reaching </a:t>
            </a:r>
            <a:r>
              <a:rPr sz="2400" b="1" spc="-5" dirty="0">
                <a:solidFill>
                  <a:srgbClr val="10253F"/>
                </a:solidFill>
                <a:latin typeface="Calibri"/>
                <a:cs typeface="Calibri"/>
              </a:rPr>
              <a:t>populations </a:t>
            </a:r>
            <a:r>
              <a:rPr sz="2400" b="1" spc="-10" dirty="0">
                <a:solidFill>
                  <a:srgbClr val="10253F"/>
                </a:solidFill>
                <a:latin typeface="Calibri"/>
                <a:cs typeface="Calibri"/>
              </a:rPr>
              <a:t>that are vulnerable </a:t>
            </a:r>
            <a:r>
              <a:rPr sz="2400" spc="-5" dirty="0">
                <a:solidFill>
                  <a:srgbClr val="10253F"/>
                </a:solidFill>
                <a:latin typeface="Calibri"/>
                <a:cs typeface="Calibri"/>
              </a:rPr>
              <a:t>and  </a:t>
            </a:r>
            <a:r>
              <a:rPr sz="2400" spc="-15" dirty="0">
                <a:solidFill>
                  <a:srgbClr val="10253F"/>
                </a:solidFill>
                <a:latin typeface="Calibri"/>
                <a:cs typeface="Calibri"/>
              </a:rPr>
              <a:t>face </a:t>
            </a:r>
            <a:r>
              <a:rPr sz="2400" spc="-5" dirty="0">
                <a:solidFill>
                  <a:srgbClr val="10253F"/>
                </a:solidFill>
                <a:latin typeface="Calibri"/>
                <a:cs typeface="Calibri"/>
              </a:rPr>
              <a:t>multiple barriers </a:t>
            </a:r>
            <a:r>
              <a:rPr sz="2400" spc="-15" dirty="0">
                <a:solidFill>
                  <a:srgbClr val="10253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10253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0253F"/>
                </a:solidFill>
                <a:latin typeface="Calibri"/>
                <a:cs typeface="Calibri"/>
              </a:rPr>
              <a:t>employment?</a:t>
            </a:r>
            <a:endParaRPr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10253F"/>
                </a:solidFill>
                <a:latin typeface="Calibri"/>
                <a:cs typeface="Calibri"/>
              </a:rPr>
              <a:t>What </a:t>
            </a:r>
            <a:r>
              <a:rPr sz="2400" spc="-5" dirty="0">
                <a:solidFill>
                  <a:srgbClr val="10253F"/>
                </a:solidFill>
                <a:latin typeface="Calibri"/>
                <a:cs typeface="Calibri"/>
              </a:rPr>
              <a:t>do </a:t>
            </a:r>
            <a:r>
              <a:rPr sz="2400" spc="-15" dirty="0">
                <a:solidFill>
                  <a:srgbClr val="10253F"/>
                </a:solidFill>
                <a:latin typeface="Calibri"/>
                <a:cs typeface="Calibri"/>
              </a:rPr>
              <a:t>we </a:t>
            </a:r>
            <a:r>
              <a:rPr sz="2400" dirty="0">
                <a:solidFill>
                  <a:srgbClr val="10253F"/>
                </a:solidFill>
                <a:latin typeface="Calibri"/>
                <a:cs typeface="Calibri"/>
              </a:rPr>
              <a:t>need </a:t>
            </a:r>
            <a:r>
              <a:rPr sz="2400" spc="-15" dirty="0">
                <a:solidFill>
                  <a:srgbClr val="10253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10253F"/>
                </a:solidFill>
                <a:latin typeface="Calibri"/>
                <a:cs typeface="Calibri"/>
              </a:rPr>
              <a:t>do </a:t>
            </a:r>
            <a:r>
              <a:rPr sz="2400" spc="-15" dirty="0">
                <a:solidFill>
                  <a:srgbClr val="10253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10253F"/>
                </a:solidFill>
                <a:latin typeface="Calibri"/>
                <a:cs typeface="Calibri"/>
              </a:rPr>
              <a:t>support </a:t>
            </a:r>
            <a:r>
              <a:rPr sz="2400" spc="-15" dirty="0">
                <a:solidFill>
                  <a:srgbClr val="10253F"/>
                </a:solidFill>
                <a:latin typeface="Calibri"/>
                <a:cs typeface="Calibri"/>
              </a:rPr>
              <a:t>workforce </a:t>
            </a:r>
            <a:r>
              <a:rPr sz="2400" spc="-10" dirty="0">
                <a:solidFill>
                  <a:srgbClr val="10253F"/>
                </a:solidFill>
                <a:latin typeface="Calibri"/>
                <a:cs typeface="Calibri"/>
              </a:rPr>
              <a:t>development  </a:t>
            </a:r>
            <a:r>
              <a:rPr sz="2400" spc="-5" dirty="0">
                <a:solidFill>
                  <a:srgbClr val="10253F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10253F"/>
                </a:solidFill>
                <a:latin typeface="Calibri"/>
                <a:cs typeface="Calibri"/>
              </a:rPr>
              <a:t>meet regional and occupational</a:t>
            </a:r>
            <a:r>
              <a:rPr sz="2400" b="1" spc="-60" dirty="0">
                <a:solidFill>
                  <a:srgbClr val="10253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0253F"/>
                </a:solidFill>
                <a:latin typeface="Calibri"/>
                <a:cs typeface="Calibri"/>
              </a:rPr>
              <a:t>demands</a:t>
            </a:r>
            <a:r>
              <a:rPr sz="2400" spc="-5" dirty="0" smtClean="0">
                <a:solidFill>
                  <a:srgbClr val="10253F"/>
                </a:solidFill>
                <a:latin typeface="Calibri"/>
                <a:cs typeface="Calibri"/>
              </a:rPr>
              <a:t>?</a:t>
            </a:r>
            <a:endParaRPr lang="en-CA" sz="2400" spc="-5" dirty="0" smtClean="0">
              <a:solidFill>
                <a:srgbClr val="10253F"/>
              </a:solidFill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CA" sz="2400" spc="-5" dirty="0" smtClean="0">
                <a:solidFill>
                  <a:srgbClr val="10253F"/>
                </a:solidFill>
                <a:latin typeface="Calibri"/>
                <a:cs typeface="Calibri"/>
              </a:rPr>
              <a:t>Other?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15</a:t>
            </a:fld>
            <a:endParaRPr sz="1800" dirty="0">
              <a:latin typeface="Calibri"/>
              <a:cs typeface="Calibri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091227" y="1219200"/>
            <a:ext cx="78362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/>
            <a:r>
              <a:rPr lang="en-CA" kern="0" dirty="0" smtClean="0"/>
              <a:t>What Do We Need to Ask Ourselves?</a:t>
            </a:r>
            <a:endParaRPr lang="en-CA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9" y="0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0600" y="2133600"/>
            <a:ext cx="738886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512310" algn="l"/>
              </a:tabLst>
            </a:pP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… </a:t>
            </a:r>
            <a:r>
              <a:rPr lang="en-CA" b="0" spc="-5" dirty="0" smtClean="0">
                <a:solidFill>
                  <a:srgbClr val="002060"/>
                </a:solidFill>
                <a:latin typeface="Calibri"/>
                <a:cs typeface="Calibri"/>
              </a:rPr>
              <a:t>How is government responding to the imperative of this rapidly changing labour market?</a:t>
            </a:r>
            <a:endParaRPr b="0" spc="-15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56004" y="1456956"/>
            <a:ext cx="7271003" cy="31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16</a:t>
            </a:fld>
            <a:endParaRPr sz="1800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43" y="3352800"/>
            <a:ext cx="542925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915" y="-10038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6684" y="1229867"/>
            <a:ext cx="5692139" cy="312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2770" y="1937063"/>
            <a:ext cx="4089399" cy="408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5258" y="4917351"/>
            <a:ext cx="564410" cy="6111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2916" y="1839548"/>
            <a:ext cx="327342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00"/>
                </a:solidFill>
              </a:rPr>
              <a:t>Skills and employment lead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to: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392917" y="2182347"/>
            <a:ext cx="6007883" cy="4101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Increased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income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Stable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housing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Economic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independence</a:t>
            </a:r>
            <a:endParaRPr sz="2000" dirty="0">
              <a:latin typeface="Calibri"/>
              <a:cs typeface="Calibri"/>
            </a:endParaRPr>
          </a:p>
          <a:p>
            <a:pPr marL="355600" marR="334391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Improved overall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10" dirty="0">
                <a:latin typeface="Calibri"/>
                <a:cs typeface="Calibri"/>
              </a:rPr>
              <a:t>well-  </a:t>
            </a:r>
            <a:r>
              <a:rPr sz="2000" spc="-5" dirty="0">
                <a:latin typeface="Calibri"/>
                <a:cs typeface="Calibri"/>
              </a:rPr>
              <a:t>being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Increased business </a:t>
            </a:r>
            <a:r>
              <a:rPr sz="2000" spc="-15" dirty="0">
                <a:latin typeface="Calibri"/>
                <a:cs typeface="Calibri"/>
              </a:rPr>
              <a:t>investments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Higher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GDP</a:t>
            </a: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Higher consumer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confidence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Social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stability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Social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cohesion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Economic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sustainability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17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24116" y="0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18</a:t>
            </a:fld>
            <a:endParaRPr sz="1800" dirty="0">
              <a:latin typeface="Calibri"/>
              <a:cs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1227" y="1219200"/>
            <a:ext cx="7836256" cy="430887"/>
          </a:xfrm>
        </p:spPr>
        <p:txBody>
          <a:bodyPr/>
          <a:lstStyle/>
          <a:p>
            <a:pPr algn="r"/>
            <a:r>
              <a:rPr lang="en-CA" dirty="0" smtClean="0"/>
              <a:t>BC Government Priorities</a:t>
            </a:r>
            <a:endParaRPr lang="en-CA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631265"/>
              </p:ext>
            </p:extLst>
          </p:nvPr>
        </p:nvGraphicFramePr>
        <p:xfrm>
          <a:off x="616521" y="1752600"/>
          <a:ext cx="8229600" cy="247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67171" y="4379226"/>
            <a:ext cx="1971675" cy="59690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Poverty Reduction Strategy</a:t>
            </a:r>
            <a:endParaRPr lang="en-CA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649786" y="4379225"/>
            <a:ext cx="1865760" cy="59690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/>
              <a:t>Clean Growth Strategy (LNG)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50764" y="4379225"/>
            <a:ext cx="1971674" cy="59690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/>
              <a:t>Child Care Strategy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7171" y="5141625"/>
            <a:ext cx="1971675" cy="53657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/>
              <a:t>Housing Strategy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50764" y="5141625"/>
            <a:ext cx="1971675" cy="53657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/>
              <a:t>MH &amp; A Strategy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48895" y="4379224"/>
            <a:ext cx="1971675" cy="59690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/>
              <a:t>Draft 10 Principles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49786" y="5141625"/>
            <a:ext cx="1865760" cy="53657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Tech Strategy</a:t>
            </a:r>
            <a:endParaRPr lang="en-CA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649787" y="5830598"/>
            <a:ext cx="1865760" cy="53657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Accessibility</a:t>
            </a:r>
            <a:endParaRPr lang="en-CA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540072" y="5830598"/>
            <a:ext cx="1971675" cy="53657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GBA+</a:t>
            </a:r>
            <a:endParaRPr lang="en-CA" sz="1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48891" y="5830598"/>
            <a:ext cx="1971674" cy="53657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Youth in Care Transitions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0080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34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9" y="-29573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209" y="1165352"/>
            <a:ext cx="80695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7670" algn="r">
              <a:lnSpc>
                <a:spcPct val="100000"/>
              </a:lnSpc>
            </a:pPr>
            <a:r>
              <a:rPr lang="en-CA" spc="-15" dirty="0" smtClean="0"/>
              <a:t>Federal /Provincial Partnerships </a:t>
            </a:r>
            <a:endParaRPr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3107689" y="6385069"/>
            <a:ext cx="291655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Confidential: Ministry Use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1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19</a:t>
            </a:fld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94447924"/>
              </p:ext>
            </p:extLst>
          </p:nvPr>
        </p:nvGraphicFramePr>
        <p:xfrm>
          <a:off x="2133600" y="1585592"/>
          <a:ext cx="4343399" cy="463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95339" y="2299580"/>
            <a:ext cx="2590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CA" sz="1200" b="1" spc="-10" dirty="0">
                <a:cs typeface="Calibri"/>
              </a:rPr>
              <a:t>Forum </a:t>
            </a:r>
            <a:r>
              <a:rPr lang="en-CA" sz="1200" b="1" dirty="0">
                <a:cs typeface="Calibri"/>
              </a:rPr>
              <a:t>of </a:t>
            </a:r>
            <a:r>
              <a:rPr lang="en-CA" sz="1200" b="1" spc="-5" dirty="0">
                <a:cs typeface="Calibri"/>
              </a:rPr>
              <a:t>Labour </a:t>
            </a:r>
            <a:r>
              <a:rPr lang="en-CA" sz="1200" b="1" spc="-20" dirty="0">
                <a:cs typeface="Calibri"/>
              </a:rPr>
              <a:t>Market </a:t>
            </a:r>
            <a:r>
              <a:rPr lang="en-CA" sz="1200" b="1" spc="-15" dirty="0">
                <a:cs typeface="Calibri"/>
              </a:rPr>
              <a:t>Ministers</a:t>
            </a:r>
            <a:r>
              <a:rPr lang="en-CA" sz="1200" b="1" spc="85" dirty="0">
                <a:cs typeface="Calibri"/>
              </a:rPr>
              <a:t> (</a:t>
            </a:r>
            <a:r>
              <a:rPr lang="en-CA" sz="1200" b="1" spc="-5" dirty="0" smtClean="0">
                <a:cs typeface="Calibri"/>
              </a:rPr>
              <a:t>FLMM) 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CA" sz="1200" spc="-15" dirty="0" smtClean="0">
                <a:cs typeface="Calibri"/>
              </a:rPr>
              <a:t>Future </a:t>
            </a:r>
            <a:r>
              <a:rPr lang="en-CA" sz="1200" spc="-15" dirty="0">
                <a:cs typeface="Calibri"/>
              </a:rPr>
              <a:t>Skills Centre - Skills Council – finding new ways to provide skills  training to meet labour market </a:t>
            </a:r>
            <a:r>
              <a:rPr lang="en-CA" sz="1200" spc="-15" dirty="0" smtClean="0">
                <a:cs typeface="Calibri"/>
              </a:rPr>
              <a:t>needs 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CA" sz="1200" spc="-5" dirty="0" smtClean="0">
                <a:cs typeface="Calibri"/>
              </a:rPr>
              <a:t>Inventory </a:t>
            </a:r>
            <a:r>
              <a:rPr lang="en-CA" sz="1200" spc="-10" dirty="0">
                <a:cs typeface="Calibri"/>
              </a:rPr>
              <a:t>of innovative and best practices </a:t>
            </a:r>
          </a:p>
          <a:p>
            <a:pPr marL="0" lvl="2"/>
            <a:endParaRPr lang="en-CA" sz="1200" i="1" spc="-15" dirty="0" smtClean="0">
              <a:cs typeface="Calibri"/>
            </a:endParaRPr>
          </a:p>
          <a:p>
            <a:pPr marL="0" lvl="2"/>
            <a:endParaRPr lang="en-CA" sz="1200" i="1" spc="-15" dirty="0">
              <a:cs typeface="Calibri"/>
            </a:endParaRPr>
          </a:p>
          <a:p>
            <a:r>
              <a:rPr lang="en-CA" sz="1200" b="1" spc="-25" dirty="0" smtClean="0">
                <a:cs typeface="Calibri"/>
              </a:rPr>
              <a:t>Workforce </a:t>
            </a:r>
            <a:r>
              <a:rPr lang="en-CA" sz="1200" b="1" spc="-10" dirty="0">
                <a:cs typeface="Calibri"/>
              </a:rPr>
              <a:t>Development </a:t>
            </a:r>
            <a:r>
              <a:rPr lang="en-CA" sz="1200" b="1" spc="-15" dirty="0">
                <a:cs typeface="Calibri"/>
              </a:rPr>
              <a:t>Committee </a:t>
            </a:r>
            <a:r>
              <a:rPr lang="en-CA" sz="1200" b="1" spc="-5" dirty="0">
                <a:cs typeface="Calibri"/>
              </a:rPr>
              <a:t>(WDC)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CA" sz="1200" spc="-5" dirty="0">
                <a:cs typeface="Calibri"/>
              </a:rPr>
              <a:t>Oversee  implementation of federal/provincial agreements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CA" sz="1200" spc="-5" dirty="0">
                <a:cs typeface="Calibri"/>
              </a:rPr>
              <a:t>Progr</a:t>
            </a:r>
            <a:r>
              <a:rPr lang="en-CA" sz="1200" spc="-15" dirty="0">
                <a:cs typeface="Calibri"/>
              </a:rPr>
              <a:t>am </a:t>
            </a:r>
            <a:r>
              <a:rPr lang="en-CA" sz="1200" spc="-5" dirty="0">
                <a:cs typeface="Calibri"/>
              </a:rPr>
              <a:t>planning &amp;</a:t>
            </a:r>
            <a:r>
              <a:rPr lang="en-CA" sz="1200" spc="10" dirty="0">
                <a:cs typeface="Calibri"/>
              </a:rPr>
              <a:t> </a:t>
            </a:r>
            <a:r>
              <a:rPr lang="en-CA" sz="1200" spc="-10" dirty="0">
                <a:cs typeface="Calibri"/>
              </a:rPr>
              <a:t>complementarity</a:t>
            </a:r>
            <a:endParaRPr lang="en-CA" sz="1200" dirty="0">
              <a:cs typeface="Calibri"/>
            </a:endParaRPr>
          </a:p>
          <a:p>
            <a:endParaRPr lang="en-CA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741" y="2438400"/>
            <a:ext cx="22227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CA" sz="1200" b="1" spc="-25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CA" sz="1400" b="1" spc="-25" dirty="0" smtClean="0">
                <a:cs typeface="Calibri"/>
              </a:rPr>
              <a:t>Workforce </a:t>
            </a:r>
            <a:r>
              <a:rPr lang="en-CA" sz="1400" b="1" spc="-10" dirty="0">
                <a:cs typeface="Calibri"/>
              </a:rPr>
              <a:t>Development </a:t>
            </a:r>
            <a:r>
              <a:rPr lang="en-CA" sz="1400" b="1" spc="-15" dirty="0">
                <a:cs typeface="Calibri"/>
              </a:rPr>
              <a:t>Agreement </a:t>
            </a:r>
            <a:r>
              <a:rPr lang="en-CA" sz="1200" spc="-10" dirty="0">
                <a:cs typeface="Calibri"/>
              </a:rPr>
              <a:t>(</a:t>
            </a:r>
            <a:r>
              <a:rPr lang="en-CA" sz="1200" i="1" spc="-10" dirty="0">
                <a:cs typeface="Calibri"/>
              </a:rPr>
              <a:t>Ministry of</a:t>
            </a:r>
            <a:r>
              <a:rPr lang="en-CA" sz="1200" i="1" spc="145" dirty="0">
                <a:cs typeface="Calibri"/>
              </a:rPr>
              <a:t> </a:t>
            </a:r>
            <a:r>
              <a:rPr lang="en-CA" sz="1200" i="1" spc="-15" dirty="0">
                <a:cs typeface="Calibri"/>
              </a:rPr>
              <a:t>Advanced Education, Skills and </a:t>
            </a:r>
            <a:r>
              <a:rPr lang="en-CA" sz="1200" i="1" spc="-15" dirty="0" smtClean="0">
                <a:cs typeface="Calibri"/>
              </a:rPr>
              <a:t>Training)</a:t>
            </a:r>
            <a:endParaRPr lang="en-CA" sz="1200" i="1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CA" sz="1200" b="1" spc="-5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CA" sz="1200" b="1" spc="-5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CA" sz="1400" b="1" spc="-5" dirty="0" smtClean="0">
                <a:cs typeface="Calibri"/>
              </a:rPr>
              <a:t>Labour </a:t>
            </a:r>
            <a:r>
              <a:rPr lang="en-CA" sz="1400" b="1" spc="-20" dirty="0">
                <a:cs typeface="Calibri"/>
              </a:rPr>
              <a:t>Market </a:t>
            </a:r>
            <a:r>
              <a:rPr lang="en-CA" sz="1400" b="1" spc="-10" dirty="0">
                <a:cs typeface="Calibri"/>
              </a:rPr>
              <a:t>Development </a:t>
            </a:r>
            <a:r>
              <a:rPr lang="en-CA" sz="1400" b="1" spc="-15" dirty="0">
                <a:cs typeface="Calibri"/>
              </a:rPr>
              <a:t>Agreement </a:t>
            </a:r>
            <a:r>
              <a:rPr lang="en-CA" sz="1200" i="1" spc="-10" dirty="0">
                <a:cs typeface="Calibri"/>
              </a:rPr>
              <a:t>(Ministry of Social Development and Poverty Reduction</a:t>
            </a:r>
            <a:r>
              <a:rPr lang="en-CA" sz="1200" i="1" spc="-5" dirty="0">
                <a:cs typeface="Calibri"/>
              </a:rPr>
              <a:t>)</a:t>
            </a:r>
            <a:endParaRPr lang="en-CA" sz="1200" i="1" dirty="0">
              <a:cs typeface="Calibri"/>
            </a:endParaRPr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2220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8023" y="11225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9780" y="3250184"/>
            <a:ext cx="735139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60" dirty="0">
                <a:solidFill>
                  <a:srgbClr val="1F497D"/>
                </a:solidFill>
                <a:latin typeface="Calibri"/>
                <a:cs typeface="Calibri"/>
              </a:rPr>
              <a:t>PART </a:t>
            </a:r>
            <a:r>
              <a:rPr sz="2800" b="1" spc="-5" dirty="0">
                <a:solidFill>
                  <a:srgbClr val="1F497D"/>
                </a:solidFill>
                <a:latin typeface="Calibri"/>
                <a:cs typeface="Calibri"/>
              </a:rPr>
              <a:t>1: </a:t>
            </a:r>
            <a:r>
              <a:rPr sz="2800" spc="-20" dirty="0">
                <a:solidFill>
                  <a:srgbClr val="1F497D"/>
                </a:solidFill>
                <a:latin typeface="Calibri"/>
                <a:cs typeface="Calibri"/>
              </a:rPr>
              <a:t>BC’s </a:t>
            </a:r>
            <a:r>
              <a:rPr sz="2800" spc="-5" dirty="0">
                <a:solidFill>
                  <a:srgbClr val="1F497D"/>
                </a:solidFill>
                <a:latin typeface="Calibri"/>
                <a:cs typeface="Calibri"/>
              </a:rPr>
              <a:t>Labour </a:t>
            </a:r>
            <a:r>
              <a:rPr sz="2800" spc="-25" dirty="0">
                <a:solidFill>
                  <a:srgbClr val="1F497D"/>
                </a:solidFill>
                <a:latin typeface="Calibri"/>
                <a:cs typeface="Calibri"/>
              </a:rPr>
              <a:t>Market </a:t>
            </a:r>
            <a:r>
              <a:rPr sz="2800" spc="-5" dirty="0">
                <a:solidFill>
                  <a:srgbClr val="1F497D"/>
                </a:solidFill>
                <a:latin typeface="Calibri"/>
                <a:cs typeface="Calibri"/>
              </a:rPr>
              <a:t>&amp; </a:t>
            </a:r>
            <a:r>
              <a:rPr sz="2800" spc="-15" dirty="0">
                <a:solidFill>
                  <a:srgbClr val="1F497D"/>
                </a:solidFill>
                <a:latin typeface="Calibri"/>
                <a:cs typeface="Calibri"/>
              </a:rPr>
              <a:t>Future </a:t>
            </a:r>
            <a:r>
              <a:rPr sz="2800" spc="-5" dirty="0">
                <a:solidFill>
                  <a:srgbClr val="1F497D"/>
                </a:solidFill>
                <a:latin typeface="Calibri"/>
                <a:cs typeface="Calibri"/>
              </a:rPr>
              <a:t>Labour</a:t>
            </a:r>
            <a:r>
              <a:rPr sz="2800" spc="22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F497D"/>
                </a:solidFill>
                <a:latin typeface="Calibri"/>
                <a:cs typeface="Calibri"/>
              </a:rPr>
              <a:t>Force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780" y="4066895"/>
            <a:ext cx="7180580" cy="1280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60" dirty="0">
                <a:solidFill>
                  <a:srgbClr val="1F497D"/>
                </a:solidFill>
                <a:latin typeface="Calibri"/>
                <a:cs typeface="Calibri"/>
              </a:rPr>
              <a:t>PART </a:t>
            </a:r>
            <a:r>
              <a:rPr sz="2800" b="1" spc="-5" dirty="0">
                <a:solidFill>
                  <a:srgbClr val="1F497D"/>
                </a:solidFill>
                <a:latin typeface="Calibri"/>
                <a:cs typeface="Calibri"/>
              </a:rPr>
              <a:t>2: </a:t>
            </a:r>
            <a:r>
              <a:rPr sz="2800" spc="-20" dirty="0">
                <a:solidFill>
                  <a:srgbClr val="1F497D"/>
                </a:solidFill>
                <a:latin typeface="Calibri"/>
                <a:cs typeface="Calibri"/>
              </a:rPr>
              <a:t>BC’s </a:t>
            </a:r>
            <a:r>
              <a:rPr sz="2800" spc="-10" dirty="0">
                <a:solidFill>
                  <a:srgbClr val="1F497D"/>
                </a:solidFill>
                <a:latin typeface="Calibri"/>
                <a:cs typeface="Calibri"/>
              </a:rPr>
              <a:t>Priorities </a:t>
            </a:r>
            <a:r>
              <a:rPr sz="2800" spc="-5" dirty="0">
                <a:solidFill>
                  <a:srgbClr val="1F497D"/>
                </a:solidFill>
                <a:latin typeface="Calibri"/>
                <a:cs typeface="Calibri"/>
              </a:rPr>
              <a:t>&amp; Labour </a:t>
            </a:r>
            <a:r>
              <a:rPr sz="2800" spc="-25" dirty="0">
                <a:solidFill>
                  <a:srgbClr val="1F497D"/>
                </a:solidFill>
                <a:latin typeface="Calibri"/>
                <a:cs typeface="Calibri"/>
              </a:rPr>
              <a:t>Market</a:t>
            </a:r>
            <a:r>
              <a:rPr sz="2800" spc="19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F497D"/>
                </a:solidFill>
                <a:latin typeface="Calibri"/>
                <a:cs typeface="Calibri"/>
              </a:rPr>
              <a:t>Programs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60" dirty="0">
                <a:solidFill>
                  <a:srgbClr val="1F497D"/>
                </a:solidFill>
                <a:latin typeface="Calibri"/>
                <a:cs typeface="Calibri"/>
              </a:rPr>
              <a:t>PART </a:t>
            </a:r>
            <a:r>
              <a:rPr sz="2800" b="1" spc="-5" dirty="0">
                <a:solidFill>
                  <a:srgbClr val="1F497D"/>
                </a:solidFill>
                <a:latin typeface="Calibri"/>
                <a:cs typeface="Calibri"/>
              </a:rPr>
              <a:t>3: </a:t>
            </a:r>
            <a:r>
              <a:rPr lang="en-CA" sz="2800" spc="-25" dirty="0" smtClean="0">
                <a:solidFill>
                  <a:srgbClr val="1F497D"/>
                </a:solidFill>
                <a:latin typeface="Calibri"/>
                <a:cs typeface="Calibri"/>
              </a:rPr>
              <a:t>Q&amp;A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06623" y="1726691"/>
            <a:ext cx="3733799" cy="443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12059" y="6521594"/>
            <a:ext cx="16700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9" y="0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93988" y="6521594"/>
            <a:ext cx="28511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20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640315" y="1524000"/>
            <a:ext cx="81536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r"/>
            <a:r>
              <a:rPr lang="en-CA" sz="2800" b="1" spc="-10" dirty="0" smtClean="0">
                <a:solidFill>
                  <a:schemeClr val="tx2"/>
                </a:solidFill>
                <a:latin typeface="Calibri"/>
                <a:cs typeface="Calibri"/>
              </a:rPr>
              <a:t>Advanced Education, Skills &amp; Training</a:t>
            </a:r>
            <a:endParaRPr lang="en-CA" sz="2800" b="1" spc="-1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86" y="2209798"/>
            <a:ext cx="624840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3178" y="-1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99856" y="2369377"/>
            <a:ext cx="18770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>
                <a:cs typeface="Arial"/>
              </a:rPr>
              <a:t>Service </a:t>
            </a:r>
            <a:r>
              <a:rPr spc="-5" dirty="0" smtClean="0">
                <a:cs typeface="Arial"/>
              </a:rPr>
              <a:t>Providers</a:t>
            </a:r>
            <a:r>
              <a:rPr lang="en-CA" spc="-5" dirty="0" smtClean="0">
                <a:cs typeface="Arial"/>
              </a:rPr>
              <a:t> &amp; Communities</a:t>
            </a:r>
            <a:r>
              <a:rPr spc="-5" dirty="0" smtClean="0">
                <a:cs typeface="Arial"/>
              </a:rPr>
              <a:t>  </a:t>
            </a:r>
            <a:r>
              <a:rPr spc="-5" dirty="0">
                <a:cs typeface="Arial"/>
              </a:rPr>
              <a:t>determine the</a:t>
            </a:r>
            <a:r>
              <a:rPr spc="-30" dirty="0">
                <a:cs typeface="Arial"/>
              </a:rPr>
              <a:t> </a:t>
            </a:r>
            <a:r>
              <a:rPr spc="-5" dirty="0">
                <a:cs typeface="Arial"/>
              </a:rPr>
              <a:t>needs  and</a:t>
            </a:r>
            <a:r>
              <a:rPr spc="-100" dirty="0">
                <a:cs typeface="Arial"/>
              </a:rPr>
              <a:t> </a:t>
            </a:r>
            <a:r>
              <a:rPr dirty="0">
                <a:cs typeface="Arial"/>
              </a:rPr>
              <a:t>services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8038" y="5312619"/>
            <a:ext cx="164083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>
                <a:solidFill>
                  <a:srgbClr val="212121"/>
                </a:solidFill>
                <a:cs typeface="Arial"/>
              </a:rPr>
              <a:t>Equal </a:t>
            </a:r>
            <a:r>
              <a:rPr dirty="0">
                <a:solidFill>
                  <a:srgbClr val="212121"/>
                </a:solidFill>
                <a:cs typeface="Arial"/>
              </a:rPr>
              <a:t>access </a:t>
            </a:r>
            <a:r>
              <a:rPr spc="-5" dirty="0">
                <a:solidFill>
                  <a:srgbClr val="212121"/>
                </a:solidFill>
                <a:cs typeface="Arial"/>
              </a:rPr>
              <a:t>to  </a:t>
            </a:r>
            <a:r>
              <a:rPr dirty="0">
                <a:solidFill>
                  <a:srgbClr val="212121"/>
                </a:solidFill>
                <a:cs typeface="Arial"/>
              </a:rPr>
              <a:t>services </a:t>
            </a:r>
            <a:r>
              <a:rPr spc="-5" dirty="0">
                <a:solidFill>
                  <a:srgbClr val="212121"/>
                </a:solidFill>
                <a:cs typeface="Arial"/>
              </a:rPr>
              <a:t>for</a:t>
            </a:r>
            <a:r>
              <a:rPr spc="-75" dirty="0">
                <a:solidFill>
                  <a:srgbClr val="212121"/>
                </a:solidFill>
                <a:cs typeface="Arial"/>
              </a:rPr>
              <a:t> </a:t>
            </a:r>
            <a:r>
              <a:rPr spc="-5" dirty="0">
                <a:solidFill>
                  <a:srgbClr val="212121"/>
                </a:solidFill>
                <a:cs typeface="Arial"/>
              </a:rPr>
              <a:t>urban  and rural  communities</a:t>
            </a:r>
            <a:endParaRPr dirty="0"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342" y="5035621"/>
            <a:ext cx="1727835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>
                <a:solidFill>
                  <a:srgbClr val="212121"/>
                </a:solidFill>
                <a:cs typeface="Arial"/>
              </a:rPr>
              <a:t>Enhanced  collaboration to  address complex  needs </a:t>
            </a:r>
            <a:r>
              <a:rPr dirty="0">
                <a:solidFill>
                  <a:srgbClr val="212121"/>
                </a:solidFill>
                <a:cs typeface="Arial"/>
              </a:rPr>
              <a:t>in </a:t>
            </a:r>
            <a:r>
              <a:rPr spc="-5" dirty="0">
                <a:solidFill>
                  <a:srgbClr val="212121"/>
                </a:solidFill>
                <a:cs typeface="Arial"/>
              </a:rPr>
              <a:t>a rapidly  changing</a:t>
            </a:r>
            <a:r>
              <a:rPr spc="-65" dirty="0">
                <a:solidFill>
                  <a:srgbClr val="212121"/>
                </a:solidFill>
                <a:cs typeface="Arial"/>
              </a:rPr>
              <a:t> </a:t>
            </a:r>
            <a:r>
              <a:rPr spc="-5" dirty="0">
                <a:solidFill>
                  <a:srgbClr val="212121"/>
                </a:solidFill>
                <a:cs typeface="Arial"/>
              </a:rPr>
              <a:t>economy</a:t>
            </a:r>
            <a:endParaRPr dirty="0"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521" y="2380462"/>
            <a:ext cx="18446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>
                <a:solidFill>
                  <a:srgbClr val="212121"/>
                </a:solidFill>
                <a:cs typeface="Arial"/>
              </a:rPr>
              <a:t>Participants gain  </a:t>
            </a:r>
            <a:r>
              <a:rPr dirty="0">
                <a:solidFill>
                  <a:srgbClr val="212121"/>
                </a:solidFill>
                <a:cs typeface="Arial"/>
              </a:rPr>
              <a:t>skills </a:t>
            </a:r>
            <a:r>
              <a:rPr spc="-5" dirty="0">
                <a:solidFill>
                  <a:srgbClr val="212121"/>
                </a:solidFill>
                <a:cs typeface="Arial"/>
              </a:rPr>
              <a:t>for</a:t>
            </a:r>
            <a:r>
              <a:rPr spc="-40" dirty="0">
                <a:solidFill>
                  <a:srgbClr val="212121"/>
                </a:solidFill>
                <a:cs typeface="Arial"/>
              </a:rPr>
              <a:t> </a:t>
            </a:r>
            <a:r>
              <a:rPr spc="-5" dirty="0">
                <a:solidFill>
                  <a:srgbClr val="212121"/>
                </a:solidFill>
                <a:cs typeface="Arial"/>
              </a:rPr>
              <a:t>sustainable  employment</a:t>
            </a:r>
            <a:endParaRPr dirty="0"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85886" y="1962696"/>
            <a:ext cx="4821923" cy="4792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8565" y="2065477"/>
            <a:ext cx="2635173" cy="2269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5856" y="2050580"/>
            <a:ext cx="4642552" cy="46169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66126" y="3938723"/>
            <a:ext cx="1249045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Program  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ri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5" dirty="0">
                <a:latin typeface="Calibri"/>
                <a:cs typeface="Calibri"/>
              </a:rPr>
              <a:t>iple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3988" y="6521594"/>
            <a:ext cx="28511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21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43542" y="3117897"/>
            <a:ext cx="100012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F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xib</a:t>
            </a:r>
            <a:r>
              <a:rPr sz="2400" b="1" spc="-10" dirty="0">
                <a:latin typeface="Calibri"/>
                <a:cs typeface="Calibri"/>
              </a:rPr>
              <a:t>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7669" y="5177961"/>
            <a:ext cx="132905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Accessible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61474" y="4993252"/>
            <a:ext cx="1499870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5080" indent="-31877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ar</a:t>
            </a:r>
            <a:r>
              <a:rPr sz="2400" b="1" spc="-10" dirty="0">
                <a:latin typeface="Calibri"/>
                <a:cs typeface="Calibri"/>
              </a:rPr>
              <a:t>tn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hi</a:t>
            </a:r>
            <a:r>
              <a:rPr sz="2400" b="1" dirty="0">
                <a:latin typeface="Calibri"/>
                <a:cs typeface="Calibri"/>
              </a:rPr>
              <a:t>p  </a:t>
            </a:r>
            <a:r>
              <a:rPr sz="2400" b="1" spc="-5" dirty="0">
                <a:latin typeface="Calibri"/>
                <a:cs typeface="Calibri"/>
              </a:rPr>
              <a:t>Driven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77856" y="2864834"/>
            <a:ext cx="1316990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utcomes  </a:t>
            </a:r>
            <a:r>
              <a:rPr sz="2400" b="1" dirty="0">
                <a:latin typeface="Calibri"/>
                <a:cs typeface="Calibri"/>
              </a:rPr>
              <a:t>Focused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949538" y="1082467"/>
            <a:ext cx="803660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r"/>
            <a:r>
              <a:rPr lang="en-CA" sz="2800" b="1" spc="-10" dirty="0" smtClean="0">
                <a:solidFill>
                  <a:schemeClr val="tx2"/>
                </a:solidFill>
                <a:latin typeface="Calibri"/>
                <a:cs typeface="Calibri"/>
              </a:rPr>
              <a:t>Skills Training Program Approach</a:t>
            </a:r>
            <a:endParaRPr lang="en-CA" sz="2800" b="1" spc="-1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49129" y="1165352"/>
            <a:ext cx="284797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2A3D75"/>
                </a:solidFill>
              </a:rPr>
              <a:t>WDA</a:t>
            </a:r>
            <a:r>
              <a:rPr spc="-60" dirty="0">
                <a:solidFill>
                  <a:srgbClr val="2A3D75"/>
                </a:solidFill>
              </a:rPr>
              <a:t> </a:t>
            </a:r>
            <a:r>
              <a:rPr spc="-15" dirty="0">
                <a:solidFill>
                  <a:srgbClr val="2A3D75"/>
                </a:solidFill>
              </a:rPr>
              <a:t>Programming</a:t>
            </a:r>
          </a:p>
        </p:txBody>
      </p:sp>
      <p:sp>
        <p:nvSpPr>
          <p:cNvPr id="6" name="object 6"/>
          <p:cNvSpPr/>
          <p:nvPr/>
        </p:nvSpPr>
        <p:spPr>
          <a:xfrm>
            <a:off x="795281" y="2483011"/>
            <a:ext cx="2384425" cy="815340"/>
          </a:xfrm>
          <a:custGeom>
            <a:avLst/>
            <a:gdLst/>
            <a:ahLst/>
            <a:cxnLst/>
            <a:rect l="l" t="t" r="r" b="b"/>
            <a:pathLst>
              <a:path w="2384425" h="815339">
                <a:moveTo>
                  <a:pt x="2248179" y="0"/>
                </a:moveTo>
                <a:lnTo>
                  <a:pt x="135851" y="0"/>
                </a:lnTo>
                <a:lnTo>
                  <a:pt x="92911" y="6925"/>
                </a:lnTo>
                <a:lnTo>
                  <a:pt x="55618" y="26210"/>
                </a:lnTo>
                <a:lnTo>
                  <a:pt x="26210" y="55618"/>
                </a:lnTo>
                <a:lnTo>
                  <a:pt x="6925" y="92911"/>
                </a:lnTo>
                <a:lnTo>
                  <a:pt x="0" y="135851"/>
                </a:lnTo>
                <a:lnTo>
                  <a:pt x="0" y="679234"/>
                </a:lnTo>
                <a:lnTo>
                  <a:pt x="6925" y="722174"/>
                </a:lnTo>
                <a:lnTo>
                  <a:pt x="26210" y="759467"/>
                </a:lnTo>
                <a:lnTo>
                  <a:pt x="55618" y="788875"/>
                </a:lnTo>
                <a:lnTo>
                  <a:pt x="92911" y="808160"/>
                </a:lnTo>
                <a:lnTo>
                  <a:pt x="135851" y="815086"/>
                </a:lnTo>
                <a:lnTo>
                  <a:pt x="2248179" y="815086"/>
                </a:lnTo>
                <a:lnTo>
                  <a:pt x="2291120" y="808160"/>
                </a:lnTo>
                <a:lnTo>
                  <a:pt x="2328412" y="788875"/>
                </a:lnTo>
                <a:lnTo>
                  <a:pt x="2357820" y="759467"/>
                </a:lnTo>
                <a:lnTo>
                  <a:pt x="2377105" y="722174"/>
                </a:lnTo>
                <a:lnTo>
                  <a:pt x="2384031" y="679234"/>
                </a:lnTo>
                <a:lnTo>
                  <a:pt x="2384031" y="135851"/>
                </a:lnTo>
                <a:lnTo>
                  <a:pt x="2377105" y="92911"/>
                </a:lnTo>
                <a:lnTo>
                  <a:pt x="2357820" y="55618"/>
                </a:lnTo>
                <a:lnTo>
                  <a:pt x="2328412" y="26210"/>
                </a:lnTo>
                <a:lnTo>
                  <a:pt x="2291120" y="6925"/>
                </a:lnTo>
                <a:lnTo>
                  <a:pt x="224817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281" y="2483011"/>
            <a:ext cx="2384425" cy="815340"/>
          </a:xfrm>
          <a:custGeom>
            <a:avLst/>
            <a:gdLst/>
            <a:ahLst/>
            <a:cxnLst/>
            <a:rect l="l" t="t" r="r" b="b"/>
            <a:pathLst>
              <a:path w="2384425" h="815339">
                <a:moveTo>
                  <a:pt x="0" y="135851"/>
                </a:moveTo>
                <a:lnTo>
                  <a:pt x="6925" y="92911"/>
                </a:lnTo>
                <a:lnTo>
                  <a:pt x="26210" y="55618"/>
                </a:lnTo>
                <a:lnTo>
                  <a:pt x="55618" y="26210"/>
                </a:lnTo>
                <a:lnTo>
                  <a:pt x="92911" y="6925"/>
                </a:lnTo>
                <a:lnTo>
                  <a:pt x="135851" y="0"/>
                </a:lnTo>
                <a:lnTo>
                  <a:pt x="2248179" y="0"/>
                </a:lnTo>
                <a:lnTo>
                  <a:pt x="2291120" y="6925"/>
                </a:lnTo>
                <a:lnTo>
                  <a:pt x="2328412" y="26210"/>
                </a:lnTo>
                <a:lnTo>
                  <a:pt x="2357820" y="55618"/>
                </a:lnTo>
                <a:lnTo>
                  <a:pt x="2377105" y="92911"/>
                </a:lnTo>
                <a:lnTo>
                  <a:pt x="2384031" y="135851"/>
                </a:lnTo>
                <a:lnTo>
                  <a:pt x="2384031" y="679234"/>
                </a:lnTo>
                <a:lnTo>
                  <a:pt x="2377105" y="722174"/>
                </a:lnTo>
                <a:lnTo>
                  <a:pt x="2357820" y="759467"/>
                </a:lnTo>
                <a:lnTo>
                  <a:pt x="2328412" y="788875"/>
                </a:lnTo>
                <a:lnTo>
                  <a:pt x="2291120" y="808160"/>
                </a:lnTo>
                <a:lnTo>
                  <a:pt x="2248179" y="815086"/>
                </a:lnTo>
                <a:lnTo>
                  <a:pt x="135851" y="815086"/>
                </a:lnTo>
                <a:lnTo>
                  <a:pt x="92911" y="808160"/>
                </a:lnTo>
                <a:lnTo>
                  <a:pt x="55618" y="788875"/>
                </a:lnTo>
                <a:lnTo>
                  <a:pt x="26210" y="759467"/>
                </a:lnTo>
                <a:lnTo>
                  <a:pt x="6925" y="722174"/>
                </a:lnTo>
                <a:lnTo>
                  <a:pt x="0" y="679234"/>
                </a:lnTo>
                <a:lnTo>
                  <a:pt x="0" y="135851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3810" y="2558832"/>
            <a:ext cx="1633855" cy="66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Skills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Training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Employment</a:t>
            </a:r>
            <a:r>
              <a:rPr sz="1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$52M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4801" y="3429002"/>
            <a:ext cx="2372995" cy="2844165"/>
          </a:xfrm>
          <a:custGeom>
            <a:avLst/>
            <a:gdLst/>
            <a:ahLst/>
            <a:cxnLst/>
            <a:rect l="l" t="t" r="r" b="b"/>
            <a:pathLst>
              <a:path w="2372995" h="2844165">
                <a:moveTo>
                  <a:pt x="1977351" y="0"/>
                </a:moveTo>
                <a:lnTo>
                  <a:pt x="395478" y="0"/>
                </a:lnTo>
                <a:lnTo>
                  <a:pt x="349357" y="2660"/>
                </a:lnTo>
                <a:lnTo>
                  <a:pt x="304799" y="10444"/>
                </a:lnTo>
                <a:lnTo>
                  <a:pt x="262100" y="23056"/>
                </a:lnTo>
                <a:lnTo>
                  <a:pt x="221557" y="40197"/>
                </a:lnTo>
                <a:lnTo>
                  <a:pt x="183467" y="61571"/>
                </a:lnTo>
                <a:lnTo>
                  <a:pt x="148127" y="86882"/>
                </a:lnTo>
                <a:lnTo>
                  <a:pt x="115833" y="115833"/>
                </a:lnTo>
                <a:lnTo>
                  <a:pt x="86882" y="148127"/>
                </a:lnTo>
                <a:lnTo>
                  <a:pt x="61571" y="183467"/>
                </a:lnTo>
                <a:lnTo>
                  <a:pt x="40197" y="221557"/>
                </a:lnTo>
                <a:lnTo>
                  <a:pt x="23056" y="262100"/>
                </a:lnTo>
                <a:lnTo>
                  <a:pt x="10444" y="304799"/>
                </a:lnTo>
                <a:lnTo>
                  <a:pt x="2660" y="349357"/>
                </a:lnTo>
                <a:lnTo>
                  <a:pt x="0" y="395477"/>
                </a:lnTo>
                <a:lnTo>
                  <a:pt x="0" y="2448318"/>
                </a:lnTo>
                <a:lnTo>
                  <a:pt x="2660" y="2494441"/>
                </a:lnTo>
                <a:lnTo>
                  <a:pt x="10444" y="2539002"/>
                </a:lnTo>
                <a:lnTo>
                  <a:pt x="23056" y="2581702"/>
                </a:lnTo>
                <a:lnTo>
                  <a:pt x="40197" y="2622247"/>
                </a:lnTo>
                <a:lnTo>
                  <a:pt x="61571" y="2660338"/>
                </a:lnTo>
                <a:lnTo>
                  <a:pt x="86882" y="2695679"/>
                </a:lnTo>
                <a:lnTo>
                  <a:pt x="115833" y="2727974"/>
                </a:lnTo>
                <a:lnTo>
                  <a:pt x="148127" y="2756925"/>
                </a:lnTo>
                <a:lnTo>
                  <a:pt x="183467" y="2782237"/>
                </a:lnTo>
                <a:lnTo>
                  <a:pt x="221557" y="2803611"/>
                </a:lnTo>
                <a:lnTo>
                  <a:pt x="262100" y="2820753"/>
                </a:lnTo>
                <a:lnTo>
                  <a:pt x="304799" y="2833364"/>
                </a:lnTo>
                <a:lnTo>
                  <a:pt x="349357" y="2841148"/>
                </a:lnTo>
                <a:lnTo>
                  <a:pt x="395478" y="2843809"/>
                </a:lnTo>
                <a:lnTo>
                  <a:pt x="1977351" y="2843809"/>
                </a:lnTo>
                <a:lnTo>
                  <a:pt x="2023474" y="2841148"/>
                </a:lnTo>
                <a:lnTo>
                  <a:pt x="2068034" y="2833364"/>
                </a:lnTo>
                <a:lnTo>
                  <a:pt x="2110734" y="2820753"/>
                </a:lnTo>
                <a:lnTo>
                  <a:pt x="2151277" y="2803611"/>
                </a:lnTo>
                <a:lnTo>
                  <a:pt x="2189367" y="2782237"/>
                </a:lnTo>
                <a:lnTo>
                  <a:pt x="2224707" y="2756925"/>
                </a:lnTo>
                <a:lnTo>
                  <a:pt x="2257001" y="2727974"/>
                </a:lnTo>
                <a:lnTo>
                  <a:pt x="2285951" y="2695679"/>
                </a:lnTo>
                <a:lnTo>
                  <a:pt x="2311261" y="2660338"/>
                </a:lnTo>
                <a:lnTo>
                  <a:pt x="2332634" y="2622247"/>
                </a:lnTo>
                <a:lnTo>
                  <a:pt x="2349775" y="2581702"/>
                </a:lnTo>
                <a:lnTo>
                  <a:pt x="2362385" y="2539002"/>
                </a:lnTo>
                <a:lnTo>
                  <a:pt x="2370169" y="2494441"/>
                </a:lnTo>
                <a:lnTo>
                  <a:pt x="2372829" y="2448318"/>
                </a:lnTo>
                <a:lnTo>
                  <a:pt x="2372829" y="395477"/>
                </a:lnTo>
                <a:lnTo>
                  <a:pt x="2370169" y="349357"/>
                </a:lnTo>
                <a:lnTo>
                  <a:pt x="2362385" y="304799"/>
                </a:lnTo>
                <a:lnTo>
                  <a:pt x="2349775" y="262100"/>
                </a:lnTo>
                <a:lnTo>
                  <a:pt x="2332634" y="221557"/>
                </a:lnTo>
                <a:lnTo>
                  <a:pt x="2311261" y="183467"/>
                </a:lnTo>
                <a:lnTo>
                  <a:pt x="2285951" y="148127"/>
                </a:lnTo>
                <a:lnTo>
                  <a:pt x="2257001" y="115833"/>
                </a:lnTo>
                <a:lnTo>
                  <a:pt x="2224707" y="86882"/>
                </a:lnTo>
                <a:lnTo>
                  <a:pt x="2189367" y="61571"/>
                </a:lnTo>
                <a:lnTo>
                  <a:pt x="2151277" y="40197"/>
                </a:lnTo>
                <a:lnTo>
                  <a:pt x="2110734" y="23056"/>
                </a:lnTo>
                <a:lnTo>
                  <a:pt x="2068034" y="10444"/>
                </a:lnTo>
                <a:lnTo>
                  <a:pt x="2023474" y="2660"/>
                </a:lnTo>
                <a:lnTo>
                  <a:pt x="1977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801" y="3429002"/>
            <a:ext cx="2372995" cy="2844165"/>
          </a:xfrm>
          <a:custGeom>
            <a:avLst/>
            <a:gdLst/>
            <a:ahLst/>
            <a:cxnLst/>
            <a:rect l="l" t="t" r="r" b="b"/>
            <a:pathLst>
              <a:path w="2372995" h="2844165">
                <a:moveTo>
                  <a:pt x="0" y="395477"/>
                </a:moveTo>
                <a:lnTo>
                  <a:pt x="2660" y="349357"/>
                </a:lnTo>
                <a:lnTo>
                  <a:pt x="10444" y="304799"/>
                </a:lnTo>
                <a:lnTo>
                  <a:pt x="23056" y="262100"/>
                </a:lnTo>
                <a:lnTo>
                  <a:pt x="40197" y="221557"/>
                </a:lnTo>
                <a:lnTo>
                  <a:pt x="61571" y="183467"/>
                </a:lnTo>
                <a:lnTo>
                  <a:pt x="86882" y="148127"/>
                </a:lnTo>
                <a:lnTo>
                  <a:pt x="115833" y="115833"/>
                </a:lnTo>
                <a:lnTo>
                  <a:pt x="148127" y="86882"/>
                </a:lnTo>
                <a:lnTo>
                  <a:pt x="183467" y="61571"/>
                </a:lnTo>
                <a:lnTo>
                  <a:pt x="221557" y="40197"/>
                </a:lnTo>
                <a:lnTo>
                  <a:pt x="262100" y="23056"/>
                </a:lnTo>
                <a:lnTo>
                  <a:pt x="304799" y="10444"/>
                </a:lnTo>
                <a:lnTo>
                  <a:pt x="349357" y="2660"/>
                </a:lnTo>
                <a:lnTo>
                  <a:pt x="395478" y="0"/>
                </a:lnTo>
                <a:lnTo>
                  <a:pt x="1977351" y="0"/>
                </a:lnTo>
                <a:lnTo>
                  <a:pt x="2023474" y="2660"/>
                </a:lnTo>
                <a:lnTo>
                  <a:pt x="2068034" y="10444"/>
                </a:lnTo>
                <a:lnTo>
                  <a:pt x="2110734" y="23056"/>
                </a:lnTo>
                <a:lnTo>
                  <a:pt x="2151277" y="40197"/>
                </a:lnTo>
                <a:lnTo>
                  <a:pt x="2189367" y="61571"/>
                </a:lnTo>
                <a:lnTo>
                  <a:pt x="2224707" y="86882"/>
                </a:lnTo>
                <a:lnTo>
                  <a:pt x="2257001" y="115833"/>
                </a:lnTo>
                <a:lnTo>
                  <a:pt x="2285951" y="148127"/>
                </a:lnTo>
                <a:lnTo>
                  <a:pt x="2311261" y="183467"/>
                </a:lnTo>
                <a:lnTo>
                  <a:pt x="2332634" y="221557"/>
                </a:lnTo>
                <a:lnTo>
                  <a:pt x="2349775" y="262100"/>
                </a:lnTo>
                <a:lnTo>
                  <a:pt x="2362385" y="304799"/>
                </a:lnTo>
                <a:lnTo>
                  <a:pt x="2370169" y="349357"/>
                </a:lnTo>
                <a:lnTo>
                  <a:pt x="2372829" y="395477"/>
                </a:lnTo>
                <a:lnTo>
                  <a:pt x="2372829" y="2448318"/>
                </a:lnTo>
                <a:lnTo>
                  <a:pt x="2370169" y="2494441"/>
                </a:lnTo>
                <a:lnTo>
                  <a:pt x="2362385" y="2539002"/>
                </a:lnTo>
                <a:lnTo>
                  <a:pt x="2349775" y="2581702"/>
                </a:lnTo>
                <a:lnTo>
                  <a:pt x="2332634" y="2622247"/>
                </a:lnTo>
                <a:lnTo>
                  <a:pt x="2311261" y="2660338"/>
                </a:lnTo>
                <a:lnTo>
                  <a:pt x="2285951" y="2695679"/>
                </a:lnTo>
                <a:lnTo>
                  <a:pt x="2257001" y="2727974"/>
                </a:lnTo>
                <a:lnTo>
                  <a:pt x="2224707" y="2756925"/>
                </a:lnTo>
                <a:lnTo>
                  <a:pt x="2189367" y="2782237"/>
                </a:lnTo>
                <a:lnTo>
                  <a:pt x="2151277" y="2803611"/>
                </a:lnTo>
                <a:lnTo>
                  <a:pt x="2110734" y="2820753"/>
                </a:lnTo>
                <a:lnTo>
                  <a:pt x="2068034" y="2833364"/>
                </a:lnTo>
                <a:lnTo>
                  <a:pt x="2023474" y="2841148"/>
                </a:lnTo>
                <a:lnTo>
                  <a:pt x="1977351" y="2843809"/>
                </a:lnTo>
                <a:lnTo>
                  <a:pt x="395478" y="2843809"/>
                </a:lnTo>
                <a:lnTo>
                  <a:pt x="349357" y="2841148"/>
                </a:lnTo>
                <a:lnTo>
                  <a:pt x="304799" y="2833364"/>
                </a:lnTo>
                <a:lnTo>
                  <a:pt x="262100" y="2820753"/>
                </a:lnTo>
                <a:lnTo>
                  <a:pt x="221557" y="2803611"/>
                </a:lnTo>
                <a:lnTo>
                  <a:pt x="183467" y="2782237"/>
                </a:lnTo>
                <a:lnTo>
                  <a:pt x="148127" y="2756925"/>
                </a:lnTo>
                <a:lnTo>
                  <a:pt x="115833" y="2727974"/>
                </a:lnTo>
                <a:lnTo>
                  <a:pt x="86882" y="2695679"/>
                </a:lnTo>
                <a:lnTo>
                  <a:pt x="61571" y="2660338"/>
                </a:lnTo>
                <a:lnTo>
                  <a:pt x="40197" y="2622247"/>
                </a:lnTo>
                <a:lnTo>
                  <a:pt x="23056" y="2581702"/>
                </a:lnTo>
                <a:lnTo>
                  <a:pt x="10444" y="2539002"/>
                </a:lnTo>
                <a:lnTo>
                  <a:pt x="2660" y="2494441"/>
                </a:lnTo>
                <a:lnTo>
                  <a:pt x="0" y="2448318"/>
                </a:lnTo>
                <a:lnTo>
                  <a:pt x="0" y="395477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9374" y="3589539"/>
            <a:ext cx="1982470" cy="231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12827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latin typeface="Calibri"/>
                <a:cs typeface="Calibri"/>
              </a:rPr>
              <a:t>Skills </a:t>
            </a:r>
            <a:r>
              <a:rPr sz="1400" spc="-10" dirty="0">
                <a:latin typeface="Calibri"/>
                <a:cs typeface="Calibri"/>
              </a:rPr>
              <a:t>training </a:t>
            </a:r>
            <a:r>
              <a:rPr sz="1400" spc="-5" dirty="0">
                <a:latin typeface="Calibri"/>
                <a:cs typeface="Calibri"/>
              </a:rPr>
              <a:t>aligned  </a:t>
            </a:r>
            <a:r>
              <a:rPr sz="1400" dirty="0">
                <a:latin typeface="Calibri"/>
                <a:cs typeface="Calibri"/>
              </a:rPr>
              <a:t>with </a:t>
            </a:r>
            <a:r>
              <a:rPr sz="1400" spc="-5" dirty="0">
                <a:latin typeface="Calibri"/>
                <a:cs typeface="Calibri"/>
              </a:rPr>
              <a:t>labour needs, </a:t>
            </a:r>
            <a:r>
              <a:rPr sz="1400" spc="-10" dirty="0">
                <a:latin typeface="Calibri"/>
                <a:cs typeface="Calibri"/>
              </a:rPr>
              <a:t>and  employment </a:t>
            </a:r>
            <a:r>
              <a:rPr sz="1400" spc="-5" dirty="0">
                <a:latin typeface="Calibri"/>
                <a:cs typeface="Calibri"/>
              </a:rPr>
              <a:t>supports 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sustainable  </a:t>
            </a:r>
            <a:r>
              <a:rPr sz="1400" spc="-10" dirty="0">
                <a:latin typeface="Calibri"/>
                <a:cs typeface="Calibri"/>
              </a:rPr>
              <a:t>employment</a:t>
            </a:r>
            <a:endParaRPr sz="1400">
              <a:latin typeface="Calibri"/>
              <a:cs typeface="Calibri"/>
            </a:endParaRPr>
          </a:p>
          <a:p>
            <a:pPr marL="184785" marR="52705" indent="-17208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185420" algn="l"/>
              </a:tabLst>
            </a:pPr>
            <a:r>
              <a:rPr sz="1400" spc="-25" dirty="0">
                <a:latin typeface="Calibri"/>
                <a:cs typeface="Calibri"/>
              </a:rPr>
              <a:t>Targeted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those </a:t>
            </a:r>
            <a:r>
              <a:rPr sz="1400" spc="-10" dirty="0">
                <a:latin typeface="Calibri"/>
                <a:cs typeface="Calibri"/>
              </a:rPr>
              <a:t>facing  </a:t>
            </a:r>
            <a:r>
              <a:rPr sz="1400" spc="-5" dirty="0">
                <a:latin typeface="Calibri"/>
                <a:cs typeface="Calibri"/>
              </a:rPr>
              <a:t>barriers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labour  </a:t>
            </a:r>
            <a:r>
              <a:rPr sz="1400" spc="-15" dirty="0">
                <a:latin typeface="Calibri"/>
                <a:cs typeface="Calibri"/>
              </a:rPr>
              <a:t>market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participation</a:t>
            </a:r>
            <a:endParaRPr sz="1400">
              <a:latin typeface="Calibri"/>
              <a:cs typeface="Calibri"/>
            </a:endParaRPr>
          </a:p>
          <a:p>
            <a:pPr marL="184785" marR="5080" indent="-17208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latin typeface="Calibri"/>
                <a:cs typeface="Calibri"/>
              </a:rPr>
              <a:t>Third-party services  </a:t>
            </a:r>
            <a:r>
              <a:rPr sz="1400" spc="-10" dirty="0">
                <a:latin typeface="Calibri"/>
                <a:cs typeface="Calibri"/>
              </a:rPr>
              <a:t>delivered under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contract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69030" y="1888914"/>
            <a:ext cx="1810385" cy="370205"/>
          </a:xfrm>
          <a:custGeom>
            <a:avLst/>
            <a:gdLst/>
            <a:ahLst/>
            <a:cxnLst/>
            <a:rect l="l" t="t" r="r" b="b"/>
            <a:pathLst>
              <a:path w="1810385" h="370205">
                <a:moveTo>
                  <a:pt x="1748650" y="0"/>
                </a:moveTo>
                <a:lnTo>
                  <a:pt x="61633" y="0"/>
                </a:lnTo>
                <a:lnTo>
                  <a:pt x="37643" y="4843"/>
                </a:lnTo>
                <a:lnTo>
                  <a:pt x="18053" y="18053"/>
                </a:lnTo>
                <a:lnTo>
                  <a:pt x="4843" y="37643"/>
                </a:lnTo>
                <a:lnTo>
                  <a:pt x="0" y="61633"/>
                </a:lnTo>
                <a:lnTo>
                  <a:pt x="0" y="308165"/>
                </a:lnTo>
                <a:lnTo>
                  <a:pt x="4843" y="332161"/>
                </a:lnTo>
                <a:lnTo>
                  <a:pt x="18053" y="351756"/>
                </a:lnTo>
                <a:lnTo>
                  <a:pt x="37643" y="364967"/>
                </a:lnTo>
                <a:lnTo>
                  <a:pt x="61633" y="369811"/>
                </a:lnTo>
                <a:lnTo>
                  <a:pt x="1748650" y="369811"/>
                </a:lnTo>
                <a:lnTo>
                  <a:pt x="1772639" y="364967"/>
                </a:lnTo>
                <a:lnTo>
                  <a:pt x="1792230" y="351756"/>
                </a:lnTo>
                <a:lnTo>
                  <a:pt x="1805439" y="332161"/>
                </a:lnTo>
                <a:lnTo>
                  <a:pt x="1810283" y="308165"/>
                </a:lnTo>
                <a:lnTo>
                  <a:pt x="1810283" y="61633"/>
                </a:lnTo>
                <a:lnTo>
                  <a:pt x="1805439" y="37643"/>
                </a:lnTo>
                <a:lnTo>
                  <a:pt x="1792230" y="18053"/>
                </a:lnTo>
                <a:lnTo>
                  <a:pt x="1772639" y="4843"/>
                </a:lnTo>
                <a:lnTo>
                  <a:pt x="1748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65823" y="1790351"/>
            <a:ext cx="1546225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1F497D"/>
                </a:solidFill>
                <a:latin typeface="Calibri"/>
                <a:cs typeface="Calibri"/>
              </a:rPr>
              <a:t>Unemployed,</a:t>
            </a:r>
            <a:r>
              <a:rPr sz="1200" spc="-6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497D"/>
                </a:solidFill>
                <a:latin typeface="Calibri"/>
                <a:cs typeface="Calibri"/>
              </a:rPr>
              <a:t>vulnerable  </a:t>
            </a:r>
            <a:r>
              <a:rPr sz="1200" dirty="0">
                <a:solidFill>
                  <a:srgbClr val="1F497D"/>
                </a:solidFill>
                <a:latin typeface="Calibri"/>
                <a:cs typeface="Calibri"/>
              </a:rPr>
              <a:t>and </a:t>
            </a:r>
            <a:r>
              <a:rPr sz="1200" spc="-10" dirty="0">
                <a:solidFill>
                  <a:srgbClr val="1F497D"/>
                </a:solidFill>
                <a:latin typeface="Calibri"/>
                <a:cs typeface="Calibri"/>
              </a:rPr>
              <a:t>under-represented  </a:t>
            </a:r>
            <a:r>
              <a:rPr sz="1200" spc="-5" dirty="0">
                <a:solidFill>
                  <a:srgbClr val="1F497D"/>
                </a:solidFill>
                <a:latin typeface="Calibri"/>
                <a:cs typeface="Calibri"/>
              </a:rPr>
              <a:t>British</a:t>
            </a:r>
            <a:r>
              <a:rPr sz="1200" spc="-8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97D"/>
                </a:solidFill>
                <a:latin typeface="Calibri"/>
                <a:cs typeface="Calibri"/>
              </a:rPr>
              <a:t>Columbians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8028" y="1795016"/>
            <a:ext cx="484505" cy="432434"/>
          </a:xfrm>
          <a:custGeom>
            <a:avLst/>
            <a:gdLst/>
            <a:ahLst/>
            <a:cxnLst/>
            <a:rect l="l" t="t" r="r" b="b"/>
            <a:pathLst>
              <a:path w="484505" h="432435">
                <a:moveTo>
                  <a:pt x="242125" y="0"/>
                </a:moveTo>
                <a:lnTo>
                  <a:pt x="193329" y="4389"/>
                </a:lnTo>
                <a:lnTo>
                  <a:pt x="147880" y="16977"/>
                </a:lnTo>
                <a:lnTo>
                  <a:pt x="106752" y="36895"/>
                </a:lnTo>
                <a:lnTo>
                  <a:pt x="70918" y="63274"/>
                </a:lnTo>
                <a:lnTo>
                  <a:pt x="41352" y="95246"/>
                </a:lnTo>
                <a:lnTo>
                  <a:pt x="19027" y="131941"/>
                </a:lnTo>
                <a:lnTo>
                  <a:pt x="4919" y="172491"/>
                </a:lnTo>
                <a:lnTo>
                  <a:pt x="0" y="216026"/>
                </a:lnTo>
                <a:lnTo>
                  <a:pt x="4919" y="259562"/>
                </a:lnTo>
                <a:lnTo>
                  <a:pt x="19027" y="300112"/>
                </a:lnTo>
                <a:lnTo>
                  <a:pt x="41352" y="336807"/>
                </a:lnTo>
                <a:lnTo>
                  <a:pt x="70918" y="368779"/>
                </a:lnTo>
                <a:lnTo>
                  <a:pt x="106752" y="395158"/>
                </a:lnTo>
                <a:lnTo>
                  <a:pt x="147880" y="415076"/>
                </a:lnTo>
                <a:lnTo>
                  <a:pt x="193329" y="427664"/>
                </a:lnTo>
                <a:lnTo>
                  <a:pt x="242125" y="432053"/>
                </a:lnTo>
                <a:lnTo>
                  <a:pt x="290925" y="427664"/>
                </a:lnTo>
                <a:lnTo>
                  <a:pt x="336377" y="415076"/>
                </a:lnTo>
                <a:lnTo>
                  <a:pt x="377508" y="395158"/>
                </a:lnTo>
                <a:lnTo>
                  <a:pt x="413343" y="368779"/>
                </a:lnTo>
                <a:lnTo>
                  <a:pt x="442910" y="336807"/>
                </a:lnTo>
                <a:lnTo>
                  <a:pt x="465235" y="300112"/>
                </a:lnTo>
                <a:lnTo>
                  <a:pt x="479344" y="259562"/>
                </a:lnTo>
                <a:lnTo>
                  <a:pt x="484263" y="216026"/>
                </a:lnTo>
                <a:lnTo>
                  <a:pt x="479344" y="172491"/>
                </a:lnTo>
                <a:lnTo>
                  <a:pt x="465235" y="131941"/>
                </a:lnTo>
                <a:lnTo>
                  <a:pt x="442910" y="95246"/>
                </a:lnTo>
                <a:lnTo>
                  <a:pt x="413343" y="63274"/>
                </a:lnTo>
                <a:lnTo>
                  <a:pt x="377508" y="36895"/>
                </a:lnTo>
                <a:lnTo>
                  <a:pt x="336377" y="16977"/>
                </a:lnTo>
                <a:lnTo>
                  <a:pt x="290925" y="4389"/>
                </a:lnTo>
                <a:lnTo>
                  <a:pt x="242125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028" y="1795016"/>
            <a:ext cx="484505" cy="432434"/>
          </a:xfrm>
          <a:custGeom>
            <a:avLst/>
            <a:gdLst/>
            <a:ahLst/>
            <a:cxnLst/>
            <a:rect l="l" t="t" r="r" b="b"/>
            <a:pathLst>
              <a:path w="484505" h="432435">
                <a:moveTo>
                  <a:pt x="0" y="216026"/>
                </a:moveTo>
                <a:lnTo>
                  <a:pt x="4919" y="172491"/>
                </a:lnTo>
                <a:lnTo>
                  <a:pt x="19027" y="131941"/>
                </a:lnTo>
                <a:lnTo>
                  <a:pt x="41352" y="95246"/>
                </a:lnTo>
                <a:lnTo>
                  <a:pt x="70918" y="63274"/>
                </a:lnTo>
                <a:lnTo>
                  <a:pt x="106752" y="36895"/>
                </a:lnTo>
                <a:lnTo>
                  <a:pt x="147880" y="16977"/>
                </a:lnTo>
                <a:lnTo>
                  <a:pt x="193329" y="4389"/>
                </a:lnTo>
                <a:lnTo>
                  <a:pt x="242125" y="0"/>
                </a:lnTo>
                <a:lnTo>
                  <a:pt x="290925" y="4389"/>
                </a:lnTo>
                <a:lnTo>
                  <a:pt x="336377" y="16977"/>
                </a:lnTo>
                <a:lnTo>
                  <a:pt x="377508" y="36895"/>
                </a:lnTo>
                <a:lnTo>
                  <a:pt x="413343" y="63274"/>
                </a:lnTo>
                <a:lnTo>
                  <a:pt x="442910" y="95246"/>
                </a:lnTo>
                <a:lnTo>
                  <a:pt x="465235" y="131941"/>
                </a:lnTo>
                <a:lnTo>
                  <a:pt x="479344" y="172491"/>
                </a:lnTo>
                <a:lnTo>
                  <a:pt x="484263" y="216026"/>
                </a:lnTo>
                <a:lnTo>
                  <a:pt x="479344" y="259562"/>
                </a:lnTo>
                <a:lnTo>
                  <a:pt x="465235" y="300112"/>
                </a:lnTo>
                <a:lnTo>
                  <a:pt x="442910" y="336807"/>
                </a:lnTo>
                <a:lnTo>
                  <a:pt x="413343" y="368779"/>
                </a:lnTo>
                <a:lnTo>
                  <a:pt x="377508" y="395158"/>
                </a:lnTo>
                <a:lnTo>
                  <a:pt x="336377" y="415076"/>
                </a:lnTo>
                <a:lnTo>
                  <a:pt x="290925" y="427664"/>
                </a:lnTo>
                <a:lnTo>
                  <a:pt x="242125" y="432053"/>
                </a:lnTo>
                <a:lnTo>
                  <a:pt x="193329" y="427664"/>
                </a:lnTo>
                <a:lnTo>
                  <a:pt x="147880" y="415076"/>
                </a:lnTo>
                <a:lnTo>
                  <a:pt x="106752" y="395158"/>
                </a:lnTo>
                <a:lnTo>
                  <a:pt x="70918" y="368779"/>
                </a:lnTo>
                <a:lnTo>
                  <a:pt x="41352" y="336807"/>
                </a:lnTo>
                <a:lnTo>
                  <a:pt x="19027" y="300112"/>
                </a:lnTo>
                <a:lnTo>
                  <a:pt x="4919" y="259562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09449" y="1858643"/>
            <a:ext cx="14160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47837" y="2483012"/>
            <a:ext cx="2384425" cy="815340"/>
          </a:xfrm>
          <a:custGeom>
            <a:avLst/>
            <a:gdLst/>
            <a:ahLst/>
            <a:cxnLst/>
            <a:rect l="l" t="t" r="r" b="b"/>
            <a:pathLst>
              <a:path w="2384425" h="815339">
                <a:moveTo>
                  <a:pt x="2248179" y="0"/>
                </a:moveTo>
                <a:lnTo>
                  <a:pt x="135851" y="0"/>
                </a:lnTo>
                <a:lnTo>
                  <a:pt x="92911" y="6925"/>
                </a:lnTo>
                <a:lnTo>
                  <a:pt x="55618" y="26210"/>
                </a:lnTo>
                <a:lnTo>
                  <a:pt x="26210" y="55618"/>
                </a:lnTo>
                <a:lnTo>
                  <a:pt x="6925" y="92911"/>
                </a:lnTo>
                <a:lnTo>
                  <a:pt x="0" y="135851"/>
                </a:lnTo>
                <a:lnTo>
                  <a:pt x="0" y="679234"/>
                </a:lnTo>
                <a:lnTo>
                  <a:pt x="6925" y="722174"/>
                </a:lnTo>
                <a:lnTo>
                  <a:pt x="26210" y="759467"/>
                </a:lnTo>
                <a:lnTo>
                  <a:pt x="55618" y="788875"/>
                </a:lnTo>
                <a:lnTo>
                  <a:pt x="92911" y="808160"/>
                </a:lnTo>
                <a:lnTo>
                  <a:pt x="135851" y="815086"/>
                </a:lnTo>
                <a:lnTo>
                  <a:pt x="2248179" y="815086"/>
                </a:lnTo>
                <a:lnTo>
                  <a:pt x="2291120" y="808160"/>
                </a:lnTo>
                <a:lnTo>
                  <a:pt x="2328412" y="788875"/>
                </a:lnTo>
                <a:lnTo>
                  <a:pt x="2357820" y="759467"/>
                </a:lnTo>
                <a:lnTo>
                  <a:pt x="2377105" y="722174"/>
                </a:lnTo>
                <a:lnTo>
                  <a:pt x="2384031" y="679234"/>
                </a:lnTo>
                <a:lnTo>
                  <a:pt x="2384031" y="135851"/>
                </a:lnTo>
                <a:lnTo>
                  <a:pt x="2377105" y="92911"/>
                </a:lnTo>
                <a:lnTo>
                  <a:pt x="2357820" y="55618"/>
                </a:lnTo>
                <a:lnTo>
                  <a:pt x="2328412" y="26210"/>
                </a:lnTo>
                <a:lnTo>
                  <a:pt x="2291120" y="6925"/>
                </a:lnTo>
                <a:lnTo>
                  <a:pt x="224817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7837" y="2483012"/>
            <a:ext cx="2384425" cy="815340"/>
          </a:xfrm>
          <a:custGeom>
            <a:avLst/>
            <a:gdLst/>
            <a:ahLst/>
            <a:cxnLst/>
            <a:rect l="l" t="t" r="r" b="b"/>
            <a:pathLst>
              <a:path w="2384425" h="815339">
                <a:moveTo>
                  <a:pt x="0" y="135851"/>
                </a:moveTo>
                <a:lnTo>
                  <a:pt x="6925" y="92911"/>
                </a:lnTo>
                <a:lnTo>
                  <a:pt x="26210" y="55618"/>
                </a:lnTo>
                <a:lnTo>
                  <a:pt x="55618" y="26210"/>
                </a:lnTo>
                <a:lnTo>
                  <a:pt x="92911" y="6925"/>
                </a:lnTo>
                <a:lnTo>
                  <a:pt x="135851" y="0"/>
                </a:lnTo>
                <a:lnTo>
                  <a:pt x="2248179" y="0"/>
                </a:lnTo>
                <a:lnTo>
                  <a:pt x="2291120" y="6925"/>
                </a:lnTo>
                <a:lnTo>
                  <a:pt x="2328412" y="26210"/>
                </a:lnTo>
                <a:lnTo>
                  <a:pt x="2357820" y="55618"/>
                </a:lnTo>
                <a:lnTo>
                  <a:pt x="2377105" y="92911"/>
                </a:lnTo>
                <a:lnTo>
                  <a:pt x="2384031" y="135851"/>
                </a:lnTo>
                <a:lnTo>
                  <a:pt x="2384031" y="679234"/>
                </a:lnTo>
                <a:lnTo>
                  <a:pt x="2377105" y="722174"/>
                </a:lnTo>
                <a:lnTo>
                  <a:pt x="2357820" y="759467"/>
                </a:lnTo>
                <a:lnTo>
                  <a:pt x="2328412" y="788875"/>
                </a:lnTo>
                <a:lnTo>
                  <a:pt x="2291120" y="808160"/>
                </a:lnTo>
                <a:lnTo>
                  <a:pt x="2248179" y="815086"/>
                </a:lnTo>
                <a:lnTo>
                  <a:pt x="135851" y="815086"/>
                </a:lnTo>
                <a:lnTo>
                  <a:pt x="92911" y="808160"/>
                </a:lnTo>
                <a:lnTo>
                  <a:pt x="55618" y="788875"/>
                </a:lnTo>
                <a:lnTo>
                  <a:pt x="26210" y="759467"/>
                </a:lnTo>
                <a:lnTo>
                  <a:pt x="6925" y="722174"/>
                </a:lnTo>
                <a:lnTo>
                  <a:pt x="0" y="679234"/>
                </a:lnTo>
                <a:lnTo>
                  <a:pt x="0" y="135851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66366" y="2558832"/>
            <a:ext cx="1698625" cy="66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Workforce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$10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$15M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24977" y="3429002"/>
            <a:ext cx="2372995" cy="2844165"/>
          </a:xfrm>
          <a:custGeom>
            <a:avLst/>
            <a:gdLst/>
            <a:ahLst/>
            <a:cxnLst/>
            <a:rect l="l" t="t" r="r" b="b"/>
            <a:pathLst>
              <a:path w="2372995" h="2844165">
                <a:moveTo>
                  <a:pt x="1977351" y="0"/>
                </a:moveTo>
                <a:lnTo>
                  <a:pt x="395478" y="0"/>
                </a:lnTo>
                <a:lnTo>
                  <a:pt x="349357" y="2660"/>
                </a:lnTo>
                <a:lnTo>
                  <a:pt x="304799" y="10444"/>
                </a:lnTo>
                <a:lnTo>
                  <a:pt x="262100" y="23056"/>
                </a:lnTo>
                <a:lnTo>
                  <a:pt x="221557" y="40197"/>
                </a:lnTo>
                <a:lnTo>
                  <a:pt x="183467" y="61571"/>
                </a:lnTo>
                <a:lnTo>
                  <a:pt x="148127" y="86882"/>
                </a:lnTo>
                <a:lnTo>
                  <a:pt x="115833" y="115833"/>
                </a:lnTo>
                <a:lnTo>
                  <a:pt x="86882" y="148127"/>
                </a:lnTo>
                <a:lnTo>
                  <a:pt x="61571" y="183467"/>
                </a:lnTo>
                <a:lnTo>
                  <a:pt x="40197" y="221557"/>
                </a:lnTo>
                <a:lnTo>
                  <a:pt x="23056" y="262100"/>
                </a:lnTo>
                <a:lnTo>
                  <a:pt x="10444" y="304799"/>
                </a:lnTo>
                <a:lnTo>
                  <a:pt x="2660" y="349357"/>
                </a:lnTo>
                <a:lnTo>
                  <a:pt x="0" y="395477"/>
                </a:lnTo>
                <a:lnTo>
                  <a:pt x="0" y="2448318"/>
                </a:lnTo>
                <a:lnTo>
                  <a:pt x="2660" y="2494441"/>
                </a:lnTo>
                <a:lnTo>
                  <a:pt x="10444" y="2539002"/>
                </a:lnTo>
                <a:lnTo>
                  <a:pt x="23056" y="2581702"/>
                </a:lnTo>
                <a:lnTo>
                  <a:pt x="40197" y="2622247"/>
                </a:lnTo>
                <a:lnTo>
                  <a:pt x="61571" y="2660338"/>
                </a:lnTo>
                <a:lnTo>
                  <a:pt x="86882" y="2695679"/>
                </a:lnTo>
                <a:lnTo>
                  <a:pt x="115833" y="2727974"/>
                </a:lnTo>
                <a:lnTo>
                  <a:pt x="148127" y="2756925"/>
                </a:lnTo>
                <a:lnTo>
                  <a:pt x="183467" y="2782237"/>
                </a:lnTo>
                <a:lnTo>
                  <a:pt x="221557" y="2803611"/>
                </a:lnTo>
                <a:lnTo>
                  <a:pt x="262100" y="2820753"/>
                </a:lnTo>
                <a:lnTo>
                  <a:pt x="304799" y="2833364"/>
                </a:lnTo>
                <a:lnTo>
                  <a:pt x="349357" y="2841148"/>
                </a:lnTo>
                <a:lnTo>
                  <a:pt x="395478" y="2843809"/>
                </a:lnTo>
                <a:lnTo>
                  <a:pt x="1977351" y="2843809"/>
                </a:lnTo>
                <a:lnTo>
                  <a:pt x="2023474" y="2841148"/>
                </a:lnTo>
                <a:lnTo>
                  <a:pt x="2068034" y="2833364"/>
                </a:lnTo>
                <a:lnTo>
                  <a:pt x="2110734" y="2820753"/>
                </a:lnTo>
                <a:lnTo>
                  <a:pt x="2151277" y="2803611"/>
                </a:lnTo>
                <a:lnTo>
                  <a:pt x="2189367" y="2782237"/>
                </a:lnTo>
                <a:lnTo>
                  <a:pt x="2224707" y="2756925"/>
                </a:lnTo>
                <a:lnTo>
                  <a:pt x="2257001" y="2727974"/>
                </a:lnTo>
                <a:lnTo>
                  <a:pt x="2285951" y="2695679"/>
                </a:lnTo>
                <a:lnTo>
                  <a:pt x="2311261" y="2660338"/>
                </a:lnTo>
                <a:lnTo>
                  <a:pt x="2332634" y="2622247"/>
                </a:lnTo>
                <a:lnTo>
                  <a:pt x="2349775" y="2581702"/>
                </a:lnTo>
                <a:lnTo>
                  <a:pt x="2362385" y="2539002"/>
                </a:lnTo>
                <a:lnTo>
                  <a:pt x="2370169" y="2494441"/>
                </a:lnTo>
                <a:lnTo>
                  <a:pt x="2372829" y="2448318"/>
                </a:lnTo>
                <a:lnTo>
                  <a:pt x="2372829" y="395477"/>
                </a:lnTo>
                <a:lnTo>
                  <a:pt x="2370169" y="349357"/>
                </a:lnTo>
                <a:lnTo>
                  <a:pt x="2362385" y="304799"/>
                </a:lnTo>
                <a:lnTo>
                  <a:pt x="2349775" y="262100"/>
                </a:lnTo>
                <a:lnTo>
                  <a:pt x="2332634" y="221557"/>
                </a:lnTo>
                <a:lnTo>
                  <a:pt x="2311261" y="183467"/>
                </a:lnTo>
                <a:lnTo>
                  <a:pt x="2285951" y="148127"/>
                </a:lnTo>
                <a:lnTo>
                  <a:pt x="2257001" y="115833"/>
                </a:lnTo>
                <a:lnTo>
                  <a:pt x="2224707" y="86882"/>
                </a:lnTo>
                <a:lnTo>
                  <a:pt x="2189367" y="61571"/>
                </a:lnTo>
                <a:lnTo>
                  <a:pt x="2151277" y="40197"/>
                </a:lnTo>
                <a:lnTo>
                  <a:pt x="2110734" y="23056"/>
                </a:lnTo>
                <a:lnTo>
                  <a:pt x="2068034" y="10444"/>
                </a:lnTo>
                <a:lnTo>
                  <a:pt x="2023474" y="2660"/>
                </a:lnTo>
                <a:lnTo>
                  <a:pt x="1977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4977" y="3429002"/>
            <a:ext cx="2372995" cy="2844165"/>
          </a:xfrm>
          <a:custGeom>
            <a:avLst/>
            <a:gdLst/>
            <a:ahLst/>
            <a:cxnLst/>
            <a:rect l="l" t="t" r="r" b="b"/>
            <a:pathLst>
              <a:path w="2372995" h="2844165">
                <a:moveTo>
                  <a:pt x="0" y="395477"/>
                </a:moveTo>
                <a:lnTo>
                  <a:pt x="2660" y="349357"/>
                </a:lnTo>
                <a:lnTo>
                  <a:pt x="10444" y="304799"/>
                </a:lnTo>
                <a:lnTo>
                  <a:pt x="23056" y="262100"/>
                </a:lnTo>
                <a:lnTo>
                  <a:pt x="40197" y="221557"/>
                </a:lnTo>
                <a:lnTo>
                  <a:pt x="61571" y="183467"/>
                </a:lnTo>
                <a:lnTo>
                  <a:pt x="86882" y="148127"/>
                </a:lnTo>
                <a:lnTo>
                  <a:pt x="115833" y="115833"/>
                </a:lnTo>
                <a:lnTo>
                  <a:pt x="148127" y="86882"/>
                </a:lnTo>
                <a:lnTo>
                  <a:pt x="183467" y="61571"/>
                </a:lnTo>
                <a:lnTo>
                  <a:pt x="221557" y="40197"/>
                </a:lnTo>
                <a:lnTo>
                  <a:pt x="262100" y="23056"/>
                </a:lnTo>
                <a:lnTo>
                  <a:pt x="304799" y="10444"/>
                </a:lnTo>
                <a:lnTo>
                  <a:pt x="349357" y="2660"/>
                </a:lnTo>
                <a:lnTo>
                  <a:pt x="395478" y="0"/>
                </a:lnTo>
                <a:lnTo>
                  <a:pt x="1977351" y="0"/>
                </a:lnTo>
                <a:lnTo>
                  <a:pt x="2023474" y="2660"/>
                </a:lnTo>
                <a:lnTo>
                  <a:pt x="2068034" y="10444"/>
                </a:lnTo>
                <a:lnTo>
                  <a:pt x="2110734" y="23056"/>
                </a:lnTo>
                <a:lnTo>
                  <a:pt x="2151277" y="40197"/>
                </a:lnTo>
                <a:lnTo>
                  <a:pt x="2189367" y="61571"/>
                </a:lnTo>
                <a:lnTo>
                  <a:pt x="2224707" y="86882"/>
                </a:lnTo>
                <a:lnTo>
                  <a:pt x="2257001" y="115833"/>
                </a:lnTo>
                <a:lnTo>
                  <a:pt x="2285951" y="148127"/>
                </a:lnTo>
                <a:lnTo>
                  <a:pt x="2311261" y="183467"/>
                </a:lnTo>
                <a:lnTo>
                  <a:pt x="2332634" y="221557"/>
                </a:lnTo>
                <a:lnTo>
                  <a:pt x="2349775" y="262100"/>
                </a:lnTo>
                <a:lnTo>
                  <a:pt x="2362385" y="304799"/>
                </a:lnTo>
                <a:lnTo>
                  <a:pt x="2370169" y="349357"/>
                </a:lnTo>
                <a:lnTo>
                  <a:pt x="2372829" y="395477"/>
                </a:lnTo>
                <a:lnTo>
                  <a:pt x="2372829" y="2448318"/>
                </a:lnTo>
                <a:lnTo>
                  <a:pt x="2370169" y="2494441"/>
                </a:lnTo>
                <a:lnTo>
                  <a:pt x="2362385" y="2539002"/>
                </a:lnTo>
                <a:lnTo>
                  <a:pt x="2349775" y="2581702"/>
                </a:lnTo>
                <a:lnTo>
                  <a:pt x="2332634" y="2622247"/>
                </a:lnTo>
                <a:lnTo>
                  <a:pt x="2311261" y="2660338"/>
                </a:lnTo>
                <a:lnTo>
                  <a:pt x="2285951" y="2695679"/>
                </a:lnTo>
                <a:lnTo>
                  <a:pt x="2257001" y="2727974"/>
                </a:lnTo>
                <a:lnTo>
                  <a:pt x="2224707" y="2756925"/>
                </a:lnTo>
                <a:lnTo>
                  <a:pt x="2189367" y="2782237"/>
                </a:lnTo>
                <a:lnTo>
                  <a:pt x="2151277" y="2803611"/>
                </a:lnTo>
                <a:lnTo>
                  <a:pt x="2110734" y="2820753"/>
                </a:lnTo>
                <a:lnTo>
                  <a:pt x="2068034" y="2833364"/>
                </a:lnTo>
                <a:lnTo>
                  <a:pt x="2023474" y="2841148"/>
                </a:lnTo>
                <a:lnTo>
                  <a:pt x="1977351" y="2843809"/>
                </a:lnTo>
                <a:lnTo>
                  <a:pt x="395478" y="2843809"/>
                </a:lnTo>
                <a:lnTo>
                  <a:pt x="349357" y="2841148"/>
                </a:lnTo>
                <a:lnTo>
                  <a:pt x="304799" y="2833364"/>
                </a:lnTo>
                <a:lnTo>
                  <a:pt x="262100" y="2820753"/>
                </a:lnTo>
                <a:lnTo>
                  <a:pt x="221557" y="2803611"/>
                </a:lnTo>
                <a:lnTo>
                  <a:pt x="183467" y="2782237"/>
                </a:lnTo>
                <a:lnTo>
                  <a:pt x="148127" y="2756925"/>
                </a:lnTo>
                <a:lnTo>
                  <a:pt x="115833" y="2727974"/>
                </a:lnTo>
                <a:lnTo>
                  <a:pt x="86882" y="2695679"/>
                </a:lnTo>
                <a:lnTo>
                  <a:pt x="61571" y="2660338"/>
                </a:lnTo>
                <a:lnTo>
                  <a:pt x="40197" y="2622247"/>
                </a:lnTo>
                <a:lnTo>
                  <a:pt x="23056" y="2581702"/>
                </a:lnTo>
                <a:lnTo>
                  <a:pt x="10444" y="2539002"/>
                </a:lnTo>
                <a:lnTo>
                  <a:pt x="2660" y="2494441"/>
                </a:lnTo>
                <a:lnTo>
                  <a:pt x="0" y="2448318"/>
                </a:lnTo>
                <a:lnTo>
                  <a:pt x="0" y="395477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19549" y="3589539"/>
            <a:ext cx="1965960" cy="252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2990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latin typeface="Calibri"/>
                <a:cs typeface="Calibri"/>
              </a:rPr>
              <a:t>Programming </a:t>
            </a:r>
            <a:r>
              <a:rPr sz="1400" spc="-5" dirty="0">
                <a:latin typeface="Calibri"/>
                <a:cs typeface="Calibri"/>
              </a:rPr>
              <a:t>meets  </a:t>
            </a:r>
            <a:r>
              <a:rPr sz="1400" spc="-10" dirty="0">
                <a:latin typeface="Calibri"/>
                <a:cs typeface="Calibri"/>
              </a:rPr>
              <a:t>urgent, </a:t>
            </a:r>
            <a:r>
              <a:rPr sz="1400" spc="-5" dirty="0">
                <a:latin typeface="Calibri"/>
                <a:cs typeface="Calibri"/>
              </a:rPr>
              <a:t>local labour  </a:t>
            </a:r>
            <a:r>
              <a:rPr sz="1400" spc="-15" dirty="0">
                <a:latin typeface="Calibri"/>
                <a:cs typeface="Calibri"/>
              </a:rPr>
              <a:t>market </a:t>
            </a:r>
            <a:r>
              <a:rPr sz="1400" spc="-5" dirty="0">
                <a:latin typeface="Calibri"/>
                <a:cs typeface="Calibri"/>
              </a:rPr>
              <a:t>challenges </a:t>
            </a:r>
            <a:r>
              <a:rPr sz="1400" dirty="0">
                <a:latin typeface="Calibri"/>
                <a:cs typeface="Calibri"/>
              </a:rPr>
              <a:t>&amp;  </a:t>
            </a:r>
            <a:r>
              <a:rPr sz="1400" spc="-5" dirty="0">
                <a:latin typeface="Calibri"/>
                <a:cs typeface="Calibri"/>
              </a:rPr>
              <a:t>opportunities</a:t>
            </a:r>
            <a:endParaRPr sz="1400">
              <a:latin typeface="Calibri"/>
              <a:cs typeface="Calibri"/>
            </a:endParaRPr>
          </a:p>
          <a:p>
            <a:pPr marL="184785" marR="38735" indent="-17208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latin typeface="Calibri"/>
                <a:cs typeface="Calibri"/>
              </a:rPr>
              <a:t>Funding up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1 </a:t>
            </a:r>
            <a:r>
              <a:rPr sz="1400" spc="-5" dirty="0">
                <a:latin typeface="Calibri"/>
                <a:cs typeface="Calibri"/>
              </a:rPr>
              <a:t>year </a:t>
            </a:r>
            <a:r>
              <a:rPr sz="1400" spc="-10" dirty="0">
                <a:latin typeface="Calibri"/>
                <a:cs typeface="Calibri"/>
              </a:rPr>
              <a:t>for  </a:t>
            </a:r>
            <a:r>
              <a:rPr sz="1400" dirty="0">
                <a:latin typeface="Calibri"/>
                <a:cs typeface="Calibri"/>
              </a:rPr>
              <a:t>skills </a:t>
            </a:r>
            <a:r>
              <a:rPr sz="1400" spc="-5" dirty="0">
                <a:latin typeface="Calibri"/>
                <a:cs typeface="Calibri"/>
              </a:rPr>
              <a:t>training and  </a:t>
            </a:r>
            <a:r>
              <a:rPr sz="1400" spc="-10" dirty="0">
                <a:latin typeface="Calibri"/>
                <a:cs typeface="Calibri"/>
              </a:rPr>
              <a:t>employment </a:t>
            </a:r>
            <a:r>
              <a:rPr sz="1400" spc="-5" dirty="0">
                <a:latin typeface="Calibri"/>
                <a:cs typeface="Calibri"/>
              </a:rPr>
              <a:t>supports  leading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jobs</a:t>
            </a:r>
            <a:endParaRPr sz="1400">
              <a:latin typeface="Calibri"/>
              <a:cs typeface="Calibri"/>
            </a:endParaRPr>
          </a:p>
          <a:p>
            <a:pPr marL="184785" marR="5080" indent="-172085" algn="just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latin typeface="Calibri"/>
                <a:cs typeface="Calibri"/>
              </a:rPr>
              <a:t>Application-based </a:t>
            </a:r>
            <a:r>
              <a:rPr sz="1400" spc="-10" dirty="0">
                <a:latin typeface="Calibri"/>
                <a:cs typeface="Calibri"/>
              </a:rPr>
              <a:t>grant,  </a:t>
            </a:r>
            <a:r>
              <a:rPr sz="1400" spc="-5" dirty="0">
                <a:latin typeface="Calibri"/>
                <a:cs typeface="Calibri"/>
              </a:rPr>
              <a:t>delivered </a:t>
            </a:r>
            <a:r>
              <a:rPr sz="1400" dirty="0">
                <a:latin typeface="Calibri"/>
                <a:cs typeface="Calibri"/>
              </a:rPr>
              <a:t>w/ </a:t>
            </a:r>
            <a:r>
              <a:rPr sz="1400" spc="-10" dirty="0">
                <a:latin typeface="Calibri"/>
                <a:cs typeface="Calibri"/>
              </a:rPr>
              <a:t>community  </a:t>
            </a:r>
            <a:r>
              <a:rPr sz="1400" dirty="0">
                <a:latin typeface="Calibri"/>
                <a:cs typeface="Calibri"/>
              </a:rPr>
              <a:t>or </a:t>
            </a:r>
            <a:r>
              <a:rPr sz="1400" spc="-5" dirty="0">
                <a:latin typeface="Calibri"/>
                <a:cs typeface="Calibri"/>
              </a:rPr>
              <a:t>sector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representative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30441" y="1826141"/>
            <a:ext cx="1810385" cy="370205"/>
          </a:xfrm>
          <a:custGeom>
            <a:avLst/>
            <a:gdLst/>
            <a:ahLst/>
            <a:cxnLst/>
            <a:rect l="l" t="t" r="r" b="b"/>
            <a:pathLst>
              <a:path w="1810385" h="370205">
                <a:moveTo>
                  <a:pt x="1748650" y="0"/>
                </a:moveTo>
                <a:lnTo>
                  <a:pt x="61633" y="0"/>
                </a:lnTo>
                <a:lnTo>
                  <a:pt x="37643" y="4843"/>
                </a:lnTo>
                <a:lnTo>
                  <a:pt x="18053" y="18053"/>
                </a:lnTo>
                <a:lnTo>
                  <a:pt x="4843" y="37643"/>
                </a:lnTo>
                <a:lnTo>
                  <a:pt x="0" y="61633"/>
                </a:lnTo>
                <a:lnTo>
                  <a:pt x="0" y="308165"/>
                </a:lnTo>
                <a:lnTo>
                  <a:pt x="4843" y="332161"/>
                </a:lnTo>
                <a:lnTo>
                  <a:pt x="18053" y="351756"/>
                </a:lnTo>
                <a:lnTo>
                  <a:pt x="37643" y="364967"/>
                </a:lnTo>
                <a:lnTo>
                  <a:pt x="61633" y="369811"/>
                </a:lnTo>
                <a:lnTo>
                  <a:pt x="1748650" y="369811"/>
                </a:lnTo>
                <a:lnTo>
                  <a:pt x="1772639" y="364967"/>
                </a:lnTo>
                <a:lnTo>
                  <a:pt x="1792230" y="351756"/>
                </a:lnTo>
                <a:lnTo>
                  <a:pt x="1805439" y="332161"/>
                </a:lnTo>
                <a:lnTo>
                  <a:pt x="1810283" y="308165"/>
                </a:lnTo>
                <a:lnTo>
                  <a:pt x="1810283" y="61633"/>
                </a:lnTo>
                <a:lnTo>
                  <a:pt x="1805439" y="37643"/>
                </a:lnTo>
                <a:lnTo>
                  <a:pt x="1792230" y="18053"/>
                </a:lnTo>
                <a:lnTo>
                  <a:pt x="1772639" y="4843"/>
                </a:lnTo>
                <a:lnTo>
                  <a:pt x="1748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27234" y="1819019"/>
            <a:ext cx="156845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F497D"/>
                </a:solidFill>
                <a:latin typeface="Calibri"/>
                <a:cs typeface="Calibri"/>
              </a:rPr>
              <a:t>Communities </a:t>
            </a:r>
            <a:r>
              <a:rPr sz="1200" spc="-5" dirty="0">
                <a:solidFill>
                  <a:srgbClr val="1F497D"/>
                </a:solidFill>
                <a:latin typeface="Calibri"/>
                <a:cs typeface="Calibri"/>
              </a:rPr>
              <a:t>(regional</a:t>
            </a:r>
            <a:r>
              <a:rPr sz="1200" spc="-1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497D"/>
                </a:solidFill>
                <a:latin typeface="Calibri"/>
                <a:cs typeface="Calibri"/>
              </a:rPr>
              <a:t>&amp;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27234" y="2001899"/>
            <a:ext cx="133032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1F497D"/>
                </a:solidFill>
                <a:latin typeface="Calibri"/>
                <a:cs typeface="Calibri"/>
              </a:rPr>
              <a:t>Indigenous) /</a:t>
            </a:r>
            <a:r>
              <a:rPr sz="1200" spc="-5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497D"/>
                </a:solidFill>
                <a:latin typeface="Calibri"/>
                <a:cs typeface="Calibri"/>
              </a:rPr>
              <a:t>Sectors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92842" y="1795016"/>
            <a:ext cx="484505" cy="432434"/>
          </a:xfrm>
          <a:custGeom>
            <a:avLst/>
            <a:gdLst/>
            <a:ahLst/>
            <a:cxnLst/>
            <a:rect l="l" t="t" r="r" b="b"/>
            <a:pathLst>
              <a:path w="484504" h="432435">
                <a:moveTo>
                  <a:pt x="242125" y="0"/>
                </a:moveTo>
                <a:lnTo>
                  <a:pt x="193329" y="4389"/>
                </a:lnTo>
                <a:lnTo>
                  <a:pt x="147880" y="16977"/>
                </a:lnTo>
                <a:lnTo>
                  <a:pt x="106752" y="36895"/>
                </a:lnTo>
                <a:lnTo>
                  <a:pt x="70918" y="63274"/>
                </a:lnTo>
                <a:lnTo>
                  <a:pt x="41352" y="95246"/>
                </a:lnTo>
                <a:lnTo>
                  <a:pt x="19027" y="131941"/>
                </a:lnTo>
                <a:lnTo>
                  <a:pt x="4919" y="172491"/>
                </a:lnTo>
                <a:lnTo>
                  <a:pt x="0" y="216026"/>
                </a:lnTo>
                <a:lnTo>
                  <a:pt x="4919" y="259562"/>
                </a:lnTo>
                <a:lnTo>
                  <a:pt x="19027" y="300112"/>
                </a:lnTo>
                <a:lnTo>
                  <a:pt x="41352" y="336807"/>
                </a:lnTo>
                <a:lnTo>
                  <a:pt x="70918" y="368779"/>
                </a:lnTo>
                <a:lnTo>
                  <a:pt x="106752" y="395158"/>
                </a:lnTo>
                <a:lnTo>
                  <a:pt x="147880" y="415076"/>
                </a:lnTo>
                <a:lnTo>
                  <a:pt x="193329" y="427664"/>
                </a:lnTo>
                <a:lnTo>
                  <a:pt x="242125" y="432053"/>
                </a:lnTo>
                <a:lnTo>
                  <a:pt x="290925" y="427664"/>
                </a:lnTo>
                <a:lnTo>
                  <a:pt x="336377" y="415076"/>
                </a:lnTo>
                <a:lnTo>
                  <a:pt x="377508" y="395158"/>
                </a:lnTo>
                <a:lnTo>
                  <a:pt x="413343" y="368779"/>
                </a:lnTo>
                <a:lnTo>
                  <a:pt x="442910" y="336807"/>
                </a:lnTo>
                <a:lnTo>
                  <a:pt x="465235" y="300112"/>
                </a:lnTo>
                <a:lnTo>
                  <a:pt x="479344" y="259562"/>
                </a:lnTo>
                <a:lnTo>
                  <a:pt x="484263" y="216026"/>
                </a:lnTo>
                <a:lnTo>
                  <a:pt x="479344" y="172491"/>
                </a:lnTo>
                <a:lnTo>
                  <a:pt x="465235" y="131941"/>
                </a:lnTo>
                <a:lnTo>
                  <a:pt x="442910" y="95246"/>
                </a:lnTo>
                <a:lnTo>
                  <a:pt x="413343" y="63274"/>
                </a:lnTo>
                <a:lnTo>
                  <a:pt x="377508" y="36895"/>
                </a:lnTo>
                <a:lnTo>
                  <a:pt x="336377" y="16977"/>
                </a:lnTo>
                <a:lnTo>
                  <a:pt x="290925" y="4389"/>
                </a:lnTo>
                <a:lnTo>
                  <a:pt x="242125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2842" y="1795016"/>
            <a:ext cx="484505" cy="432434"/>
          </a:xfrm>
          <a:custGeom>
            <a:avLst/>
            <a:gdLst/>
            <a:ahLst/>
            <a:cxnLst/>
            <a:rect l="l" t="t" r="r" b="b"/>
            <a:pathLst>
              <a:path w="484504" h="432435">
                <a:moveTo>
                  <a:pt x="0" y="216026"/>
                </a:moveTo>
                <a:lnTo>
                  <a:pt x="4919" y="172491"/>
                </a:lnTo>
                <a:lnTo>
                  <a:pt x="19027" y="131941"/>
                </a:lnTo>
                <a:lnTo>
                  <a:pt x="41352" y="95246"/>
                </a:lnTo>
                <a:lnTo>
                  <a:pt x="70918" y="63274"/>
                </a:lnTo>
                <a:lnTo>
                  <a:pt x="106752" y="36895"/>
                </a:lnTo>
                <a:lnTo>
                  <a:pt x="147880" y="16977"/>
                </a:lnTo>
                <a:lnTo>
                  <a:pt x="193329" y="4389"/>
                </a:lnTo>
                <a:lnTo>
                  <a:pt x="242125" y="0"/>
                </a:lnTo>
                <a:lnTo>
                  <a:pt x="290925" y="4389"/>
                </a:lnTo>
                <a:lnTo>
                  <a:pt x="336377" y="16977"/>
                </a:lnTo>
                <a:lnTo>
                  <a:pt x="377508" y="36895"/>
                </a:lnTo>
                <a:lnTo>
                  <a:pt x="413343" y="63274"/>
                </a:lnTo>
                <a:lnTo>
                  <a:pt x="442910" y="95246"/>
                </a:lnTo>
                <a:lnTo>
                  <a:pt x="465235" y="131941"/>
                </a:lnTo>
                <a:lnTo>
                  <a:pt x="479344" y="172491"/>
                </a:lnTo>
                <a:lnTo>
                  <a:pt x="484263" y="216026"/>
                </a:lnTo>
                <a:lnTo>
                  <a:pt x="479344" y="259562"/>
                </a:lnTo>
                <a:lnTo>
                  <a:pt x="465235" y="300112"/>
                </a:lnTo>
                <a:lnTo>
                  <a:pt x="442910" y="336807"/>
                </a:lnTo>
                <a:lnTo>
                  <a:pt x="413343" y="368779"/>
                </a:lnTo>
                <a:lnTo>
                  <a:pt x="377508" y="395158"/>
                </a:lnTo>
                <a:lnTo>
                  <a:pt x="336377" y="415076"/>
                </a:lnTo>
                <a:lnTo>
                  <a:pt x="290925" y="427664"/>
                </a:lnTo>
                <a:lnTo>
                  <a:pt x="242125" y="432053"/>
                </a:lnTo>
                <a:lnTo>
                  <a:pt x="193329" y="427664"/>
                </a:lnTo>
                <a:lnTo>
                  <a:pt x="147880" y="415076"/>
                </a:lnTo>
                <a:lnTo>
                  <a:pt x="106752" y="395158"/>
                </a:lnTo>
                <a:lnTo>
                  <a:pt x="70918" y="368779"/>
                </a:lnTo>
                <a:lnTo>
                  <a:pt x="41352" y="336807"/>
                </a:lnTo>
                <a:lnTo>
                  <a:pt x="19027" y="300112"/>
                </a:lnTo>
                <a:lnTo>
                  <a:pt x="4919" y="259562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764264" y="1858643"/>
            <a:ext cx="14160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62147" y="2483015"/>
            <a:ext cx="2384425" cy="815340"/>
          </a:xfrm>
          <a:custGeom>
            <a:avLst/>
            <a:gdLst/>
            <a:ahLst/>
            <a:cxnLst/>
            <a:rect l="l" t="t" r="r" b="b"/>
            <a:pathLst>
              <a:path w="2384425" h="815339">
                <a:moveTo>
                  <a:pt x="2248179" y="0"/>
                </a:moveTo>
                <a:lnTo>
                  <a:pt x="135851" y="0"/>
                </a:lnTo>
                <a:lnTo>
                  <a:pt x="92911" y="6925"/>
                </a:lnTo>
                <a:lnTo>
                  <a:pt x="55618" y="26210"/>
                </a:lnTo>
                <a:lnTo>
                  <a:pt x="26210" y="55618"/>
                </a:lnTo>
                <a:lnTo>
                  <a:pt x="6925" y="92911"/>
                </a:lnTo>
                <a:lnTo>
                  <a:pt x="0" y="135851"/>
                </a:lnTo>
                <a:lnTo>
                  <a:pt x="0" y="679234"/>
                </a:lnTo>
                <a:lnTo>
                  <a:pt x="6925" y="722174"/>
                </a:lnTo>
                <a:lnTo>
                  <a:pt x="26210" y="759467"/>
                </a:lnTo>
                <a:lnTo>
                  <a:pt x="55618" y="788875"/>
                </a:lnTo>
                <a:lnTo>
                  <a:pt x="92911" y="808160"/>
                </a:lnTo>
                <a:lnTo>
                  <a:pt x="135851" y="815086"/>
                </a:lnTo>
                <a:lnTo>
                  <a:pt x="2248179" y="815086"/>
                </a:lnTo>
                <a:lnTo>
                  <a:pt x="2291120" y="808160"/>
                </a:lnTo>
                <a:lnTo>
                  <a:pt x="2328412" y="788875"/>
                </a:lnTo>
                <a:lnTo>
                  <a:pt x="2357820" y="759467"/>
                </a:lnTo>
                <a:lnTo>
                  <a:pt x="2377105" y="722174"/>
                </a:lnTo>
                <a:lnTo>
                  <a:pt x="2384031" y="679234"/>
                </a:lnTo>
                <a:lnTo>
                  <a:pt x="2384031" y="135851"/>
                </a:lnTo>
                <a:lnTo>
                  <a:pt x="2377105" y="92911"/>
                </a:lnTo>
                <a:lnTo>
                  <a:pt x="2357820" y="55618"/>
                </a:lnTo>
                <a:lnTo>
                  <a:pt x="2328412" y="26210"/>
                </a:lnTo>
                <a:lnTo>
                  <a:pt x="2291120" y="6925"/>
                </a:lnTo>
                <a:lnTo>
                  <a:pt x="224817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2147" y="2483015"/>
            <a:ext cx="2384425" cy="815340"/>
          </a:xfrm>
          <a:custGeom>
            <a:avLst/>
            <a:gdLst/>
            <a:ahLst/>
            <a:cxnLst/>
            <a:rect l="l" t="t" r="r" b="b"/>
            <a:pathLst>
              <a:path w="2384425" h="815339">
                <a:moveTo>
                  <a:pt x="0" y="135851"/>
                </a:moveTo>
                <a:lnTo>
                  <a:pt x="6925" y="92911"/>
                </a:lnTo>
                <a:lnTo>
                  <a:pt x="26210" y="55618"/>
                </a:lnTo>
                <a:lnTo>
                  <a:pt x="55618" y="26210"/>
                </a:lnTo>
                <a:lnTo>
                  <a:pt x="92911" y="6925"/>
                </a:lnTo>
                <a:lnTo>
                  <a:pt x="135851" y="0"/>
                </a:lnTo>
                <a:lnTo>
                  <a:pt x="2248179" y="0"/>
                </a:lnTo>
                <a:lnTo>
                  <a:pt x="2291120" y="6925"/>
                </a:lnTo>
                <a:lnTo>
                  <a:pt x="2328412" y="26210"/>
                </a:lnTo>
                <a:lnTo>
                  <a:pt x="2357820" y="55618"/>
                </a:lnTo>
                <a:lnTo>
                  <a:pt x="2377105" y="92911"/>
                </a:lnTo>
                <a:lnTo>
                  <a:pt x="2384031" y="135851"/>
                </a:lnTo>
                <a:lnTo>
                  <a:pt x="2384031" y="679234"/>
                </a:lnTo>
                <a:lnTo>
                  <a:pt x="2377105" y="722174"/>
                </a:lnTo>
                <a:lnTo>
                  <a:pt x="2357820" y="759467"/>
                </a:lnTo>
                <a:lnTo>
                  <a:pt x="2328412" y="788875"/>
                </a:lnTo>
                <a:lnTo>
                  <a:pt x="2291120" y="808160"/>
                </a:lnTo>
                <a:lnTo>
                  <a:pt x="2248179" y="815086"/>
                </a:lnTo>
                <a:lnTo>
                  <a:pt x="135851" y="815086"/>
                </a:lnTo>
                <a:lnTo>
                  <a:pt x="92911" y="808160"/>
                </a:lnTo>
                <a:lnTo>
                  <a:pt x="55618" y="788875"/>
                </a:lnTo>
                <a:lnTo>
                  <a:pt x="26210" y="759467"/>
                </a:lnTo>
                <a:lnTo>
                  <a:pt x="6925" y="722174"/>
                </a:lnTo>
                <a:lnTo>
                  <a:pt x="0" y="679234"/>
                </a:lnTo>
                <a:lnTo>
                  <a:pt x="0" y="135851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80676" y="2665515"/>
            <a:ext cx="2045970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BC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Employer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14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$8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$11M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18581" y="3429002"/>
            <a:ext cx="2372995" cy="2884805"/>
          </a:xfrm>
          <a:custGeom>
            <a:avLst/>
            <a:gdLst/>
            <a:ahLst/>
            <a:cxnLst/>
            <a:rect l="l" t="t" r="r" b="b"/>
            <a:pathLst>
              <a:path w="2372995" h="2884804">
                <a:moveTo>
                  <a:pt x="1977351" y="0"/>
                </a:moveTo>
                <a:lnTo>
                  <a:pt x="395478" y="0"/>
                </a:lnTo>
                <a:lnTo>
                  <a:pt x="349357" y="2660"/>
                </a:lnTo>
                <a:lnTo>
                  <a:pt x="304799" y="10444"/>
                </a:lnTo>
                <a:lnTo>
                  <a:pt x="262100" y="23056"/>
                </a:lnTo>
                <a:lnTo>
                  <a:pt x="221557" y="40197"/>
                </a:lnTo>
                <a:lnTo>
                  <a:pt x="183467" y="61571"/>
                </a:lnTo>
                <a:lnTo>
                  <a:pt x="148127" y="86882"/>
                </a:lnTo>
                <a:lnTo>
                  <a:pt x="115833" y="115833"/>
                </a:lnTo>
                <a:lnTo>
                  <a:pt x="86882" y="148127"/>
                </a:lnTo>
                <a:lnTo>
                  <a:pt x="61571" y="183467"/>
                </a:lnTo>
                <a:lnTo>
                  <a:pt x="40197" y="221557"/>
                </a:lnTo>
                <a:lnTo>
                  <a:pt x="23056" y="262100"/>
                </a:lnTo>
                <a:lnTo>
                  <a:pt x="10444" y="304799"/>
                </a:lnTo>
                <a:lnTo>
                  <a:pt x="2660" y="349357"/>
                </a:lnTo>
                <a:lnTo>
                  <a:pt x="0" y="395477"/>
                </a:lnTo>
                <a:lnTo>
                  <a:pt x="0" y="2489339"/>
                </a:lnTo>
                <a:lnTo>
                  <a:pt x="2660" y="2535460"/>
                </a:lnTo>
                <a:lnTo>
                  <a:pt x="10444" y="2580018"/>
                </a:lnTo>
                <a:lnTo>
                  <a:pt x="23056" y="2622717"/>
                </a:lnTo>
                <a:lnTo>
                  <a:pt x="40197" y="2663260"/>
                </a:lnTo>
                <a:lnTo>
                  <a:pt x="61571" y="2701349"/>
                </a:lnTo>
                <a:lnTo>
                  <a:pt x="86882" y="2736690"/>
                </a:lnTo>
                <a:lnTo>
                  <a:pt x="115833" y="2768984"/>
                </a:lnTo>
                <a:lnTo>
                  <a:pt x="148127" y="2797935"/>
                </a:lnTo>
                <a:lnTo>
                  <a:pt x="183467" y="2823246"/>
                </a:lnTo>
                <a:lnTo>
                  <a:pt x="221557" y="2844620"/>
                </a:lnTo>
                <a:lnTo>
                  <a:pt x="262100" y="2861761"/>
                </a:lnTo>
                <a:lnTo>
                  <a:pt x="304799" y="2874372"/>
                </a:lnTo>
                <a:lnTo>
                  <a:pt x="349357" y="2882157"/>
                </a:lnTo>
                <a:lnTo>
                  <a:pt x="395478" y="2884817"/>
                </a:lnTo>
                <a:lnTo>
                  <a:pt x="1977351" y="2884817"/>
                </a:lnTo>
                <a:lnTo>
                  <a:pt x="2023474" y="2882157"/>
                </a:lnTo>
                <a:lnTo>
                  <a:pt x="2068034" y="2874372"/>
                </a:lnTo>
                <a:lnTo>
                  <a:pt x="2110734" y="2861761"/>
                </a:lnTo>
                <a:lnTo>
                  <a:pt x="2151277" y="2844620"/>
                </a:lnTo>
                <a:lnTo>
                  <a:pt x="2189367" y="2823246"/>
                </a:lnTo>
                <a:lnTo>
                  <a:pt x="2224707" y="2797935"/>
                </a:lnTo>
                <a:lnTo>
                  <a:pt x="2257001" y="2768984"/>
                </a:lnTo>
                <a:lnTo>
                  <a:pt x="2285951" y="2736690"/>
                </a:lnTo>
                <a:lnTo>
                  <a:pt x="2311261" y="2701349"/>
                </a:lnTo>
                <a:lnTo>
                  <a:pt x="2332634" y="2663260"/>
                </a:lnTo>
                <a:lnTo>
                  <a:pt x="2349775" y="2622717"/>
                </a:lnTo>
                <a:lnTo>
                  <a:pt x="2362385" y="2580018"/>
                </a:lnTo>
                <a:lnTo>
                  <a:pt x="2370169" y="2535460"/>
                </a:lnTo>
                <a:lnTo>
                  <a:pt x="2372829" y="2489339"/>
                </a:lnTo>
                <a:lnTo>
                  <a:pt x="2372829" y="395477"/>
                </a:lnTo>
                <a:lnTo>
                  <a:pt x="2370169" y="349357"/>
                </a:lnTo>
                <a:lnTo>
                  <a:pt x="2362385" y="304799"/>
                </a:lnTo>
                <a:lnTo>
                  <a:pt x="2349775" y="262100"/>
                </a:lnTo>
                <a:lnTo>
                  <a:pt x="2332634" y="221557"/>
                </a:lnTo>
                <a:lnTo>
                  <a:pt x="2311261" y="183467"/>
                </a:lnTo>
                <a:lnTo>
                  <a:pt x="2285951" y="148127"/>
                </a:lnTo>
                <a:lnTo>
                  <a:pt x="2257001" y="115833"/>
                </a:lnTo>
                <a:lnTo>
                  <a:pt x="2224707" y="86882"/>
                </a:lnTo>
                <a:lnTo>
                  <a:pt x="2189367" y="61571"/>
                </a:lnTo>
                <a:lnTo>
                  <a:pt x="2151277" y="40197"/>
                </a:lnTo>
                <a:lnTo>
                  <a:pt x="2110734" y="23056"/>
                </a:lnTo>
                <a:lnTo>
                  <a:pt x="2068034" y="10444"/>
                </a:lnTo>
                <a:lnTo>
                  <a:pt x="2023474" y="2660"/>
                </a:lnTo>
                <a:lnTo>
                  <a:pt x="1977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8581" y="3429002"/>
            <a:ext cx="2372995" cy="2884805"/>
          </a:xfrm>
          <a:custGeom>
            <a:avLst/>
            <a:gdLst/>
            <a:ahLst/>
            <a:cxnLst/>
            <a:rect l="l" t="t" r="r" b="b"/>
            <a:pathLst>
              <a:path w="2372995" h="2884804">
                <a:moveTo>
                  <a:pt x="0" y="395477"/>
                </a:moveTo>
                <a:lnTo>
                  <a:pt x="2660" y="349357"/>
                </a:lnTo>
                <a:lnTo>
                  <a:pt x="10444" y="304799"/>
                </a:lnTo>
                <a:lnTo>
                  <a:pt x="23056" y="262100"/>
                </a:lnTo>
                <a:lnTo>
                  <a:pt x="40197" y="221557"/>
                </a:lnTo>
                <a:lnTo>
                  <a:pt x="61571" y="183467"/>
                </a:lnTo>
                <a:lnTo>
                  <a:pt x="86882" y="148127"/>
                </a:lnTo>
                <a:lnTo>
                  <a:pt x="115833" y="115833"/>
                </a:lnTo>
                <a:lnTo>
                  <a:pt x="148127" y="86882"/>
                </a:lnTo>
                <a:lnTo>
                  <a:pt x="183467" y="61571"/>
                </a:lnTo>
                <a:lnTo>
                  <a:pt x="221557" y="40197"/>
                </a:lnTo>
                <a:lnTo>
                  <a:pt x="262100" y="23056"/>
                </a:lnTo>
                <a:lnTo>
                  <a:pt x="304799" y="10444"/>
                </a:lnTo>
                <a:lnTo>
                  <a:pt x="349357" y="2660"/>
                </a:lnTo>
                <a:lnTo>
                  <a:pt x="395478" y="0"/>
                </a:lnTo>
                <a:lnTo>
                  <a:pt x="1977351" y="0"/>
                </a:lnTo>
                <a:lnTo>
                  <a:pt x="2023474" y="2660"/>
                </a:lnTo>
                <a:lnTo>
                  <a:pt x="2068034" y="10444"/>
                </a:lnTo>
                <a:lnTo>
                  <a:pt x="2110734" y="23056"/>
                </a:lnTo>
                <a:lnTo>
                  <a:pt x="2151277" y="40197"/>
                </a:lnTo>
                <a:lnTo>
                  <a:pt x="2189367" y="61571"/>
                </a:lnTo>
                <a:lnTo>
                  <a:pt x="2224707" y="86882"/>
                </a:lnTo>
                <a:lnTo>
                  <a:pt x="2257001" y="115833"/>
                </a:lnTo>
                <a:lnTo>
                  <a:pt x="2285951" y="148127"/>
                </a:lnTo>
                <a:lnTo>
                  <a:pt x="2311261" y="183467"/>
                </a:lnTo>
                <a:lnTo>
                  <a:pt x="2332634" y="221557"/>
                </a:lnTo>
                <a:lnTo>
                  <a:pt x="2349775" y="262100"/>
                </a:lnTo>
                <a:lnTo>
                  <a:pt x="2362385" y="304799"/>
                </a:lnTo>
                <a:lnTo>
                  <a:pt x="2370169" y="349357"/>
                </a:lnTo>
                <a:lnTo>
                  <a:pt x="2372829" y="395477"/>
                </a:lnTo>
                <a:lnTo>
                  <a:pt x="2372829" y="2489339"/>
                </a:lnTo>
                <a:lnTo>
                  <a:pt x="2370169" y="2535460"/>
                </a:lnTo>
                <a:lnTo>
                  <a:pt x="2362385" y="2580018"/>
                </a:lnTo>
                <a:lnTo>
                  <a:pt x="2349775" y="2622717"/>
                </a:lnTo>
                <a:lnTo>
                  <a:pt x="2332634" y="2663260"/>
                </a:lnTo>
                <a:lnTo>
                  <a:pt x="2311261" y="2701349"/>
                </a:lnTo>
                <a:lnTo>
                  <a:pt x="2285951" y="2736690"/>
                </a:lnTo>
                <a:lnTo>
                  <a:pt x="2257001" y="2768984"/>
                </a:lnTo>
                <a:lnTo>
                  <a:pt x="2224707" y="2797935"/>
                </a:lnTo>
                <a:lnTo>
                  <a:pt x="2189367" y="2823246"/>
                </a:lnTo>
                <a:lnTo>
                  <a:pt x="2151277" y="2844620"/>
                </a:lnTo>
                <a:lnTo>
                  <a:pt x="2110734" y="2861761"/>
                </a:lnTo>
                <a:lnTo>
                  <a:pt x="2068034" y="2874372"/>
                </a:lnTo>
                <a:lnTo>
                  <a:pt x="2023474" y="2882157"/>
                </a:lnTo>
                <a:lnTo>
                  <a:pt x="1977351" y="2884817"/>
                </a:lnTo>
                <a:lnTo>
                  <a:pt x="395478" y="2884817"/>
                </a:lnTo>
                <a:lnTo>
                  <a:pt x="349357" y="2882157"/>
                </a:lnTo>
                <a:lnTo>
                  <a:pt x="304799" y="2874372"/>
                </a:lnTo>
                <a:lnTo>
                  <a:pt x="262100" y="2861761"/>
                </a:lnTo>
                <a:lnTo>
                  <a:pt x="221557" y="2844620"/>
                </a:lnTo>
                <a:lnTo>
                  <a:pt x="183467" y="2823246"/>
                </a:lnTo>
                <a:lnTo>
                  <a:pt x="148127" y="2797935"/>
                </a:lnTo>
                <a:lnTo>
                  <a:pt x="115833" y="2768984"/>
                </a:lnTo>
                <a:lnTo>
                  <a:pt x="86882" y="2736690"/>
                </a:lnTo>
                <a:lnTo>
                  <a:pt x="61571" y="2701349"/>
                </a:lnTo>
                <a:lnTo>
                  <a:pt x="40197" y="2663260"/>
                </a:lnTo>
                <a:lnTo>
                  <a:pt x="23056" y="2622717"/>
                </a:lnTo>
                <a:lnTo>
                  <a:pt x="10444" y="2580018"/>
                </a:lnTo>
                <a:lnTo>
                  <a:pt x="2660" y="2535460"/>
                </a:lnTo>
                <a:lnTo>
                  <a:pt x="0" y="2489339"/>
                </a:lnTo>
                <a:lnTo>
                  <a:pt x="0" y="395477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413153" y="3579568"/>
            <a:ext cx="1859914" cy="215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9939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Employer-driven  </a:t>
            </a:r>
            <a:r>
              <a:rPr sz="1400" spc="-10" dirty="0">
                <a:latin typeface="Calibri"/>
                <a:cs typeface="Calibri"/>
              </a:rPr>
              <a:t>training for new </a:t>
            </a:r>
            <a:r>
              <a:rPr sz="1400" dirty="0">
                <a:latin typeface="Calibri"/>
                <a:cs typeface="Calibri"/>
              </a:rPr>
              <a:t>or  </a:t>
            </a:r>
            <a:r>
              <a:rPr sz="1400" spc="-10" dirty="0">
                <a:latin typeface="Calibri"/>
                <a:cs typeface="Calibri"/>
              </a:rPr>
              <a:t>current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employees</a:t>
            </a:r>
            <a:endParaRPr sz="1400">
              <a:latin typeface="Calibri"/>
              <a:cs typeface="Calibri"/>
            </a:endParaRPr>
          </a:p>
          <a:p>
            <a:pPr marL="299085" marR="5080" indent="-286385">
              <a:lnSpc>
                <a:spcPts val="1680"/>
              </a:lnSpc>
              <a:spcBef>
                <a:spcPts val="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Basic skills, skills  </a:t>
            </a:r>
            <a:r>
              <a:rPr sz="1400" spc="-5" dirty="0">
                <a:latin typeface="Calibri"/>
                <a:cs typeface="Calibri"/>
              </a:rPr>
              <a:t>upgrading, </a:t>
            </a:r>
            <a:r>
              <a:rPr sz="1400" dirty="0">
                <a:latin typeface="Calibri"/>
                <a:cs typeface="Calibri"/>
              </a:rPr>
              <a:t>&amp;  </a:t>
            </a:r>
            <a:r>
              <a:rPr sz="1400" spc="-10" dirty="0">
                <a:latin typeface="Calibri"/>
                <a:cs typeface="Calibri"/>
              </a:rPr>
              <a:t>retraining to </a:t>
            </a:r>
            <a:r>
              <a:rPr sz="1400" spc="-5" dirty="0">
                <a:latin typeface="Calibri"/>
                <a:cs typeface="Calibri"/>
              </a:rPr>
              <a:t>adapt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changing </a:t>
            </a:r>
            <a:r>
              <a:rPr sz="1400" dirty="0">
                <a:latin typeface="Calibri"/>
                <a:cs typeface="Calibri"/>
              </a:rPr>
              <a:t>skills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needs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ts val="162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Application-based</a:t>
            </a:r>
            <a:endParaRPr sz="1400">
              <a:latin typeface="Calibri"/>
              <a:cs typeface="Calibri"/>
            </a:endParaRPr>
          </a:p>
          <a:p>
            <a:pPr marL="299085" marR="175895" indent="-63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grant, </a:t>
            </a:r>
            <a:r>
              <a:rPr sz="1400" spc="-5" dirty="0">
                <a:latin typeface="Calibri"/>
                <a:cs typeface="Calibri"/>
              </a:rPr>
              <a:t>delivered </a:t>
            </a:r>
            <a:r>
              <a:rPr sz="1400" dirty="0">
                <a:latin typeface="Calibri"/>
                <a:cs typeface="Calibri"/>
              </a:rPr>
              <a:t>w/  </a:t>
            </a:r>
            <a:r>
              <a:rPr sz="1400" spc="-10" dirty="0">
                <a:latin typeface="Calibri"/>
                <a:cs typeface="Calibri"/>
              </a:rPr>
              <a:t>employer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35896" y="1795024"/>
            <a:ext cx="1810385" cy="370205"/>
          </a:xfrm>
          <a:custGeom>
            <a:avLst/>
            <a:gdLst/>
            <a:ahLst/>
            <a:cxnLst/>
            <a:rect l="l" t="t" r="r" b="b"/>
            <a:pathLst>
              <a:path w="1810384" h="370205">
                <a:moveTo>
                  <a:pt x="1748650" y="0"/>
                </a:moveTo>
                <a:lnTo>
                  <a:pt x="61633" y="0"/>
                </a:lnTo>
                <a:lnTo>
                  <a:pt x="37643" y="4843"/>
                </a:lnTo>
                <a:lnTo>
                  <a:pt x="18053" y="18053"/>
                </a:lnTo>
                <a:lnTo>
                  <a:pt x="4843" y="37643"/>
                </a:lnTo>
                <a:lnTo>
                  <a:pt x="0" y="61633"/>
                </a:lnTo>
                <a:lnTo>
                  <a:pt x="0" y="308165"/>
                </a:lnTo>
                <a:lnTo>
                  <a:pt x="4843" y="332161"/>
                </a:lnTo>
                <a:lnTo>
                  <a:pt x="18053" y="351756"/>
                </a:lnTo>
                <a:lnTo>
                  <a:pt x="37643" y="364967"/>
                </a:lnTo>
                <a:lnTo>
                  <a:pt x="61633" y="369811"/>
                </a:lnTo>
                <a:lnTo>
                  <a:pt x="1748650" y="369811"/>
                </a:lnTo>
                <a:lnTo>
                  <a:pt x="1772639" y="364967"/>
                </a:lnTo>
                <a:lnTo>
                  <a:pt x="1792230" y="351756"/>
                </a:lnTo>
                <a:lnTo>
                  <a:pt x="1805439" y="332161"/>
                </a:lnTo>
                <a:lnTo>
                  <a:pt x="1810283" y="308165"/>
                </a:lnTo>
                <a:lnTo>
                  <a:pt x="1810283" y="61633"/>
                </a:lnTo>
                <a:lnTo>
                  <a:pt x="1805439" y="37643"/>
                </a:lnTo>
                <a:lnTo>
                  <a:pt x="1792230" y="18053"/>
                </a:lnTo>
                <a:lnTo>
                  <a:pt x="1772639" y="4843"/>
                </a:lnTo>
                <a:lnTo>
                  <a:pt x="1748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932688" y="1879342"/>
            <a:ext cx="86868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1F497D"/>
                </a:solidFill>
                <a:latin typeface="Calibri"/>
                <a:cs typeface="Calibri"/>
              </a:rPr>
              <a:t>BC</a:t>
            </a:r>
            <a:r>
              <a:rPr sz="1200" spc="-6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497D"/>
                </a:solidFill>
                <a:latin typeface="Calibri"/>
                <a:cs typeface="Calibri"/>
              </a:rPr>
              <a:t>Employers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71921" y="1820779"/>
            <a:ext cx="484505" cy="432434"/>
          </a:xfrm>
          <a:custGeom>
            <a:avLst/>
            <a:gdLst/>
            <a:ahLst/>
            <a:cxnLst/>
            <a:rect l="l" t="t" r="r" b="b"/>
            <a:pathLst>
              <a:path w="484504" h="432435">
                <a:moveTo>
                  <a:pt x="242125" y="0"/>
                </a:moveTo>
                <a:lnTo>
                  <a:pt x="193329" y="4389"/>
                </a:lnTo>
                <a:lnTo>
                  <a:pt x="147880" y="16977"/>
                </a:lnTo>
                <a:lnTo>
                  <a:pt x="106752" y="36895"/>
                </a:lnTo>
                <a:lnTo>
                  <a:pt x="70918" y="63274"/>
                </a:lnTo>
                <a:lnTo>
                  <a:pt x="41352" y="95246"/>
                </a:lnTo>
                <a:lnTo>
                  <a:pt x="19027" y="131941"/>
                </a:lnTo>
                <a:lnTo>
                  <a:pt x="4919" y="172491"/>
                </a:lnTo>
                <a:lnTo>
                  <a:pt x="0" y="216026"/>
                </a:lnTo>
                <a:lnTo>
                  <a:pt x="4919" y="259562"/>
                </a:lnTo>
                <a:lnTo>
                  <a:pt x="19027" y="300112"/>
                </a:lnTo>
                <a:lnTo>
                  <a:pt x="41352" y="336807"/>
                </a:lnTo>
                <a:lnTo>
                  <a:pt x="70918" y="368779"/>
                </a:lnTo>
                <a:lnTo>
                  <a:pt x="106752" y="395158"/>
                </a:lnTo>
                <a:lnTo>
                  <a:pt x="147880" y="415076"/>
                </a:lnTo>
                <a:lnTo>
                  <a:pt x="193329" y="427664"/>
                </a:lnTo>
                <a:lnTo>
                  <a:pt x="242125" y="432053"/>
                </a:lnTo>
                <a:lnTo>
                  <a:pt x="290925" y="427664"/>
                </a:lnTo>
                <a:lnTo>
                  <a:pt x="336377" y="415076"/>
                </a:lnTo>
                <a:lnTo>
                  <a:pt x="377508" y="395158"/>
                </a:lnTo>
                <a:lnTo>
                  <a:pt x="413343" y="368779"/>
                </a:lnTo>
                <a:lnTo>
                  <a:pt x="442910" y="336807"/>
                </a:lnTo>
                <a:lnTo>
                  <a:pt x="465235" y="300112"/>
                </a:lnTo>
                <a:lnTo>
                  <a:pt x="479344" y="259562"/>
                </a:lnTo>
                <a:lnTo>
                  <a:pt x="484263" y="216026"/>
                </a:lnTo>
                <a:lnTo>
                  <a:pt x="479344" y="172491"/>
                </a:lnTo>
                <a:lnTo>
                  <a:pt x="465235" y="131941"/>
                </a:lnTo>
                <a:lnTo>
                  <a:pt x="442910" y="95246"/>
                </a:lnTo>
                <a:lnTo>
                  <a:pt x="413343" y="63274"/>
                </a:lnTo>
                <a:lnTo>
                  <a:pt x="377508" y="36895"/>
                </a:lnTo>
                <a:lnTo>
                  <a:pt x="336377" y="16977"/>
                </a:lnTo>
                <a:lnTo>
                  <a:pt x="290925" y="4389"/>
                </a:lnTo>
                <a:lnTo>
                  <a:pt x="242125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71921" y="1820779"/>
            <a:ext cx="484505" cy="432434"/>
          </a:xfrm>
          <a:custGeom>
            <a:avLst/>
            <a:gdLst/>
            <a:ahLst/>
            <a:cxnLst/>
            <a:rect l="l" t="t" r="r" b="b"/>
            <a:pathLst>
              <a:path w="484504" h="432435">
                <a:moveTo>
                  <a:pt x="0" y="216026"/>
                </a:moveTo>
                <a:lnTo>
                  <a:pt x="4919" y="172491"/>
                </a:lnTo>
                <a:lnTo>
                  <a:pt x="19027" y="131941"/>
                </a:lnTo>
                <a:lnTo>
                  <a:pt x="41352" y="95246"/>
                </a:lnTo>
                <a:lnTo>
                  <a:pt x="70918" y="63274"/>
                </a:lnTo>
                <a:lnTo>
                  <a:pt x="106752" y="36895"/>
                </a:lnTo>
                <a:lnTo>
                  <a:pt x="147880" y="16977"/>
                </a:lnTo>
                <a:lnTo>
                  <a:pt x="193329" y="4389"/>
                </a:lnTo>
                <a:lnTo>
                  <a:pt x="242125" y="0"/>
                </a:lnTo>
                <a:lnTo>
                  <a:pt x="290925" y="4389"/>
                </a:lnTo>
                <a:lnTo>
                  <a:pt x="336377" y="16977"/>
                </a:lnTo>
                <a:lnTo>
                  <a:pt x="377508" y="36895"/>
                </a:lnTo>
                <a:lnTo>
                  <a:pt x="413343" y="63274"/>
                </a:lnTo>
                <a:lnTo>
                  <a:pt x="442910" y="95246"/>
                </a:lnTo>
                <a:lnTo>
                  <a:pt x="465235" y="131941"/>
                </a:lnTo>
                <a:lnTo>
                  <a:pt x="479344" y="172491"/>
                </a:lnTo>
                <a:lnTo>
                  <a:pt x="484263" y="216026"/>
                </a:lnTo>
                <a:lnTo>
                  <a:pt x="479344" y="259562"/>
                </a:lnTo>
                <a:lnTo>
                  <a:pt x="465235" y="300112"/>
                </a:lnTo>
                <a:lnTo>
                  <a:pt x="442910" y="336807"/>
                </a:lnTo>
                <a:lnTo>
                  <a:pt x="413343" y="368779"/>
                </a:lnTo>
                <a:lnTo>
                  <a:pt x="377508" y="395158"/>
                </a:lnTo>
                <a:lnTo>
                  <a:pt x="336377" y="415076"/>
                </a:lnTo>
                <a:lnTo>
                  <a:pt x="290925" y="427664"/>
                </a:lnTo>
                <a:lnTo>
                  <a:pt x="242125" y="432053"/>
                </a:lnTo>
                <a:lnTo>
                  <a:pt x="193329" y="427664"/>
                </a:lnTo>
                <a:lnTo>
                  <a:pt x="147880" y="415076"/>
                </a:lnTo>
                <a:lnTo>
                  <a:pt x="106752" y="395158"/>
                </a:lnTo>
                <a:lnTo>
                  <a:pt x="70918" y="368779"/>
                </a:lnTo>
                <a:lnTo>
                  <a:pt x="41352" y="336807"/>
                </a:lnTo>
                <a:lnTo>
                  <a:pt x="19027" y="300112"/>
                </a:lnTo>
                <a:lnTo>
                  <a:pt x="4919" y="259562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443343" y="1884407"/>
            <a:ext cx="14160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84860" y="6423225"/>
            <a:ext cx="257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1800" dirty="0" smtClean="0">
                <a:latin typeface="Calibri"/>
                <a:cs typeface="Calibri"/>
              </a:rPr>
              <a:t>22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9700" y="1891283"/>
            <a:ext cx="6324599" cy="751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7236" y="2475738"/>
            <a:ext cx="6178295" cy="1074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7473" y="1916482"/>
            <a:ext cx="6229350" cy="655320"/>
          </a:xfrm>
          <a:custGeom>
            <a:avLst/>
            <a:gdLst/>
            <a:ahLst/>
            <a:cxnLst/>
            <a:rect l="l" t="t" r="r" b="b"/>
            <a:pathLst>
              <a:path w="6229350" h="655319">
                <a:moveTo>
                  <a:pt x="6119888" y="0"/>
                </a:moveTo>
                <a:lnTo>
                  <a:pt x="109156" y="0"/>
                </a:lnTo>
                <a:lnTo>
                  <a:pt x="66667" y="8577"/>
                </a:lnTo>
                <a:lnTo>
                  <a:pt x="31970" y="31970"/>
                </a:lnTo>
                <a:lnTo>
                  <a:pt x="8577" y="66667"/>
                </a:lnTo>
                <a:lnTo>
                  <a:pt x="0" y="109156"/>
                </a:lnTo>
                <a:lnTo>
                  <a:pt x="0" y="545782"/>
                </a:lnTo>
                <a:lnTo>
                  <a:pt x="8577" y="588271"/>
                </a:lnTo>
                <a:lnTo>
                  <a:pt x="31970" y="622968"/>
                </a:lnTo>
                <a:lnTo>
                  <a:pt x="66667" y="646361"/>
                </a:lnTo>
                <a:lnTo>
                  <a:pt x="109156" y="654939"/>
                </a:lnTo>
                <a:lnTo>
                  <a:pt x="6119888" y="654939"/>
                </a:lnTo>
                <a:lnTo>
                  <a:pt x="6162379" y="646361"/>
                </a:lnTo>
                <a:lnTo>
                  <a:pt x="6197080" y="622968"/>
                </a:lnTo>
                <a:lnTo>
                  <a:pt x="6220478" y="588271"/>
                </a:lnTo>
                <a:lnTo>
                  <a:pt x="6229057" y="545782"/>
                </a:lnTo>
                <a:lnTo>
                  <a:pt x="6229057" y="109156"/>
                </a:lnTo>
                <a:lnTo>
                  <a:pt x="6220478" y="66667"/>
                </a:lnTo>
                <a:lnTo>
                  <a:pt x="6197080" y="31970"/>
                </a:lnTo>
                <a:lnTo>
                  <a:pt x="6162379" y="8577"/>
                </a:lnTo>
                <a:lnTo>
                  <a:pt x="6119888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7473" y="1916482"/>
            <a:ext cx="6229350" cy="655320"/>
          </a:xfrm>
          <a:custGeom>
            <a:avLst/>
            <a:gdLst/>
            <a:ahLst/>
            <a:cxnLst/>
            <a:rect l="l" t="t" r="r" b="b"/>
            <a:pathLst>
              <a:path w="6229350" h="655319">
                <a:moveTo>
                  <a:pt x="0" y="109156"/>
                </a:moveTo>
                <a:lnTo>
                  <a:pt x="8577" y="66667"/>
                </a:lnTo>
                <a:lnTo>
                  <a:pt x="31970" y="31970"/>
                </a:lnTo>
                <a:lnTo>
                  <a:pt x="66667" y="8577"/>
                </a:lnTo>
                <a:lnTo>
                  <a:pt x="109156" y="0"/>
                </a:lnTo>
                <a:lnTo>
                  <a:pt x="6119888" y="0"/>
                </a:lnTo>
                <a:lnTo>
                  <a:pt x="6162379" y="8577"/>
                </a:lnTo>
                <a:lnTo>
                  <a:pt x="6197080" y="31970"/>
                </a:lnTo>
                <a:lnTo>
                  <a:pt x="6220478" y="66667"/>
                </a:lnTo>
                <a:lnTo>
                  <a:pt x="6229057" y="109156"/>
                </a:lnTo>
                <a:lnTo>
                  <a:pt x="6229057" y="545782"/>
                </a:lnTo>
                <a:lnTo>
                  <a:pt x="6220478" y="588271"/>
                </a:lnTo>
                <a:lnTo>
                  <a:pt x="6197080" y="622968"/>
                </a:lnTo>
                <a:lnTo>
                  <a:pt x="6162379" y="646361"/>
                </a:lnTo>
                <a:lnTo>
                  <a:pt x="6119888" y="654939"/>
                </a:lnTo>
                <a:lnTo>
                  <a:pt x="109156" y="654939"/>
                </a:lnTo>
                <a:lnTo>
                  <a:pt x="66667" y="646361"/>
                </a:lnTo>
                <a:lnTo>
                  <a:pt x="31970" y="622968"/>
                </a:lnTo>
                <a:lnTo>
                  <a:pt x="8577" y="588271"/>
                </a:lnTo>
                <a:lnTo>
                  <a:pt x="0" y="545782"/>
                </a:lnTo>
                <a:lnTo>
                  <a:pt x="0" y="109156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75129" y="2091551"/>
            <a:ext cx="57924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</a:rPr>
              <a:t>Skills </a:t>
            </a:r>
            <a:r>
              <a:rPr sz="1800" spc="-20" dirty="0">
                <a:solidFill>
                  <a:srgbClr val="FFFFFF"/>
                </a:solidFill>
              </a:rPr>
              <a:t>Training </a:t>
            </a:r>
            <a:r>
              <a:rPr sz="1800" spc="-15" dirty="0">
                <a:solidFill>
                  <a:srgbClr val="FFFFFF"/>
                </a:solidFill>
              </a:rPr>
              <a:t>for </a:t>
            </a:r>
            <a:r>
              <a:rPr sz="1800" spc="-5" dirty="0">
                <a:solidFill>
                  <a:srgbClr val="FFFFFF"/>
                </a:solidFill>
              </a:rPr>
              <a:t>Employment </a:t>
            </a:r>
            <a:r>
              <a:rPr sz="1800" spc="-15" dirty="0">
                <a:solidFill>
                  <a:srgbClr val="FFFFFF"/>
                </a:solidFill>
              </a:rPr>
              <a:t>Program: </a:t>
            </a:r>
            <a:r>
              <a:rPr sz="1800" spc="-40" dirty="0">
                <a:solidFill>
                  <a:srgbClr val="FFFFFF"/>
                </a:solidFill>
              </a:rPr>
              <a:t>Total </a:t>
            </a:r>
            <a:r>
              <a:rPr sz="1800" dirty="0">
                <a:solidFill>
                  <a:srgbClr val="FFFFFF"/>
                </a:solidFill>
              </a:rPr>
              <a:t>Funding:</a:t>
            </a:r>
            <a:r>
              <a:rPr sz="1800" spc="-4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$52M</a:t>
            </a:r>
            <a:endParaRPr sz="1800"/>
          </a:p>
        </p:txBody>
      </p:sp>
      <p:sp>
        <p:nvSpPr>
          <p:cNvPr id="10" name="object 10"/>
          <p:cNvSpPr/>
          <p:nvPr/>
        </p:nvSpPr>
        <p:spPr>
          <a:xfrm>
            <a:off x="198634" y="1775868"/>
            <a:ext cx="719347" cy="842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981" y="1907946"/>
            <a:ext cx="370147" cy="652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1820" y="1900478"/>
            <a:ext cx="757896" cy="6480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9240" y="5869884"/>
            <a:ext cx="461264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*Those who </a:t>
            </a:r>
            <a:r>
              <a:rPr sz="1200" spc="-10" dirty="0">
                <a:latin typeface="Calibri"/>
                <a:cs typeface="Calibri"/>
              </a:rPr>
              <a:t>face </a:t>
            </a:r>
            <a:r>
              <a:rPr sz="1200" dirty="0">
                <a:latin typeface="Calibri"/>
                <a:cs typeface="Calibri"/>
              </a:rPr>
              <a:t>multiple </a:t>
            </a:r>
            <a:r>
              <a:rPr sz="1200" spc="-5" dirty="0">
                <a:latin typeface="Calibri"/>
                <a:cs typeface="Calibri"/>
              </a:rPr>
              <a:t>barriers </a:t>
            </a:r>
            <a:r>
              <a:rPr sz="1200" spc="-10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employment, </a:t>
            </a:r>
            <a:r>
              <a:rPr sz="1200" dirty="0">
                <a:latin typeface="Calibri"/>
                <a:cs typeface="Calibri"/>
              </a:rPr>
              <a:t>including </a:t>
            </a:r>
            <a:r>
              <a:rPr sz="1200" spc="-5" dirty="0">
                <a:latin typeface="Calibri"/>
                <a:cs typeface="Calibri"/>
              </a:rPr>
              <a:t>refugees,  persons with </a:t>
            </a:r>
            <a:r>
              <a:rPr sz="1200" dirty="0">
                <a:latin typeface="Calibri"/>
                <a:cs typeface="Calibri"/>
              </a:rPr>
              <a:t>disabilities, </a:t>
            </a:r>
            <a:r>
              <a:rPr sz="1200" spc="-5" dirty="0">
                <a:latin typeface="Calibri"/>
                <a:cs typeface="Calibri"/>
              </a:rPr>
              <a:t>former inmates, or issues such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homelessness,  mental </a:t>
            </a:r>
            <a:r>
              <a:rPr sz="1200" dirty="0">
                <a:latin typeface="Calibri"/>
                <a:cs typeface="Calibri"/>
              </a:rPr>
              <a:t>health,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addiction.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1604" y="3029711"/>
            <a:ext cx="3745991" cy="37551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36540" y="2772883"/>
            <a:ext cx="2839085" cy="353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Serves six </a:t>
            </a:r>
            <a:r>
              <a:rPr sz="1800" b="1" dirty="0">
                <a:latin typeface="Calibri"/>
                <a:cs typeface="Calibri"/>
              </a:rPr>
              <a:t>unique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populations  </a:t>
            </a:r>
            <a:r>
              <a:rPr sz="1800" b="1" dirty="0">
                <a:latin typeface="Calibri"/>
                <a:cs typeface="Calibri"/>
              </a:rPr>
              <a:t>with </a:t>
            </a:r>
            <a:r>
              <a:rPr sz="1800" b="1" spc="-5" dirty="0">
                <a:latin typeface="Calibri"/>
                <a:cs typeface="Calibri"/>
              </a:rPr>
              <a:t>barriers </a:t>
            </a:r>
            <a:r>
              <a:rPr sz="1800" b="1" spc="-10" dirty="0">
                <a:latin typeface="Calibri"/>
                <a:cs typeface="Calibri"/>
              </a:rPr>
              <a:t>to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employment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30" dirty="0">
                <a:latin typeface="Calibri"/>
                <a:cs typeface="Calibri"/>
              </a:rPr>
              <a:t>Youth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(General)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30" dirty="0">
                <a:latin typeface="Calibri"/>
                <a:cs typeface="Calibri"/>
              </a:rPr>
              <a:t>Youth </a:t>
            </a:r>
            <a:r>
              <a:rPr sz="1600" spc="-10" dirty="0">
                <a:latin typeface="Calibri"/>
                <a:cs typeface="Calibri"/>
              </a:rPr>
              <a:t>at risk/exiting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Survivors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Violence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Older </a:t>
            </a:r>
            <a:r>
              <a:rPr sz="1600" spc="-30" dirty="0">
                <a:latin typeface="Calibri"/>
                <a:cs typeface="Calibri"/>
              </a:rPr>
              <a:t>Workers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55+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Multi-Barriered*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Indigenous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Persons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8607" y="1229867"/>
            <a:ext cx="6184391" cy="312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23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21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0" y="1858264"/>
            <a:ext cx="7489756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Supporting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government’s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commitments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Truth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Reconciliation 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Commission Calls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Action and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United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Nations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Declaration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on the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Rights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of 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Indigenous</a:t>
            </a:r>
            <a:r>
              <a:rPr sz="20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Peoples.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0544" y="1312164"/>
            <a:ext cx="5236463" cy="31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24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2971800"/>
            <a:ext cx="9906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1</a:t>
            </a:r>
            <a:endParaRPr lang="en-CA" sz="3200" dirty="0"/>
          </a:p>
        </p:txBody>
      </p:sp>
      <p:sp>
        <p:nvSpPr>
          <p:cNvPr id="10" name="Oval 9"/>
          <p:cNvSpPr/>
          <p:nvPr/>
        </p:nvSpPr>
        <p:spPr>
          <a:xfrm>
            <a:off x="1036890" y="4223925"/>
            <a:ext cx="9906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/>
              <a:t>2</a:t>
            </a:r>
            <a:endParaRPr lang="en-CA" sz="3200" b="1" dirty="0"/>
          </a:p>
        </p:txBody>
      </p:sp>
      <p:sp>
        <p:nvSpPr>
          <p:cNvPr id="11" name="Oval 10"/>
          <p:cNvSpPr/>
          <p:nvPr/>
        </p:nvSpPr>
        <p:spPr>
          <a:xfrm>
            <a:off x="1041875" y="5529570"/>
            <a:ext cx="9906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3</a:t>
            </a:r>
            <a:endParaRPr lang="en-C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176892" y="3143934"/>
            <a:ext cx="5946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Established </a:t>
            </a:r>
            <a:r>
              <a:rPr lang="en-CA" dirty="0"/>
              <a:t>the </a:t>
            </a:r>
            <a:r>
              <a:rPr lang="en-CA" b="1" dirty="0"/>
              <a:t>Indigenous Programs Unit </a:t>
            </a:r>
            <a:r>
              <a:rPr lang="en-CA" dirty="0" smtClean="0"/>
              <a:t>- all </a:t>
            </a:r>
            <a:r>
              <a:rPr lang="en-CA" dirty="0"/>
              <a:t>Indigenous skills training programs </a:t>
            </a:r>
            <a:r>
              <a:rPr lang="en-CA" dirty="0" smtClean="0"/>
              <a:t>in one place</a:t>
            </a:r>
            <a:endParaRPr lang="en-CA" spc="-10" dirty="0">
              <a:solidFill>
                <a:srgbClr val="000000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9088" y="4234852"/>
            <a:ext cx="6146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b="1" dirty="0"/>
              <a:t>Indigenous Skills Training Alignment </a:t>
            </a:r>
            <a:r>
              <a:rPr lang="en-CA" dirty="0" smtClean="0"/>
              <a:t>- will </a:t>
            </a:r>
            <a:r>
              <a:rPr lang="en-CA" dirty="0"/>
              <a:t>inform the development and delivery of future  Indigenous skills training programs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6801" y="5791200"/>
            <a:ext cx="579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Indigenous labour market information</a:t>
            </a:r>
          </a:p>
          <a:p>
            <a:pPr lvl="0"/>
            <a:endParaRPr lang="en-CA" b="1" spc="-10" dirty="0">
              <a:solidFill>
                <a:srgbClr val="000000"/>
              </a:solidFill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3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3995" y="2799588"/>
            <a:ext cx="2779775" cy="66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3451" y="2802635"/>
            <a:ext cx="2392679" cy="565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7370" y="2818862"/>
            <a:ext cx="2693670" cy="576580"/>
          </a:xfrm>
          <a:custGeom>
            <a:avLst/>
            <a:gdLst/>
            <a:ahLst/>
            <a:cxnLst/>
            <a:rect l="l" t="t" r="r" b="b"/>
            <a:pathLst>
              <a:path w="2693670" h="576579">
                <a:moveTo>
                  <a:pt x="2597035" y="0"/>
                </a:moveTo>
                <a:lnTo>
                  <a:pt x="96012" y="0"/>
                </a:lnTo>
                <a:lnTo>
                  <a:pt x="58641" y="7545"/>
                </a:lnTo>
                <a:lnTo>
                  <a:pt x="28122" y="28122"/>
                </a:lnTo>
                <a:lnTo>
                  <a:pt x="7545" y="58641"/>
                </a:lnTo>
                <a:lnTo>
                  <a:pt x="0" y="96012"/>
                </a:lnTo>
                <a:lnTo>
                  <a:pt x="0" y="480047"/>
                </a:lnTo>
                <a:lnTo>
                  <a:pt x="7545" y="517423"/>
                </a:lnTo>
                <a:lnTo>
                  <a:pt x="28122" y="547941"/>
                </a:lnTo>
                <a:lnTo>
                  <a:pt x="58641" y="568515"/>
                </a:lnTo>
                <a:lnTo>
                  <a:pt x="96012" y="576059"/>
                </a:lnTo>
                <a:lnTo>
                  <a:pt x="2597035" y="576059"/>
                </a:lnTo>
                <a:lnTo>
                  <a:pt x="2634411" y="568515"/>
                </a:lnTo>
                <a:lnTo>
                  <a:pt x="2664929" y="547941"/>
                </a:lnTo>
                <a:lnTo>
                  <a:pt x="2685503" y="517423"/>
                </a:lnTo>
                <a:lnTo>
                  <a:pt x="2693047" y="480047"/>
                </a:lnTo>
                <a:lnTo>
                  <a:pt x="2693047" y="96012"/>
                </a:lnTo>
                <a:lnTo>
                  <a:pt x="2685503" y="58641"/>
                </a:lnTo>
                <a:lnTo>
                  <a:pt x="2664929" y="28122"/>
                </a:lnTo>
                <a:lnTo>
                  <a:pt x="2634411" y="7545"/>
                </a:lnTo>
                <a:lnTo>
                  <a:pt x="2597035" y="0"/>
                </a:lnTo>
                <a:close/>
              </a:path>
            </a:pathLst>
          </a:custGeom>
          <a:solidFill>
            <a:srgbClr val="115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59" y="2799588"/>
            <a:ext cx="275537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6363" y="2802635"/>
            <a:ext cx="2208275" cy="565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428" y="2818858"/>
            <a:ext cx="2669540" cy="575945"/>
          </a:xfrm>
          <a:custGeom>
            <a:avLst/>
            <a:gdLst/>
            <a:ahLst/>
            <a:cxnLst/>
            <a:rect l="l" t="t" r="r" b="b"/>
            <a:pathLst>
              <a:path w="2669540" h="575945">
                <a:moveTo>
                  <a:pt x="2573413" y="0"/>
                </a:moveTo>
                <a:lnTo>
                  <a:pt x="95948" y="0"/>
                </a:lnTo>
                <a:lnTo>
                  <a:pt x="58598" y="7541"/>
                </a:lnTo>
                <a:lnTo>
                  <a:pt x="28100" y="28105"/>
                </a:lnTo>
                <a:lnTo>
                  <a:pt x="7539" y="58603"/>
                </a:lnTo>
                <a:lnTo>
                  <a:pt x="0" y="95948"/>
                </a:lnTo>
                <a:lnTo>
                  <a:pt x="0" y="479717"/>
                </a:lnTo>
                <a:lnTo>
                  <a:pt x="7539" y="517061"/>
                </a:lnTo>
                <a:lnTo>
                  <a:pt x="28100" y="547560"/>
                </a:lnTo>
                <a:lnTo>
                  <a:pt x="58598" y="568124"/>
                </a:lnTo>
                <a:lnTo>
                  <a:pt x="95948" y="575665"/>
                </a:lnTo>
                <a:lnTo>
                  <a:pt x="2573413" y="575665"/>
                </a:lnTo>
                <a:lnTo>
                  <a:pt x="2610756" y="568124"/>
                </a:lnTo>
                <a:lnTo>
                  <a:pt x="2641250" y="547560"/>
                </a:lnTo>
                <a:lnTo>
                  <a:pt x="2661810" y="517061"/>
                </a:lnTo>
                <a:lnTo>
                  <a:pt x="2669349" y="479717"/>
                </a:lnTo>
                <a:lnTo>
                  <a:pt x="2669349" y="95948"/>
                </a:lnTo>
                <a:lnTo>
                  <a:pt x="2661810" y="58603"/>
                </a:lnTo>
                <a:lnTo>
                  <a:pt x="2641250" y="28105"/>
                </a:lnTo>
                <a:lnTo>
                  <a:pt x="2610756" y="7541"/>
                </a:lnTo>
                <a:lnTo>
                  <a:pt x="2573413" y="0"/>
                </a:lnTo>
                <a:close/>
              </a:path>
            </a:pathLst>
          </a:custGeom>
          <a:solidFill>
            <a:srgbClr val="115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1444" y="2795016"/>
            <a:ext cx="2791955" cy="6583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12592" y="2798064"/>
            <a:ext cx="2759951" cy="5654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4302" y="2814166"/>
            <a:ext cx="2706370" cy="574675"/>
          </a:xfrm>
          <a:custGeom>
            <a:avLst/>
            <a:gdLst/>
            <a:ahLst/>
            <a:cxnLst/>
            <a:rect l="l" t="t" r="r" b="b"/>
            <a:pathLst>
              <a:path w="2706370" h="574675">
                <a:moveTo>
                  <a:pt x="2610116" y="0"/>
                </a:moveTo>
                <a:lnTo>
                  <a:pt x="95681" y="0"/>
                </a:lnTo>
                <a:lnTo>
                  <a:pt x="58437" y="7518"/>
                </a:lnTo>
                <a:lnTo>
                  <a:pt x="28024" y="28024"/>
                </a:lnTo>
                <a:lnTo>
                  <a:pt x="7518" y="58437"/>
                </a:lnTo>
                <a:lnTo>
                  <a:pt x="0" y="95681"/>
                </a:lnTo>
                <a:lnTo>
                  <a:pt x="0" y="478396"/>
                </a:lnTo>
                <a:lnTo>
                  <a:pt x="7518" y="515640"/>
                </a:lnTo>
                <a:lnTo>
                  <a:pt x="28024" y="546053"/>
                </a:lnTo>
                <a:lnTo>
                  <a:pt x="58437" y="566559"/>
                </a:lnTo>
                <a:lnTo>
                  <a:pt x="95681" y="574078"/>
                </a:lnTo>
                <a:lnTo>
                  <a:pt x="2610116" y="574078"/>
                </a:lnTo>
                <a:lnTo>
                  <a:pt x="2647360" y="566559"/>
                </a:lnTo>
                <a:lnTo>
                  <a:pt x="2677774" y="546053"/>
                </a:lnTo>
                <a:lnTo>
                  <a:pt x="2698279" y="515640"/>
                </a:lnTo>
                <a:lnTo>
                  <a:pt x="2705798" y="478396"/>
                </a:lnTo>
                <a:lnTo>
                  <a:pt x="2705798" y="95681"/>
                </a:lnTo>
                <a:lnTo>
                  <a:pt x="2698279" y="58437"/>
                </a:lnTo>
                <a:lnTo>
                  <a:pt x="2677774" y="28024"/>
                </a:lnTo>
                <a:lnTo>
                  <a:pt x="2647360" y="7518"/>
                </a:lnTo>
                <a:lnTo>
                  <a:pt x="2610116" y="0"/>
                </a:lnTo>
                <a:close/>
              </a:path>
            </a:pathLst>
          </a:custGeom>
          <a:solidFill>
            <a:srgbClr val="115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3468" y="2877442"/>
            <a:ext cx="76657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98420" algn="l"/>
                <a:tab pos="566991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Emerging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Priorities	</a:t>
            </a:r>
            <a:r>
              <a:rPr sz="2700" b="1" spc="-7" baseline="1543" dirty="0">
                <a:solidFill>
                  <a:srgbClr val="FFFFFF"/>
                </a:solidFill>
                <a:latin typeface="Calibri"/>
                <a:cs typeface="Calibri"/>
              </a:rPr>
              <a:t>Indigenous</a:t>
            </a:r>
            <a:r>
              <a:rPr sz="2700" b="1" spc="-37" baseline="15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7" baseline="1543" dirty="0">
                <a:solidFill>
                  <a:srgbClr val="FFFFFF"/>
                </a:solidFill>
                <a:latin typeface="Calibri"/>
                <a:cs typeface="Calibri"/>
              </a:rPr>
              <a:t>Communities	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Workforce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Shortages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70433" y="2098776"/>
            <a:ext cx="8185150" cy="400685"/>
          </a:xfrm>
          <a:prstGeom prst="rect">
            <a:avLst/>
          </a:prstGeom>
          <a:solidFill>
            <a:srgbClr val="1F497D"/>
          </a:solidFill>
        </p:spPr>
        <p:txBody>
          <a:bodyPr vert="horz" wrap="square" lIns="0" tIns="29209" rIns="0" bIns="0" rtlCol="0">
            <a:spAutoFit/>
          </a:bodyPr>
          <a:lstStyle/>
          <a:p>
            <a:pPr marL="2502535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solidFill>
                  <a:srgbClr val="FFFFFF"/>
                </a:solidFill>
              </a:rPr>
              <a:t>3 </a:t>
            </a:r>
            <a:r>
              <a:rPr sz="2000" spc="-5" dirty="0">
                <a:solidFill>
                  <a:srgbClr val="FFFFFF"/>
                </a:solidFill>
              </a:rPr>
              <a:t>Streams:  </a:t>
            </a:r>
            <a:r>
              <a:rPr sz="2000" dirty="0">
                <a:solidFill>
                  <a:srgbClr val="FFFFFF"/>
                </a:solidFill>
              </a:rPr>
              <a:t>$10-15M per</a:t>
            </a:r>
            <a:r>
              <a:rPr sz="2000" spc="-1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fiscal</a:t>
            </a:r>
            <a:endParaRPr sz="2000"/>
          </a:p>
        </p:txBody>
      </p:sp>
      <p:sp>
        <p:nvSpPr>
          <p:cNvPr id="16" name="object 16"/>
          <p:cNvSpPr/>
          <p:nvPr/>
        </p:nvSpPr>
        <p:spPr>
          <a:xfrm>
            <a:off x="327659" y="3572255"/>
            <a:ext cx="2755379" cy="26426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429" y="3592555"/>
            <a:ext cx="2669540" cy="2557145"/>
          </a:xfrm>
          <a:custGeom>
            <a:avLst/>
            <a:gdLst/>
            <a:ahLst/>
            <a:cxnLst/>
            <a:rect l="l" t="t" r="r" b="b"/>
            <a:pathLst>
              <a:path w="2669540" h="2557145">
                <a:moveTo>
                  <a:pt x="2669349" y="0"/>
                </a:moveTo>
                <a:lnTo>
                  <a:pt x="0" y="0"/>
                </a:lnTo>
                <a:lnTo>
                  <a:pt x="0" y="2556586"/>
                </a:lnTo>
                <a:lnTo>
                  <a:pt x="2243251" y="2556586"/>
                </a:lnTo>
                <a:lnTo>
                  <a:pt x="2669349" y="2130488"/>
                </a:lnTo>
                <a:lnTo>
                  <a:pt x="266934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3676" y="5723035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19" h="426720">
                <a:moveTo>
                  <a:pt x="426110" y="0"/>
                </a:moveTo>
                <a:lnTo>
                  <a:pt x="85217" y="85229"/>
                </a:lnTo>
                <a:lnTo>
                  <a:pt x="0" y="426110"/>
                </a:lnTo>
                <a:lnTo>
                  <a:pt x="426110" y="0"/>
                </a:lnTo>
                <a:close/>
              </a:path>
            </a:pathLst>
          </a:custGeom>
          <a:solidFill>
            <a:srgbClr val="19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69919" y="3572255"/>
            <a:ext cx="2793492" cy="2642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2300" y="3669791"/>
            <a:ext cx="472439" cy="9936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2814" y="3592555"/>
            <a:ext cx="2707640" cy="2557145"/>
          </a:xfrm>
          <a:custGeom>
            <a:avLst/>
            <a:gdLst/>
            <a:ahLst/>
            <a:cxnLst/>
            <a:rect l="l" t="t" r="r" b="b"/>
            <a:pathLst>
              <a:path w="2707640" h="2557145">
                <a:moveTo>
                  <a:pt x="2707284" y="0"/>
                </a:moveTo>
                <a:lnTo>
                  <a:pt x="0" y="0"/>
                </a:lnTo>
                <a:lnTo>
                  <a:pt x="0" y="2556586"/>
                </a:lnTo>
                <a:lnTo>
                  <a:pt x="2281186" y="2556586"/>
                </a:lnTo>
                <a:lnTo>
                  <a:pt x="2707284" y="2130475"/>
                </a:lnTo>
                <a:lnTo>
                  <a:pt x="2707284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93997" y="5723034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20" h="426720">
                <a:moveTo>
                  <a:pt x="426110" y="0"/>
                </a:moveTo>
                <a:lnTo>
                  <a:pt x="85217" y="85229"/>
                </a:lnTo>
                <a:lnTo>
                  <a:pt x="0" y="426110"/>
                </a:lnTo>
                <a:lnTo>
                  <a:pt x="426110" y="0"/>
                </a:lnTo>
                <a:close/>
              </a:path>
            </a:pathLst>
          </a:custGeom>
          <a:solidFill>
            <a:srgbClr val="19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63995" y="3572255"/>
            <a:ext cx="2779775" cy="2642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7370" y="3592555"/>
            <a:ext cx="2693670" cy="2557145"/>
          </a:xfrm>
          <a:custGeom>
            <a:avLst/>
            <a:gdLst/>
            <a:ahLst/>
            <a:cxnLst/>
            <a:rect l="l" t="t" r="r" b="b"/>
            <a:pathLst>
              <a:path w="2693670" h="2557145">
                <a:moveTo>
                  <a:pt x="2693047" y="0"/>
                </a:moveTo>
                <a:lnTo>
                  <a:pt x="0" y="0"/>
                </a:lnTo>
                <a:lnTo>
                  <a:pt x="0" y="2556586"/>
                </a:lnTo>
                <a:lnTo>
                  <a:pt x="2266950" y="2556586"/>
                </a:lnTo>
                <a:lnTo>
                  <a:pt x="2693047" y="2130475"/>
                </a:lnTo>
                <a:lnTo>
                  <a:pt x="2693047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74316" y="5723034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20" h="426720">
                <a:moveTo>
                  <a:pt x="426110" y="0"/>
                </a:moveTo>
                <a:lnTo>
                  <a:pt x="85217" y="85229"/>
                </a:lnTo>
                <a:lnTo>
                  <a:pt x="0" y="426110"/>
                </a:lnTo>
                <a:lnTo>
                  <a:pt x="426110" y="0"/>
                </a:lnTo>
                <a:close/>
              </a:path>
            </a:pathLst>
          </a:custGeom>
          <a:solidFill>
            <a:srgbClr val="19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23035" y="3651730"/>
            <a:ext cx="2026920" cy="2045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 marR="508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Purpose: Supports  communities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undergoing</a:t>
            </a:r>
            <a:r>
              <a:rPr sz="14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significant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shift in the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local 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labour</a:t>
            </a:r>
            <a:r>
              <a:rPr sz="1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market.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Examples: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Natural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disaster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Mill</a:t>
            </a:r>
            <a:r>
              <a:rPr sz="1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closure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Mine</a:t>
            </a:r>
            <a:r>
              <a:rPr sz="1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opening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93047" y="3651908"/>
            <a:ext cx="2236470" cy="66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Purpose: Supports</a:t>
            </a:r>
            <a:r>
              <a:rPr sz="1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Indigenous 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communities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gain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skills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training.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93042" y="4607104"/>
            <a:ext cx="2086610" cy="87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Examples: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ts val="168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Entrepreneurship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Early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Childhood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Tourism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86056" y="3651692"/>
            <a:ext cx="2264410" cy="66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Purpose: Supports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sectors</a:t>
            </a:r>
            <a:r>
              <a:rPr sz="14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 industries in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addressing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workforce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shortages.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05113" y="4605997"/>
            <a:ext cx="1265555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Examples: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Manufacturing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endParaRPr sz="1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3328" y="6322283"/>
            <a:ext cx="718439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Opened </a:t>
            </a:r>
            <a:r>
              <a:rPr sz="2000" b="1" spc="-5" dirty="0">
                <a:latin typeface="Calibri"/>
                <a:cs typeface="Calibri"/>
              </a:rPr>
              <a:t>September </a:t>
            </a:r>
            <a:r>
              <a:rPr sz="2000" b="1" dirty="0">
                <a:latin typeface="Calibri"/>
                <a:cs typeface="Calibri"/>
              </a:rPr>
              <a:t>24, 2018, </a:t>
            </a:r>
            <a:r>
              <a:rPr sz="2000" b="1" spc="-5" dirty="0">
                <a:latin typeface="Calibri"/>
                <a:cs typeface="Calibri"/>
              </a:rPr>
              <a:t>and is currently accepting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applications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35024" y="1456956"/>
            <a:ext cx="7493507" cy="3139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808935" y="6523355"/>
            <a:ext cx="257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2</a:t>
            </a:r>
            <a:r>
              <a:rPr lang="en-CA" sz="1800" dirty="0" smtClean="0"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1810739"/>
            <a:ext cx="808158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CA" b="1" spc="-5" dirty="0">
                <a:solidFill>
                  <a:srgbClr val="000000"/>
                </a:solidFill>
              </a:rPr>
              <a:t>Objective</a:t>
            </a:r>
            <a:r>
              <a:rPr lang="en-CA" b="1" spc="-5" dirty="0" smtClean="0">
                <a:solidFill>
                  <a:srgbClr val="000000"/>
                </a:solidFill>
              </a:rPr>
              <a:t>: </a:t>
            </a:r>
            <a:r>
              <a:rPr sz="1800" spc="-5" dirty="0" smtClean="0">
                <a:latin typeface="Calibri"/>
                <a:cs typeface="Calibri"/>
              </a:rPr>
              <a:t>Assist </a:t>
            </a:r>
            <a:r>
              <a:rPr sz="1800" spc="-10" dirty="0">
                <a:latin typeface="Calibri"/>
                <a:cs typeface="Calibri"/>
              </a:rPr>
              <a:t>employers to provide </a:t>
            </a:r>
            <a:r>
              <a:rPr sz="1800" spc="-5" dirty="0">
                <a:latin typeface="Calibri"/>
                <a:cs typeface="Calibri"/>
              </a:rPr>
              <a:t>skills </a:t>
            </a:r>
            <a:r>
              <a:rPr sz="1800" spc="-10" dirty="0">
                <a:latin typeface="Calibri"/>
                <a:cs typeface="Calibri"/>
              </a:rPr>
              <a:t>training to current </a:t>
            </a:r>
            <a:r>
              <a:rPr sz="1800" spc="-5" dirty="0">
                <a:latin typeface="Calibri"/>
                <a:cs typeface="Calibri"/>
              </a:rPr>
              <a:t>and new </a:t>
            </a:r>
            <a:r>
              <a:rPr sz="1800" spc="-10" dirty="0">
                <a:latin typeface="Calibri"/>
                <a:cs typeface="Calibri"/>
              </a:rPr>
              <a:t>employees to  respond to </a:t>
            </a:r>
            <a:r>
              <a:rPr sz="1800" spc="-5" dirty="0">
                <a:latin typeface="Calibri"/>
                <a:cs typeface="Calibri"/>
              </a:rPr>
              <a:t>rapidly </a:t>
            </a:r>
            <a:r>
              <a:rPr sz="1800" spc="-10" dirty="0">
                <a:latin typeface="Calibri"/>
                <a:cs typeface="Calibri"/>
              </a:rPr>
              <a:t>evolving, </a:t>
            </a:r>
            <a:r>
              <a:rPr sz="1800" spc="-5" dirty="0">
                <a:latin typeface="Calibri"/>
                <a:cs typeface="Calibri"/>
              </a:rPr>
              <a:t>skills-based labour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needs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507" y="5731111"/>
            <a:ext cx="8856980" cy="894715"/>
          </a:xfrm>
          <a:custGeom>
            <a:avLst/>
            <a:gdLst/>
            <a:ahLst/>
            <a:cxnLst/>
            <a:rect l="l" t="t" r="r" b="b"/>
            <a:pathLst>
              <a:path w="8856980" h="894715">
                <a:moveTo>
                  <a:pt x="8767546" y="0"/>
                </a:moveTo>
                <a:lnTo>
                  <a:pt x="89433" y="0"/>
                </a:lnTo>
                <a:lnTo>
                  <a:pt x="54622" y="7028"/>
                </a:lnTo>
                <a:lnTo>
                  <a:pt x="26195" y="26195"/>
                </a:lnTo>
                <a:lnTo>
                  <a:pt x="7028" y="54622"/>
                </a:lnTo>
                <a:lnTo>
                  <a:pt x="0" y="89433"/>
                </a:lnTo>
                <a:lnTo>
                  <a:pt x="0" y="804913"/>
                </a:lnTo>
                <a:lnTo>
                  <a:pt x="7028" y="839723"/>
                </a:lnTo>
                <a:lnTo>
                  <a:pt x="26195" y="868151"/>
                </a:lnTo>
                <a:lnTo>
                  <a:pt x="54622" y="887318"/>
                </a:lnTo>
                <a:lnTo>
                  <a:pt x="89433" y="894346"/>
                </a:lnTo>
                <a:lnTo>
                  <a:pt x="8767546" y="894346"/>
                </a:lnTo>
                <a:lnTo>
                  <a:pt x="8802362" y="887318"/>
                </a:lnTo>
                <a:lnTo>
                  <a:pt x="8830789" y="868151"/>
                </a:lnTo>
                <a:lnTo>
                  <a:pt x="8849953" y="839723"/>
                </a:lnTo>
                <a:lnTo>
                  <a:pt x="8856980" y="804913"/>
                </a:lnTo>
                <a:lnTo>
                  <a:pt x="8856980" y="89433"/>
                </a:lnTo>
                <a:lnTo>
                  <a:pt x="8849953" y="54622"/>
                </a:lnTo>
                <a:lnTo>
                  <a:pt x="8830789" y="26195"/>
                </a:lnTo>
                <a:lnTo>
                  <a:pt x="8802362" y="7028"/>
                </a:lnTo>
                <a:lnTo>
                  <a:pt x="87675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1307" y="5986068"/>
            <a:ext cx="2302510" cy="35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Examples </a:t>
            </a:r>
            <a:r>
              <a:rPr sz="2100" b="1" spc="-5" dirty="0">
                <a:latin typeface="Calibri"/>
                <a:cs typeface="Calibri"/>
              </a:rPr>
              <a:t>of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Training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3507" y="4697364"/>
            <a:ext cx="8856980" cy="894715"/>
          </a:xfrm>
          <a:custGeom>
            <a:avLst/>
            <a:gdLst/>
            <a:ahLst/>
            <a:cxnLst/>
            <a:rect l="l" t="t" r="r" b="b"/>
            <a:pathLst>
              <a:path w="8856980" h="894714">
                <a:moveTo>
                  <a:pt x="8767546" y="0"/>
                </a:moveTo>
                <a:lnTo>
                  <a:pt x="89433" y="0"/>
                </a:lnTo>
                <a:lnTo>
                  <a:pt x="54622" y="7028"/>
                </a:lnTo>
                <a:lnTo>
                  <a:pt x="26195" y="26195"/>
                </a:lnTo>
                <a:lnTo>
                  <a:pt x="7028" y="54622"/>
                </a:lnTo>
                <a:lnTo>
                  <a:pt x="0" y="89433"/>
                </a:lnTo>
                <a:lnTo>
                  <a:pt x="0" y="804913"/>
                </a:lnTo>
                <a:lnTo>
                  <a:pt x="7028" y="839723"/>
                </a:lnTo>
                <a:lnTo>
                  <a:pt x="26195" y="868151"/>
                </a:lnTo>
                <a:lnTo>
                  <a:pt x="54622" y="887318"/>
                </a:lnTo>
                <a:lnTo>
                  <a:pt x="89433" y="894346"/>
                </a:lnTo>
                <a:lnTo>
                  <a:pt x="8767546" y="894346"/>
                </a:lnTo>
                <a:lnTo>
                  <a:pt x="8802362" y="887318"/>
                </a:lnTo>
                <a:lnTo>
                  <a:pt x="8830789" y="868151"/>
                </a:lnTo>
                <a:lnTo>
                  <a:pt x="8849953" y="839723"/>
                </a:lnTo>
                <a:lnTo>
                  <a:pt x="8856980" y="804913"/>
                </a:lnTo>
                <a:lnTo>
                  <a:pt x="8856980" y="89433"/>
                </a:lnTo>
                <a:lnTo>
                  <a:pt x="8849953" y="54622"/>
                </a:lnTo>
                <a:lnTo>
                  <a:pt x="8830789" y="26195"/>
                </a:lnTo>
                <a:lnTo>
                  <a:pt x="8802362" y="7028"/>
                </a:lnTo>
                <a:lnTo>
                  <a:pt x="87675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4014" y="4969143"/>
            <a:ext cx="1353185" cy="35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20" dirty="0">
                <a:latin typeface="Calibri"/>
                <a:cs typeface="Calibri"/>
              </a:rPr>
              <a:t>Type </a:t>
            </a:r>
            <a:r>
              <a:rPr sz="2100" b="1" spc="-5" dirty="0">
                <a:latin typeface="Calibri"/>
                <a:cs typeface="Calibri"/>
              </a:rPr>
              <a:t>of</a:t>
            </a:r>
            <a:r>
              <a:rPr sz="2100" b="1" spc="-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Skill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3507" y="3653960"/>
            <a:ext cx="8856980" cy="894715"/>
          </a:xfrm>
          <a:custGeom>
            <a:avLst/>
            <a:gdLst/>
            <a:ahLst/>
            <a:cxnLst/>
            <a:rect l="l" t="t" r="r" b="b"/>
            <a:pathLst>
              <a:path w="8856980" h="894714">
                <a:moveTo>
                  <a:pt x="8767546" y="0"/>
                </a:moveTo>
                <a:lnTo>
                  <a:pt x="89433" y="0"/>
                </a:lnTo>
                <a:lnTo>
                  <a:pt x="54622" y="7028"/>
                </a:lnTo>
                <a:lnTo>
                  <a:pt x="26195" y="26195"/>
                </a:lnTo>
                <a:lnTo>
                  <a:pt x="7028" y="54622"/>
                </a:lnTo>
                <a:lnTo>
                  <a:pt x="0" y="89433"/>
                </a:lnTo>
                <a:lnTo>
                  <a:pt x="0" y="804913"/>
                </a:lnTo>
                <a:lnTo>
                  <a:pt x="7028" y="839723"/>
                </a:lnTo>
                <a:lnTo>
                  <a:pt x="26195" y="868151"/>
                </a:lnTo>
                <a:lnTo>
                  <a:pt x="54622" y="887318"/>
                </a:lnTo>
                <a:lnTo>
                  <a:pt x="89433" y="894346"/>
                </a:lnTo>
                <a:lnTo>
                  <a:pt x="8767546" y="894346"/>
                </a:lnTo>
                <a:lnTo>
                  <a:pt x="8802362" y="887318"/>
                </a:lnTo>
                <a:lnTo>
                  <a:pt x="8830789" y="868151"/>
                </a:lnTo>
                <a:lnTo>
                  <a:pt x="8849953" y="839723"/>
                </a:lnTo>
                <a:lnTo>
                  <a:pt x="8856980" y="804913"/>
                </a:lnTo>
                <a:lnTo>
                  <a:pt x="8856980" y="89433"/>
                </a:lnTo>
                <a:lnTo>
                  <a:pt x="8849953" y="54622"/>
                </a:lnTo>
                <a:lnTo>
                  <a:pt x="8830789" y="26195"/>
                </a:lnTo>
                <a:lnTo>
                  <a:pt x="8802362" y="7028"/>
                </a:lnTo>
                <a:lnTo>
                  <a:pt x="87675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05741" y="3925739"/>
            <a:ext cx="1621155" cy="35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Three</a:t>
            </a:r>
            <a:r>
              <a:rPr sz="2100" b="1" spc="-6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Streams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507" y="2596953"/>
            <a:ext cx="8856980" cy="894715"/>
          </a:xfrm>
          <a:custGeom>
            <a:avLst/>
            <a:gdLst/>
            <a:ahLst/>
            <a:cxnLst/>
            <a:rect l="l" t="t" r="r" b="b"/>
            <a:pathLst>
              <a:path w="8856980" h="894714">
                <a:moveTo>
                  <a:pt x="8767546" y="0"/>
                </a:moveTo>
                <a:lnTo>
                  <a:pt x="89433" y="0"/>
                </a:lnTo>
                <a:lnTo>
                  <a:pt x="54622" y="7028"/>
                </a:lnTo>
                <a:lnTo>
                  <a:pt x="26195" y="26195"/>
                </a:lnTo>
                <a:lnTo>
                  <a:pt x="7028" y="54622"/>
                </a:lnTo>
                <a:lnTo>
                  <a:pt x="0" y="89433"/>
                </a:lnTo>
                <a:lnTo>
                  <a:pt x="0" y="804913"/>
                </a:lnTo>
                <a:lnTo>
                  <a:pt x="7028" y="839723"/>
                </a:lnTo>
                <a:lnTo>
                  <a:pt x="26195" y="868151"/>
                </a:lnTo>
                <a:lnTo>
                  <a:pt x="54622" y="887318"/>
                </a:lnTo>
                <a:lnTo>
                  <a:pt x="89433" y="894346"/>
                </a:lnTo>
                <a:lnTo>
                  <a:pt x="8767546" y="894346"/>
                </a:lnTo>
                <a:lnTo>
                  <a:pt x="8802362" y="887318"/>
                </a:lnTo>
                <a:lnTo>
                  <a:pt x="8830789" y="868151"/>
                </a:lnTo>
                <a:lnTo>
                  <a:pt x="8849953" y="839723"/>
                </a:lnTo>
                <a:lnTo>
                  <a:pt x="8856980" y="804913"/>
                </a:lnTo>
                <a:lnTo>
                  <a:pt x="8856980" y="89433"/>
                </a:lnTo>
                <a:lnTo>
                  <a:pt x="8849953" y="54622"/>
                </a:lnTo>
                <a:lnTo>
                  <a:pt x="8830789" y="26195"/>
                </a:lnTo>
                <a:lnTo>
                  <a:pt x="8802362" y="7028"/>
                </a:lnTo>
                <a:lnTo>
                  <a:pt x="87675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3311" y="2611277"/>
            <a:ext cx="2258695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>
              <a:lnSpc>
                <a:spcPts val="2210"/>
              </a:lnSpc>
            </a:pPr>
            <a:r>
              <a:rPr sz="2000" b="1" dirty="0">
                <a:latin typeface="Calibri"/>
                <a:cs typeface="Calibri"/>
              </a:rPr>
              <a:t>BC </a:t>
            </a:r>
            <a:r>
              <a:rPr sz="2000" b="1" spc="-10" dirty="0">
                <a:latin typeface="Calibri"/>
                <a:cs typeface="Calibri"/>
              </a:rPr>
              <a:t>Employer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Training  Grant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ts val="2155"/>
              </a:lnSpc>
            </a:pPr>
            <a:r>
              <a:rPr sz="2000" b="1" dirty="0">
                <a:latin typeface="Calibri"/>
                <a:cs typeface="Calibri"/>
              </a:rPr>
              <a:t>$8-$12M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8378" y="2675427"/>
            <a:ext cx="1777364" cy="745490"/>
          </a:xfrm>
          <a:custGeom>
            <a:avLst/>
            <a:gdLst/>
            <a:ahLst/>
            <a:cxnLst/>
            <a:rect l="l" t="t" r="r" b="b"/>
            <a:pathLst>
              <a:path w="1777365" h="745489">
                <a:moveTo>
                  <a:pt x="1702790" y="0"/>
                </a:moveTo>
                <a:lnTo>
                  <a:pt x="74523" y="0"/>
                </a:lnTo>
                <a:lnTo>
                  <a:pt x="45514" y="5856"/>
                </a:lnTo>
                <a:lnTo>
                  <a:pt x="21826" y="21826"/>
                </a:lnTo>
                <a:lnTo>
                  <a:pt x="5856" y="45514"/>
                </a:lnTo>
                <a:lnTo>
                  <a:pt x="0" y="74523"/>
                </a:lnTo>
                <a:lnTo>
                  <a:pt x="0" y="670750"/>
                </a:lnTo>
                <a:lnTo>
                  <a:pt x="5856" y="699761"/>
                </a:lnTo>
                <a:lnTo>
                  <a:pt x="21826" y="723453"/>
                </a:lnTo>
                <a:lnTo>
                  <a:pt x="45514" y="739428"/>
                </a:lnTo>
                <a:lnTo>
                  <a:pt x="74523" y="745286"/>
                </a:lnTo>
                <a:lnTo>
                  <a:pt x="1702790" y="745286"/>
                </a:lnTo>
                <a:lnTo>
                  <a:pt x="1731806" y="739428"/>
                </a:lnTo>
                <a:lnTo>
                  <a:pt x="1755498" y="723453"/>
                </a:lnTo>
                <a:lnTo>
                  <a:pt x="1771470" y="699761"/>
                </a:lnTo>
                <a:lnTo>
                  <a:pt x="1777326" y="670750"/>
                </a:lnTo>
                <a:lnTo>
                  <a:pt x="1777326" y="74523"/>
                </a:lnTo>
                <a:lnTo>
                  <a:pt x="1771470" y="45514"/>
                </a:lnTo>
                <a:lnTo>
                  <a:pt x="1755498" y="21826"/>
                </a:lnTo>
                <a:lnTo>
                  <a:pt x="1731806" y="5856"/>
                </a:lnTo>
                <a:lnTo>
                  <a:pt x="1702790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8378" y="2675427"/>
            <a:ext cx="1777364" cy="745490"/>
          </a:xfrm>
          <a:custGeom>
            <a:avLst/>
            <a:gdLst/>
            <a:ahLst/>
            <a:cxnLst/>
            <a:rect l="l" t="t" r="r" b="b"/>
            <a:pathLst>
              <a:path w="1777365" h="745489">
                <a:moveTo>
                  <a:pt x="0" y="74523"/>
                </a:moveTo>
                <a:lnTo>
                  <a:pt x="5856" y="45514"/>
                </a:lnTo>
                <a:lnTo>
                  <a:pt x="21826" y="21826"/>
                </a:lnTo>
                <a:lnTo>
                  <a:pt x="45514" y="5856"/>
                </a:lnTo>
                <a:lnTo>
                  <a:pt x="74523" y="0"/>
                </a:lnTo>
                <a:lnTo>
                  <a:pt x="1702790" y="0"/>
                </a:lnTo>
                <a:lnTo>
                  <a:pt x="1731806" y="5856"/>
                </a:lnTo>
                <a:lnTo>
                  <a:pt x="1755498" y="21826"/>
                </a:lnTo>
                <a:lnTo>
                  <a:pt x="1771470" y="45514"/>
                </a:lnTo>
                <a:lnTo>
                  <a:pt x="1777326" y="74523"/>
                </a:lnTo>
                <a:lnTo>
                  <a:pt x="1777326" y="670750"/>
                </a:lnTo>
                <a:lnTo>
                  <a:pt x="1771470" y="699761"/>
                </a:lnTo>
                <a:lnTo>
                  <a:pt x="1755498" y="723453"/>
                </a:lnTo>
                <a:lnTo>
                  <a:pt x="1731806" y="739428"/>
                </a:lnTo>
                <a:lnTo>
                  <a:pt x="1702790" y="745286"/>
                </a:lnTo>
                <a:lnTo>
                  <a:pt x="74523" y="745286"/>
                </a:lnTo>
                <a:lnTo>
                  <a:pt x="45514" y="739428"/>
                </a:lnTo>
                <a:lnTo>
                  <a:pt x="21826" y="723453"/>
                </a:lnTo>
                <a:lnTo>
                  <a:pt x="5856" y="699761"/>
                </a:lnTo>
                <a:lnTo>
                  <a:pt x="0" y="670750"/>
                </a:lnTo>
                <a:lnTo>
                  <a:pt x="0" y="745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95802" y="2738408"/>
            <a:ext cx="1541145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$300,000</a:t>
            </a:r>
            <a:endParaRPr sz="1200">
              <a:latin typeface="Calibri"/>
              <a:cs typeface="Calibri"/>
            </a:endParaRPr>
          </a:p>
          <a:p>
            <a:pPr marL="12700" marR="5080" indent="635" algn="ctr">
              <a:lnSpc>
                <a:spcPts val="1320"/>
              </a:lnSpc>
              <a:spcBef>
                <a:spcPts val="5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aximum amount per 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employer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per fiscal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04484" y="3420712"/>
            <a:ext cx="2063114" cy="298450"/>
          </a:xfrm>
          <a:custGeom>
            <a:avLst/>
            <a:gdLst/>
            <a:ahLst/>
            <a:cxnLst/>
            <a:rect l="l" t="t" r="r" b="b"/>
            <a:pathLst>
              <a:path w="2063114" h="298450">
                <a:moveTo>
                  <a:pt x="2062556" y="0"/>
                </a:moveTo>
                <a:lnTo>
                  <a:pt x="2062556" y="149059"/>
                </a:lnTo>
                <a:lnTo>
                  <a:pt x="0" y="149059"/>
                </a:lnTo>
                <a:lnTo>
                  <a:pt x="0" y="298119"/>
                </a:lnTo>
              </a:path>
            </a:pathLst>
          </a:custGeom>
          <a:ln w="25399">
            <a:solidFill>
              <a:srgbClr val="3D6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1104" y="3718833"/>
            <a:ext cx="1426845" cy="745490"/>
          </a:xfrm>
          <a:custGeom>
            <a:avLst/>
            <a:gdLst/>
            <a:ahLst/>
            <a:cxnLst/>
            <a:rect l="l" t="t" r="r" b="b"/>
            <a:pathLst>
              <a:path w="1426845" h="745489">
                <a:moveTo>
                  <a:pt x="1352219" y="0"/>
                </a:moveTo>
                <a:lnTo>
                  <a:pt x="74523" y="0"/>
                </a:lnTo>
                <a:lnTo>
                  <a:pt x="45514" y="5856"/>
                </a:lnTo>
                <a:lnTo>
                  <a:pt x="21826" y="21826"/>
                </a:lnTo>
                <a:lnTo>
                  <a:pt x="5856" y="45514"/>
                </a:lnTo>
                <a:lnTo>
                  <a:pt x="0" y="74523"/>
                </a:lnTo>
                <a:lnTo>
                  <a:pt x="0" y="670750"/>
                </a:lnTo>
                <a:lnTo>
                  <a:pt x="5856" y="699761"/>
                </a:lnTo>
                <a:lnTo>
                  <a:pt x="21826" y="723453"/>
                </a:lnTo>
                <a:lnTo>
                  <a:pt x="45514" y="739428"/>
                </a:lnTo>
                <a:lnTo>
                  <a:pt x="74523" y="745286"/>
                </a:lnTo>
                <a:lnTo>
                  <a:pt x="1352219" y="745286"/>
                </a:lnTo>
                <a:lnTo>
                  <a:pt x="1381230" y="739428"/>
                </a:lnTo>
                <a:lnTo>
                  <a:pt x="1404923" y="723453"/>
                </a:lnTo>
                <a:lnTo>
                  <a:pt x="1420898" y="699761"/>
                </a:lnTo>
                <a:lnTo>
                  <a:pt x="1426756" y="670750"/>
                </a:lnTo>
                <a:lnTo>
                  <a:pt x="1426756" y="74523"/>
                </a:lnTo>
                <a:lnTo>
                  <a:pt x="1420898" y="45514"/>
                </a:lnTo>
                <a:lnTo>
                  <a:pt x="1404923" y="21826"/>
                </a:lnTo>
                <a:lnTo>
                  <a:pt x="1381230" y="5856"/>
                </a:lnTo>
                <a:lnTo>
                  <a:pt x="135221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91104" y="3718833"/>
            <a:ext cx="1426845" cy="745490"/>
          </a:xfrm>
          <a:custGeom>
            <a:avLst/>
            <a:gdLst/>
            <a:ahLst/>
            <a:cxnLst/>
            <a:rect l="l" t="t" r="r" b="b"/>
            <a:pathLst>
              <a:path w="1426845" h="745489">
                <a:moveTo>
                  <a:pt x="0" y="74523"/>
                </a:moveTo>
                <a:lnTo>
                  <a:pt x="5856" y="45514"/>
                </a:lnTo>
                <a:lnTo>
                  <a:pt x="21826" y="21826"/>
                </a:lnTo>
                <a:lnTo>
                  <a:pt x="45514" y="5856"/>
                </a:lnTo>
                <a:lnTo>
                  <a:pt x="74523" y="0"/>
                </a:lnTo>
                <a:lnTo>
                  <a:pt x="1352219" y="0"/>
                </a:lnTo>
                <a:lnTo>
                  <a:pt x="1381230" y="5856"/>
                </a:lnTo>
                <a:lnTo>
                  <a:pt x="1404923" y="21826"/>
                </a:lnTo>
                <a:lnTo>
                  <a:pt x="1420898" y="45514"/>
                </a:lnTo>
                <a:lnTo>
                  <a:pt x="1426756" y="74523"/>
                </a:lnTo>
                <a:lnTo>
                  <a:pt x="1426756" y="670750"/>
                </a:lnTo>
                <a:lnTo>
                  <a:pt x="1420898" y="699761"/>
                </a:lnTo>
                <a:lnTo>
                  <a:pt x="1404923" y="723453"/>
                </a:lnTo>
                <a:lnTo>
                  <a:pt x="1381230" y="739428"/>
                </a:lnTo>
                <a:lnTo>
                  <a:pt x="1352219" y="745286"/>
                </a:lnTo>
                <a:lnTo>
                  <a:pt x="74523" y="745286"/>
                </a:lnTo>
                <a:lnTo>
                  <a:pt x="45514" y="739428"/>
                </a:lnTo>
                <a:lnTo>
                  <a:pt x="21826" y="723453"/>
                </a:lnTo>
                <a:lnTo>
                  <a:pt x="5856" y="699761"/>
                </a:lnTo>
                <a:lnTo>
                  <a:pt x="0" y="670750"/>
                </a:lnTo>
                <a:lnTo>
                  <a:pt x="0" y="745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71569" y="3916403"/>
            <a:ext cx="864869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35" marR="5080" indent="-166370">
              <a:lnSpc>
                <a:spcPts val="1320"/>
              </a:lnSpc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ound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 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04479" y="4464117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119"/>
                </a:lnTo>
              </a:path>
            </a:pathLst>
          </a:custGeom>
          <a:ln w="25400">
            <a:solidFill>
              <a:srgbClr val="47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2652" y="4762238"/>
            <a:ext cx="1503680" cy="745490"/>
          </a:xfrm>
          <a:custGeom>
            <a:avLst/>
            <a:gdLst/>
            <a:ahLst/>
            <a:cxnLst/>
            <a:rect l="l" t="t" r="r" b="b"/>
            <a:pathLst>
              <a:path w="1503679" h="745489">
                <a:moveTo>
                  <a:pt x="1429131" y="0"/>
                </a:moveTo>
                <a:lnTo>
                  <a:pt x="74523" y="0"/>
                </a:lnTo>
                <a:lnTo>
                  <a:pt x="45514" y="5856"/>
                </a:lnTo>
                <a:lnTo>
                  <a:pt x="21826" y="21826"/>
                </a:lnTo>
                <a:lnTo>
                  <a:pt x="5856" y="45514"/>
                </a:lnTo>
                <a:lnTo>
                  <a:pt x="0" y="74523"/>
                </a:lnTo>
                <a:lnTo>
                  <a:pt x="0" y="670750"/>
                </a:lnTo>
                <a:lnTo>
                  <a:pt x="5856" y="699761"/>
                </a:lnTo>
                <a:lnTo>
                  <a:pt x="21826" y="723453"/>
                </a:lnTo>
                <a:lnTo>
                  <a:pt x="45514" y="739428"/>
                </a:lnTo>
                <a:lnTo>
                  <a:pt x="74523" y="745286"/>
                </a:lnTo>
                <a:lnTo>
                  <a:pt x="1429131" y="745286"/>
                </a:lnTo>
                <a:lnTo>
                  <a:pt x="1458139" y="739428"/>
                </a:lnTo>
                <a:lnTo>
                  <a:pt x="1481828" y="723453"/>
                </a:lnTo>
                <a:lnTo>
                  <a:pt x="1497798" y="699761"/>
                </a:lnTo>
                <a:lnTo>
                  <a:pt x="1503654" y="670750"/>
                </a:lnTo>
                <a:lnTo>
                  <a:pt x="1503654" y="74523"/>
                </a:lnTo>
                <a:lnTo>
                  <a:pt x="1497798" y="45514"/>
                </a:lnTo>
                <a:lnTo>
                  <a:pt x="1481828" y="21826"/>
                </a:lnTo>
                <a:lnTo>
                  <a:pt x="1458139" y="5856"/>
                </a:lnTo>
                <a:lnTo>
                  <a:pt x="1429131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52652" y="4762238"/>
            <a:ext cx="1503680" cy="745490"/>
          </a:xfrm>
          <a:custGeom>
            <a:avLst/>
            <a:gdLst/>
            <a:ahLst/>
            <a:cxnLst/>
            <a:rect l="l" t="t" r="r" b="b"/>
            <a:pathLst>
              <a:path w="1503679" h="745489">
                <a:moveTo>
                  <a:pt x="0" y="74523"/>
                </a:moveTo>
                <a:lnTo>
                  <a:pt x="5856" y="45514"/>
                </a:lnTo>
                <a:lnTo>
                  <a:pt x="21826" y="21826"/>
                </a:lnTo>
                <a:lnTo>
                  <a:pt x="45514" y="5856"/>
                </a:lnTo>
                <a:lnTo>
                  <a:pt x="74523" y="0"/>
                </a:lnTo>
                <a:lnTo>
                  <a:pt x="1429131" y="0"/>
                </a:lnTo>
                <a:lnTo>
                  <a:pt x="1458139" y="5856"/>
                </a:lnTo>
                <a:lnTo>
                  <a:pt x="1481828" y="21826"/>
                </a:lnTo>
                <a:lnTo>
                  <a:pt x="1497798" y="45514"/>
                </a:lnTo>
                <a:lnTo>
                  <a:pt x="1503654" y="74523"/>
                </a:lnTo>
                <a:lnTo>
                  <a:pt x="1503654" y="670750"/>
                </a:lnTo>
                <a:lnTo>
                  <a:pt x="1497798" y="699761"/>
                </a:lnTo>
                <a:lnTo>
                  <a:pt x="1481828" y="723453"/>
                </a:lnTo>
                <a:lnTo>
                  <a:pt x="1458139" y="739428"/>
                </a:lnTo>
                <a:lnTo>
                  <a:pt x="1429131" y="745286"/>
                </a:lnTo>
                <a:lnTo>
                  <a:pt x="74523" y="745286"/>
                </a:lnTo>
                <a:lnTo>
                  <a:pt x="45514" y="739428"/>
                </a:lnTo>
                <a:lnTo>
                  <a:pt x="21826" y="723453"/>
                </a:lnTo>
                <a:lnTo>
                  <a:pt x="5856" y="699761"/>
                </a:lnTo>
                <a:lnTo>
                  <a:pt x="0" y="670750"/>
                </a:lnTo>
                <a:lnTo>
                  <a:pt x="0" y="745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158443" y="4876083"/>
            <a:ext cx="1091565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ts val="132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Essential,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transferrable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 certified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04479" y="5507522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119"/>
                </a:lnTo>
              </a:path>
            </a:pathLst>
          </a:custGeom>
          <a:ln w="25400">
            <a:solidFill>
              <a:srgbClr val="47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9053" y="5805643"/>
            <a:ext cx="1731010" cy="745490"/>
          </a:xfrm>
          <a:custGeom>
            <a:avLst/>
            <a:gdLst/>
            <a:ahLst/>
            <a:cxnLst/>
            <a:rect l="l" t="t" r="r" b="b"/>
            <a:pathLst>
              <a:path w="1731010" h="745490">
                <a:moveTo>
                  <a:pt x="1656321" y="0"/>
                </a:moveTo>
                <a:lnTo>
                  <a:pt x="74523" y="0"/>
                </a:lnTo>
                <a:lnTo>
                  <a:pt x="45514" y="5856"/>
                </a:lnTo>
                <a:lnTo>
                  <a:pt x="21826" y="21826"/>
                </a:lnTo>
                <a:lnTo>
                  <a:pt x="5856" y="45514"/>
                </a:lnTo>
                <a:lnTo>
                  <a:pt x="0" y="74523"/>
                </a:lnTo>
                <a:lnTo>
                  <a:pt x="0" y="670750"/>
                </a:lnTo>
                <a:lnTo>
                  <a:pt x="5856" y="699761"/>
                </a:lnTo>
                <a:lnTo>
                  <a:pt x="21826" y="723453"/>
                </a:lnTo>
                <a:lnTo>
                  <a:pt x="45514" y="739428"/>
                </a:lnTo>
                <a:lnTo>
                  <a:pt x="74523" y="745286"/>
                </a:lnTo>
                <a:lnTo>
                  <a:pt x="1656321" y="745286"/>
                </a:lnTo>
                <a:lnTo>
                  <a:pt x="1685332" y="739428"/>
                </a:lnTo>
                <a:lnTo>
                  <a:pt x="1709024" y="723453"/>
                </a:lnTo>
                <a:lnTo>
                  <a:pt x="1724999" y="699761"/>
                </a:lnTo>
                <a:lnTo>
                  <a:pt x="1730857" y="670750"/>
                </a:lnTo>
                <a:lnTo>
                  <a:pt x="1730857" y="74523"/>
                </a:lnTo>
                <a:lnTo>
                  <a:pt x="1724999" y="45514"/>
                </a:lnTo>
                <a:lnTo>
                  <a:pt x="1709024" y="21826"/>
                </a:lnTo>
                <a:lnTo>
                  <a:pt x="1685332" y="5856"/>
                </a:lnTo>
                <a:lnTo>
                  <a:pt x="1656321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39053" y="5805643"/>
            <a:ext cx="1731010" cy="745490"/>
          </a:xfrm>
          <a:custGeom>
            <a:avLst/>
            <a:gdLst/>
            <a:ahLst/>
            <a:cxnLst/>
            <a:rect l="l" t="t" r="r" b="b"/>
            <a:pathLst>
              <a:path w="1731010" h="745490">
                <a:moveTo>
                  <a:pt x="0" y="74523"/>
                </a:moveTo>
                <a:lnTo>
                  <a:pt x="5856" y="45514"/>
                </a:lnTo>
                <a:lnTo>
                  <a:pt x="21826" y="21826"/>
                </a:lnTo>
                <a:lnTo>
                  <a:pt x="45514" y="5856"/>
                </a:lnTo>
                <a:lnTo>
                  <a:pt x="74523" y="0"/>
                </a:lnTo>
                <a:lnTo>
                  <a:pt x="1656321" y="0"/>
                </a:lnTo>
                <a:lnTo>
                  <a:pt x="1685332" y="5856"/>
                </a:lnTo>
                <a:lnTo>
                  <a:pt x="1709024" y="21826"/>
                </a:lnTo>
                <a:lnTo>
                  <a:pt x="1724999" y="45514"/>
                </a:lnTo>
                <a:lnTo>
                  <a:pt x="1730857" y="74523"/>
                </a:lnTo>
                <a:lnTo>
                  <a:pt x="1730857" y="670750"/>
                </a:lnTo>
                <a:lnTo>
                  <a:pt x="1724999" y="699761"/>
                </a:lnTo>
                <a:lnTo>
                  <a:pt x="1709024" y="723453"/>
                </a:lnTo>
                <a:lnTo>
                  <a:pt x="1685332" y="739428"/>
                </a:lnTo>
                <a:lnTo>
                  <a:pt x="1656321" y="745286"/>
                </a:lnTo>
                <a:lnTo>
                  <a:pt x="74523" y="745286"/>
                </a:lnTo>
                <a:lnTo>
                  <a:pt x="45514" y="739428"/>
                </a:lnTo>
                <a:lnTo>
                  <a:pt x="21826" y="723453"/>
                </a:lnTo>
                <a:lnTo>
                  <a:pt x="5856" y="699761"/>
                </a:lnTo>
                <a:lnTo>
                  <a:pt x="0" y="670750"/>
                </a:lnTo>
                <a:lnTo>
                  <a:pt x="0" y="745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215497" y="5817476"/>
            <a:ext cx="97790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Industry/sector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32617" y="6003404"/>
            <a:ext cx="134366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6700">
              <a:lnSpc>
                <a:spcPts val="132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certification,  apprenticeships,</a:t>
            </a:r>
            <a:r>
              <a:rPr sz="1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ECE,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3745" y="6320396"/>
            <a:ext cx="15805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accredited essential</a:t>
            </a:r>
            <a:r>
              <a:rPr sz="1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67042" y="3420712"/>
            <a:ext cx="24130" cy="298450"/>
          </a:xfrm>
          <a:custGeom>
            <a:avLst/>
            <a:gdLst/>
            <a:ahLst/>
            <a:cxnLst/>
            <a:rect l="l" t="t" r="r" b="b"/>
            <a:pathLst>
              <a:path w="24129" h="298450">
                <a:moveTo>
                  <a:pt x="0" y="0"/>
                </a:moveTo>
                <a:lnTo>
                  <a:pt x="0" y="149059"/>
                </a:lnTo>
                <a:lnTo>
                  <a:pt x="24091" y="149059"/>
                </a:lnTo>
                <a:lnTo>
                  <a:pt x="24091" y="298119"/>
                </a:lnTo>
              </a:path>
            </a:pathLst>
          </a:custGeom>
          <a:ln w="25400">
            <a:solidFill>
              <a:srgbClr val="3D6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3954" y="3718833"/>
            <a:ext cx="1294765" cy="745490"/>
          </a:xfrm>
          <a:custGeom>
            <a:avLst/>
            <a:gdLst/>
            <a:ahLst/>
            <a:cxnLst/>
            <a:rect l="l" t="t" r="r" b="b"/>
            <a:pathLst>
              <a:path w="1294764" h="745489">
                <a:moveTo>
                  <a:pt x="1219835" y="0"/>
                </a:moveTo>
                <a:lnTo>
                  <a:pt x="74523" y="0"/>
                </a:lnTo>
                <a:lnTo>
                  <a:pt x="45514" y="5856"/>
                </a:lnTo>
                <a:lnTo>
                  <a:pt x="21826" y="21826"/>
                </a:lnTo>
                <a:lnTo>
                  <a:pt x="5856" y="45514"/>
                </a:lnTo>
                <a:lnTo>
                  <a:pt x="0" y="74523"/>
                </a:lnTo>
                <a:lnTo>
                  <a:pt x="0" y="670750"/>
                </a:lnTo>
                <a:lnTo>
                  <a:pt x="5856" y="699761"/>
                </a:lnTo>
                <a:lnTo>
                  <a:pt x="21826" y="723453"/>
                </a:lnTo>
                <a:lnTo>
                  <a:pt x="45514" y="739428"/>
                </a:lnTo>
                <a:lnTo>
                  <a:pt x="74523" y="745286"/>
                </a:lnTo>
                <a:lnTo>
                  <a:pt x="1219835" y="745286"/>
                </a:lnTo>
                <a:lnTo>
                  <a:pt x="1248845" y="739428"/>
                </a:lnTo>
                <a:lnTo>
                  <a:pt x="1272538" y="723453"/>
                </a:lnTo>
                <a:lnTo>
                  <a:pt x="1288513" y="699761"/>
                </a:lnTo>
                <a:lnTo>
                  <a:pt x="1294371" y="670750"/>
                </a:lnTo>
                <a:lnTo>
                  <a:pt x="1294371" y="74523"/>
                </a:lnTo>
                <a:lnTo>
                  <a:pt x="1288513" y="45514"/>
                </a:lnTo>
                <a:lnTo>
                  <a:pt x="1272538" y="21826"/>
                </a:lnTo>
                <a:lnTo>
                  <a:pt x="1248845" y="5856"/>
                </a:lnTo>
                <a:lnTo>
                  <a:pt x="1219835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43954" y="3718833"/>
            <a:ext cx="1294765" cy="745490"/>
          </a:xfrm>
          <a:custGeom>
            <a:avLst/>
            <a:gdLst/>
            <a:ahLst/>
            <a:cxnLst/>
            <a:rect l="l" t="t" r="r" b="b"/>
            <a:pathLst>
              <a:path w="1294764" h="745489">
                <a:moveTo>
                  <a:pt x="0" y="74523"/>
                </a:moveTo>
                <a:lnTo>
                  <a:pt x="5856" y="45514"/>
                </a:lnTo>
                <a:lnTo>
                  <a:pt x="21826" y="21826"/>
                </a:lnTo>
                <a:lnTo>
                  <a:pt x="45514" y="5856"/>
                </a:lnTo>
                <a:lnTo>
                  <a:pt x="74523" y="0"/>
                </a:lnTo>
                <a:lnTo>
                  <a:pt x="1219835" y="0"/>
                </a:lnTo>
                <a:lnTo>
                  <a:pt x="1248845" y="5856"/>
                </a:lnTo>
                <a:lnTo>
                  <a:pt x="1272538" y="21826"/>
                </a:lnTo>
                <a:lnTo>
                  <a:pt x="1288513" y="45514"/>
                </a:lnTo>
                <a:lnTo>
                  <a:pt x="1294371" y="74523"/>
                </a:lnTo>
                <a:lnTo>
                  <a:pt x="1294371" y="670750"/>
                </a:lnTo>
                <a:lnTo>
                  <a:pt x="1288513" y="699761"/>
                </a:lnTo>
                <a:lnTo>
                  <a:pt x="1272538" y="723453"/>
                </a:lnTo>
                <a:lnTo>
                  <a:pt x="1248845" y="739428"/>
                </a:lnTo>
                <a:lnTo>
                  <a:pt x="1219835" y="745286"/>
                </a:lnTo>
                <a:lnTo>
                  <a:pt x="74523" y="745286"/>
                </a:lnTo>
                <a:lnTo>
                  <a:pt x="45514" y="739428"/>
                </a:lnTo>
                <a:lnTo>
                  <a:pt x="21826" y="723453"/>
                </a:lnTo>
                <a:lnTo>
                  <a:pt x="5856" y="699761"/>
                </a:lnTo>
                <a:lnTo>
                  <a:pt x="0" y="670750"/>
                </a:lnTo>
                <a:lnTo>
                  <a:pt x="0" y="745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11490" y="3916403"/>
            <a:ext cx="960119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marR="5080" indent="-213360">
              <a:lnSpc>
                <a:spcPts val="1320"/>
              </a:lnSpc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Skills 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791139" y="4464117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119"/>
                </a:lnTo>
              </a:path>
            </a:pathLst>
          </a:custGeom>
          <a:ln w="25400">
            <a:solidFill>
              <a:srgbClr val="47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39310" y="4762238"/>
            <a:ext cx="1503680" cy="745490"/>
          </a:xfrm>
          <a:custGeom>
            <a:avLst/>
            <a:gdLst/>
            <a:ahLst/>
            <a:cxnLst/>
            <a:rect l="l" t="t" r="r" b="b"/>
            <a:pathLst>
              <a:path w="1503679" h="745489">
                <a:moveTo>
                  <a:pt x="1429131" y="0"/>
                </a:moveTo>
                <a:lnTo>
                  <a:pt x="74523" y="0"/>
                </a:lnTo>
                <a:lnTo>
                  <a:pt x="45514" y="5856"/>
                </a:lnTo>
                <a:lnTo>
                  <a:pt x="21826" y="21826"/>
                </a:lnTo>
                <a:lnTo>
                  <a:pt x="5856" y="45514"/>
                </a:lnTo>
                <a:lnTo>
                  <a:pt x="0" y="74523"/>
                </a:lnTo>
                <a:lnTo>
                  <a:pt x="0" y="670750"/>
                </a:lnTo>
                <a:lnTo>
                  <a:pt x="5856" y="699761"/>
                </a:lnTo>
                <a:lnTo>
                  <a:pt x="21826" y="723453"/>
                </a:lnTo>
                <a:lnTo>
                  <a:pt x="45514" y="739428"/>
                </a:lnTo>
                <a:lnTo>
                  <a:pt x="74523" y="745286"/>
                </a:lnTo>
                <a:lnTo>
                  <a:pt x="1429131" y="745286"/>
                </a:lnTo>
                <a:lnTo>
                  <a:pt x="1458139" y="739428"/>
                </a:lnTo>
                <a:lnTo>
                  <a:pt x="1481828" y="723453"/>
                </a:lnTo>
                <a:lnTo>
                  <a:pt x="1497798" y="699761"/>
                </a:lnTo>
                <a:lnTo>
                  <a:pt x="1503654" y="670750"/>
                </a:lnTo>
                <a:lnTo>
                  <a:pt x="1503654" y="74523"/>
                </a:lnTo>
                <a:lnTo>
                  <a:pt x="1497798" y="45514"/>
                </a:lnTo>
                <a:lnTo>
                  <a:pt x="1481828" y="21826"/>
                </a:lnTo>
                <a:lnTo>
                  <a:pt x="1458139" y="5856"/>
                </a:lnTo>
                <a:lnTo>
                  <a:pt x="1429131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39310" y="4762238"/>
            <a:ext cx="1503680" cy="745490"/>
          </a:xfrm>
          <a:custGeom>
            <a:avLst/>
            <a:gdLst/>
            <a:ahLst/>
            <a:cxnLst/>
            <a:rect l="l" t="t" r="r" b="b"/>
            <a:pathLst>
              <a:path w="1503679" h="745489">
                <a:moveTo>
                  <a:pt x="0" y="74523"/>
                </a:moveTo>
                <a:lnTo>
                  <a:pt x="5856" y="45514"/>
                </a:lnTo>
                <a:lnTo>
                  <a:pt x="21826" y="21826"/>
                </a:lnTo>
                <a:lnTo>
                  <a:pt x="45514" y="5856"/>
                </a:lnTo>
                <a:lnTo>
                  <a:pt x="74523" y="0"/>
                </a:lnTo>
                <a:lnTo>
                  <a:pt x="1429131" y="0"/>
                </a:lnTo>
                <a:lnTo>
                  <a:pt x="1458139" y="5856"/>
                </a:lnTo>
                <a:lnTo>
                  <a:pt x="1481828" y="21826"/>
                </a:lnTo>
                <a:lnTo>
                  <a:pt x="1497798" y="45514"/>
                </a:lnTo>
                <a:lnTo>
                  <a:pt x="1503654" y="74523"/>
                </a:lnTo>
                <a:lnTo>
                  <a:pt x="1503654" y="670750"/>
                </a:lnTo>
                <a:lnTo>
                  <a:pt x="1497798" y="699761"/>
                </a:lnTo>
                <a:lnTo>
                  <a:pt x="1481828" y="723453"/>
                </a:lnTo>
                <a:lnTo>
                  <a:pt x="1458139" y="739428"/>
                </a:lnTo>
                <a:lnTo>
                  <a:pt x="1429131" y="745286"/>
                </a:lnTo>
                <a:lnTo>
                  <a:pt x="74523" y="745286"/>
                </a:lnTo>
                <a:lnTo>
                  <a:pt x="45514" y="739428"/>
                </a:lnTo>
                <a:lnTo>
                  <a:pt x="21826" y="723453"/>
                </a:lnTo>
                <a:lnTo>
                  <a:pt x="5856" y="699761"/>
                </a:lnTo>
                <a:lnTo>
                  <a:pt x="0" y="670750"/>
                </a:lnTo>
                <a:lnTo>
                  <a:pt x="0" y="745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281677" y="4792359"/>
            <a:ext cx="1017905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ts val="132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In response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automation</a:t>
            </a:r>
            <a:r>
              <a:rPr sz="1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technological  advancements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91139" y="5507522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119"/>
                </a:lnTo>
              </a:path>
            </a:pathLst>
          </a:custGeom>
          <a:ln w="25400">
            <a:solidFill>
              <a:srgbClr val="47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05286" y="5805643"/>
            <a:ext cx="1772285" cy="745490"/>
          </a:xfrm>
          <a:custGeom>
            <a:avLst/>
            <a:gdLst/>
            <a:ahLst/>
            <a:cxnLst/>
            <a:rect l="l" t="t" r="r" b="b"/>
            <a:pathLst>
              <a:path w="1772284" h="745490">
                <a:moveTo>
                  <a:pt x="1697177" y="0"/>
                </a:moveTo>
                <a:lnTo>
                  <a:pt x="74523" y="0"/>
                </a:lnTo>
                <a:lnTo>
                  <a:pt x="45514" y="5856"/>
                </a:lnTo>
                <a:lnTo>
                  <a:pt x="21826" y="21826"/>
                </a:lnTo>
                <a:lnTo>
                  <a:pt x="5856" y="45514"/>
                </a:lnTo>
                <a:lnTo>
                  <a:pt x="0" y="74523"/>
                </a:lnTo>
                <a:lnTo>
                  <a:pt x="0" y="670750"/>
                </a:lnTo>
                <a:lnTo>
                  <a:pt x="5856" y="699761"/>
                </a:lnTo>
                <a:lnTo>
                  <a:pt x="21826" y="723453"/>
                </a:lnTo>
                <a:lnTo>
                  <a:pt x="45514" y="739428"/>
                </a:lnTo>
                <a:lnTo>
                  <a:pt x="74523" y="745286"/>
                </a:lnTo>
                <a:lnTo>
                  <a:pt x="1697177" y="745286"/>
                </a:lnTo>
                <a:lnTo>
                  <a:pt x="1726186" y="739428"/>
                </a:lnTo>
                <a:lnTo>
                  <a:pt x="1749874" y="723453"/>
                </a:lnTo>
                <a:lnTo>
                  <a:pt x="1765844" y="699761"/>
                </a:lnTo>
                <a:lnTo>
                  <a:pt x="1771700" y="670750"/>
                </a:lnTo>
                <a:lnTo>
                  <a:pt x="1771700" y="74523"/>
                </a:lnTo>
                <a:lnTo>
                  <a:pt x="1765844" y="45514"/>
                </a:lnTo>
                <a:lnTo>
                  <a:pt x="1749874" y="21826"/>
                </a:lnTo>
                <a:lnTo>
                  <a:pt x="1726186" y="5856"/>
                </a:lnTo>
                <a:lnTo>
                  <a:pt x="1697177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5286" y="5805643"/>
            <a:ext cx="1772285" cy="745490"/>
          </a:xfrm>
          <a:custGeom>
            <a:avLst/>
            <a:gdLst/>
            <a:ahLst/>
            <a:cxnLst/>
            <a:rect l="l" t="t" r="r" b="b"/>
            <a:pathLst>
              <a:path w="1772284" h="745490">
                <a:moveTo>
                  <a:pt x="0" y="74523"/>
                </a:moveTo>
                <a:lnTo>
                  <a:pt x="5856" y="45514"/>
                </a:lnTo>
                <a:lnTo>
                  <a:pt x="21826" y="21826"/>
                </a:lnTo>
                <a:lnTo>
                  <a:pt x="45514" y="5856"/>
                </a:lnTo>
                <a:lnTo>
                  <a:pt x="74523" y="0"/>
                </a:lnTo>
                <a:lnTo>
                  <a:pt x="1697177" y="0"/>
                </a:lnTo>
                <a:lnTo>
                  <a:pt x="1726186" y="5856"/>
                </a:lnTo>
                <a:lnTo>
                  <a:pt x="1749874" y="21826"/>
                </a:lnTo>
                <a:lnTo>
                  <a:pt x="1765844" y="45514"/>
                </a:lnTo>
                <a:lnTo>
                  <a:pt x="1771700" y="74523"/>
                </a:lnTo>
                <a:lnTo>
                  <a:pt x="1771700" y="670750"/>
                </a:lnTo>
                <a:lnTo>
                  <a:pt x="1765844" y="699761"/>
                </a:lnTo>
                <a:lnTo>
                  <a:pt x="1749874" y="723453"/>
                </a:lnTo>
                <a:lnTo>
                  <a:pt x="1726186" y="739428"/>
                </a:lnTo>
                <a:lnTo>
                  <a:pt x="1697177" y="745286"/>
                </a:lnTo>
                <a:lnTo>
                  <a:pt x="74523" y="745286"/>
                </a:lnTo>
                <a:lnTo>
                  <a:pt x="45514" y="739428"/>
                </a:lnTo>
                <a:lnTo>
                  <a:pt x="21826" y="723453"/>
                </a:lnTo>
                <a:lnTo>
                  <a:pt x="5856" y="699761"/>
                </a:lnTo>
                <a:lnTo>
                  <a:pt x="0" y="670750"/>
                </a:lnTo>
                <a:lnTo>
                  <a:pt x="0" y="745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77619" y="6003213"/>
            <a:ext cx="142811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9554">
              <a:lnSpc>
                <a:spcPts val="132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software,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technology,</a:t>
            </a:r>
            <a:r>
              <a:rPr sz="1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machinery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67042" y="3420712"/>
            <a:ext cx="2131695" cy="298450"/>
          </a:xfrm>
          <a:custGeom>
            <a:avLst/>
            <a:gdLst/>
            <a:ahLst/>
            <a:cxnLst/>
            <a:rect l="l" t="t" r="r" b="b"/>
            <a:pathLst>
              <a:path w="2131695" h="298450">
                <a:moveTo>
                  <a:pt x="0" y="0"/>
                </a:moveTo>
                <a:lnTo>
                  <a:pt x="0" y="149059"/>
                </a:lnTo>
                <a:lnTo>
                  <a:pt x="2131593" y="149059"/>
                </a:lnTo>
                <a:lnTo>
                  <a:pt x="2131593" y="298119"/>
                </a:lnTo>
              </a:path>
            </a:pathLst>
          </a:custGeom>
          <a:ln w="25399">
            <a:solidFill>
              <a:srgbClr val="3D6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54292" y="3718833"/>
            <a:ext cx="1289050" cy="745490"/>
          </a:xfrm>
          <a:custGeom>
            <a:avLst/>
            <a:gdLst/>
            <a:ahLst/>
            <a:cxnLst/>
            <a:rect l="l" t="t" r="r" b="b"/>
            <a:pathLst>
              <a:path w="1289050" h="745489">
                <a:moveTo>
                  <a:pt x="1214158" y="0"/>
                </a:moveTo>
                <a:lnTo>
                  <a:pt x="74523" y="0"/>
                </a:lnTo>
                <a:lnTo>
                  <a:pt x="45514" y="5856"/>
                </a:lnTo>
                <a:lnTo>
                  <a:pt x="21826" y="21826"/>
                </a:lnTo>
                <a:lnTo>
                  <a:pt x="5856" y="45514"/>
                </a:lnTo>
                <a:lnTo>
                  <a:pt x="0" y="74523"/>
                </a:lnTo>
                <a:lnTo>
                  <a:pt x="0" y="670750"/>
                </a:lnTo>
                <a:lnTo>
                  <a:pt x="5856" y="699761"/>
                </a:lnTo>
                <a:lnTo>
                  <a:pt x="21826" y="723453"/>
                </a:lnTo>
                <a:lnTo>
                  <a:pt x="45514" y="739428"/>
                </a:lnTo>
                <a:lnTo>
                  <a:pt x="74523" y="745286"/>
                </a:lnTo>
                <a:lnTo>
                  <a:pt x="1214158" y="745286"/>
                </a:lnTo>
                <a:lnTo>
                  <a:pt x="1243167" y="739428"/>
                </a:lnTo>
                <a:lnTo>
                  <a:pt x="1266855" y="723453"/>
                </a:lnTo>
                <a:lnTo>
                  <a:pt x="1282825" y="699761"/>
                </a:lnTo>
                <a:lnTo>
                  <a:pt x="1288681" y="670750"/>
                </a:lnTo>
                <a:lnTo>
                  <a:pt x="1288681" y="74523"/>
                </a:lnTo>
                <a:lnTo>
                  <a:pt x="1282825" y="45514"/>
                </a:lnTo>
                <a:lnTo>
                  <a:pt x="1266855" y="21826"/>
                </a:lnTo>
                <a:lnTo>
                  <a:pt x="1243167" y="5856"/>
                </a:lnTo>
                <a:lnTo>
                  <a:pt x="1214158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54292" y="3718833"/>
            <a:ext cx="1289050" cy="745490"/>
          </a:xfrm>
          <a:custGeom>
            <a:avLst/>
            <a:gdLst/>
            <a:ahLst/>
            <a:cxnLst/>
            <a:rect l="l" t="t" r="r" b="b"/>
            <a:pathLst>
              <a:path w="1289050" h="745489">
                <a:moveTo>
                  <a:pt x="0" y="74523"/>
                </a:moveTo>
                <a:lnTo>
                  <a:pt x="5856" y="45514"/>
                </a:lnTo>
                <a:lnTo>
                  <a:pt x="21826" y="21826"/>
                </a:lnTo>
                <a:lnTo>
                  <a:pt x="45514" y="5856"/>
                </a:lnTo>
                <a:lnTo>
                  <a:pt x="74523" y="0"/>
                </a:lnTo>
                <a:lnTo>
                  <a:pt x="1214158" y="0"/>
                </a:lnTo>
                <a:lnTo>
                  <a:pt x="1243167" y="5856"/>
                </a:lnTo>
                <a:lnTo>
                  <a:pt x="1266855" y="21826"/>
                </a:lnTo>
                <a:lnTo>
                  <a:pt x="1282825" y="45514"/>
                </a:lnTo>
                <a:lnTo>
                  <a:pt x="1288681" y="74523"/>
                </a:lnTo>
                <a:lnTo>
                  <a:pt x="1288681" y="670750"/>
                </a:lnTo>
                <a:lnTo>
                  <a:pt x="1282825" y="699761"/>
                </a:lnTo>
                <a:lnTo>
                  <a:pt x="1266855" y="723453"/>
                </a:lnTo>
                <a:lnTo>
                  <a:pt x="1243167" y="739428"/>
                </a:lnTo>
                <a:lnTo>
                  <a:pt x="1214158" y="745286"/>
                </a:lnTo>
                <a:lnTo>
                  <a:pt x="74523" y="745286"/>
                </a:lnTo>
                <a:lnTo>
                  <a:pt x="45514" y="739428"/>
                </a:lnTo>
                <a:lnTo>
                  <a:pt x="21826" y="723453"/>
                </a:lnTo>
                <a:lnTo>
                  <a:pt x="5856" y="699761"/>
                </a:lnTo>
                <a:lnTo>
                  <a:pt x="0" y="670750"/>
                </a:lnTo>
                <a:lnTo>
                  <a:pt x="0" y="745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552877" y="3916403"/>
            <a:ext cx="69215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5080" indent="-79375">
              <a:lnSpc>
                <a:spcPts val="1320"/>
              </a:lnSpc>
            </a:pP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rk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ce 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898635" y="4464117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119"/>
                </a:lnTo>
              </a:path>
            </a:pathLst>
          </a:custGeom>
          <a:ln w="25400">
            <a:solidFill>
              <a:srgbClr val="47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46807" y="4762238"/>
            <a:ext cx="1503680" cy="745490"/>
          </a:xfrm>
          <a:custGeom>
            <a:avLst/>
            <a:gdLst/>
            <a:ahLst/>
            <a:cxnLst/>
            <a:rect l="l" t="t" r="r" b="b"/>
            <a:pathLst>
              <a:path w="1503679" h="745489">
                <a:moveTo>
                  <a:pt x="1429131" y="0"/>
                </a:moveTo>
                <a:lnTo>
                  <a:pt x="74523" y="0"/>
                </a:lnTo>
                <a:lnTo>
                  <a:pt x="45514" y="5856"/>
                </a:lnTo>
                <a:lnTo>
                  <a:pt x="21826" y="21826"/>
                </a:lnTo>
                <a:lnTo>
                  <a:pt x="5856" y="45514"/>
                </a:lnTo>
                <a:lnTo>
                  <a:pt x="0" y="74523"/>
                </a:lnTo>
                <a:lnTo>
                  <a:pt x="0" y="670750"/>
                </a:lnTo>
                <a:lnTo>
                  <a:pt x="5856" y="699761"/>
                </a:lnTo>
                <a:lnTo>
                  <a:pt x="21826" y="723453"/>
                </a:lnTo>
                <a:lnTo>
                  <a:pt x="45514" y="739428"/>
                </a:lnTo>
                <a:lnTo>
                  <a:pt x="74523" y="745286"/>
                </a:lnTo>
                <a:lnTo>
                  <a:pt x="1429131" y="745286"/>
                </a:lnTo>
                <a:lnTo>
                  <a:pt x="1458139" y="739428"/>
                </a:lnTo>
                <a:lnTo>
                  <a:pt x="1481828" y="723453"/>
                </a:lnTo>
                <a:lnTo>
                  <a:pt x="1497798" y="699761"/>
                </a:lnTo>
                <a:lnTo>
                  <a:pt x="1503654" y="670750"/>
                </a:lnTo>
                <a:lnTo>
                  <a:pt x="1503654" y="74523"/>
                </a:lnTo>
                <a:lnTo>
                  <a:pt x="1497798" y="45514"/>
                </a:lnTo>
                <a:lnTo>
                  <a:pt x="1481828" y="21826"/>
                </a:lnTo>
                <a:lnTo>
                  <a:pt x="1458139" y="5856"/>
                </a:lnTo>
                <a:lnTo>
                  <a:pt x="1429131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46807" y="4762238"/>
            <a:ext cx="1503680" cy="745490"/>
          </a:xfrm>
          <a:custGeom>
            <a:avLst/>
            <a:gdLst/>
            <a:ahLst/>
            <a:cxnLst/>
            <a:rect l="l" t="t" r="r" b="b"/>
            <a:pathLst>
              <a:path w="1503679" h="745489">
                <a:moveTo>
                  <a:pt x="0" y="74523"/>
                </a:moveTo>
                <a:lnTo>
                  <a:pt x="5856" y="45514"/>
                </a:lnTo>
                <a:lnTo>
                  <a:pt x="21826" y="21826"/>
                </a:lnTo>
                <a:lnTo>
                  <a:pt x="45514" y="5856"/>
                </a:lnTo>
                <a:lnTo>
                  <a:pt x="74523" y="0"/>
                </a:lnTo>
                <a:lnTo>
                  <a:pt x="1429131" y="0"/>
                </a:lnTo>
                <a:lnTo>
                  <a:pt x="1458139" y="5856"/>
                </a:lnTo>
                <a:lnTo>
                  <a:pt x="1481828" y="21826"/>
                </a:lnTo>
                <a:lnTo>
                  <a:pt x="1497798" y="45514"/>
                </a:lnTo>
                <a:lnTo>
                  <a:pt x="1503654" y="74523"/>
                </a:lnTo>
                <a:lnTo>
                  <a:pt x="1503654" y="670750"/>
                </a:lnTo>
                <a:lnTo>
                  <a:pt x="1497798" y="699761"/>
                </a:lnTo>
                <a:lnTo>
                  <a:pt x="1481828" y="723453"/>
                </a:lnTo>
                <a:lnTo>
                  <a:pt x="1458139" y="739428"/>
                </a:lnTo>
                <a:lnTo>
                  <a:pt x="1429131" y="745286"/>
                </a:lnTo>
                <a:lnTo>
                  <a:pt x="74523" y="745286"/>
                </a:lnTo>
                <a:lnTo>
                  <a:pt x="45514" y="739428"/>
                </a:lnTo>
                <a:lnTo>
                  <a:pt x="21826" y="723453"/>
                </a:lnTo>
                <a:lnTo>
                  <a:pt x="5856" y="699761"/>
                </a:lnTo>
                <a:lnTo>
                  <a:pt x="0" y="670750"/>
                </a:lnTo>
                <a:lnTo>
                  <a:pt x="0" y="745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284018" y="4792359"/>
            <a:ext cx="1227455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ts val="132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Upgrading  employees’ skills</a:t>
            </a:r>
            <a:r>
              <a:rPr sz="1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align with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business  needs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898635" y="5507522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119"/>
                </a:lnTo>
              </a:path>
            </a:pathLst>
          </a:custGeom>
          <a:ln w="25400">
            <a:solidFill>
              <a:srgbClr val="47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12371" y="5805643"/>
            <a:ext cx="1772920" cy="745490"/>
          </a:xfrm>
          <a:custGeom>
            <a:avLst/>
            <a:gdLst/>
            <a:ahLst/>
            <a:cxnLst/>
            <a:rect l="l" t="t" r="r" b="b"/>
            <a:pathLst>
              <a:path w="1772920" h="745490">
                <a:moveTo>
                  <a:pt x="1698002" y="0"/>
                </a:moveTo>
                <a:lnTo>
                  <a:pt x="74523" y="0"/>
                </a:lnTo>
                <a:lnTo>
                  <a:pt x="45514" y="5856"/>
                </a:lnTo>
                <a:lnTo>
                  <a:pt x="21826" y="21826"/>
                </a:lnTo>
                <a:lnTo>
                  <a:pt x="5856" y="45514"/>
                </a:lnTo>
                <a:lnTo>
                  <a:pt x="0" y="74523"/>
                </a:lnTo>
                <a:lnTo>
                  <a:pt x="0" y="670750"/>
                </a:lnTo>
                <a:lnTo>
                  <a:pt x="5856" y="699761"/>
                </a:lnTo>
                <a:lnTo>
                  <a:pt x="21826" y="723453"/>
                </a:lnTo>
                <a:lnTo>
                  <a:pt x="45514" y="739428"/>
                </a:lnTo>
                <a:lnTo>
                  <a:pt x="74523" y="745286"/>
                </a:lnTo>
                <a:lnTo>
                  <a:pt x="1698002" y="745286"/>
                </a:lnTo>
                <a:lnTo>
                  <a:pt x="1727011" y="739428"/>
                </a:lnTo>
                <a:lnTo>
                  <a:pt x="1750699" y="723453"/>
                </a:lnTo>
                <a:lnTo>
                  <a:pt x="1766670" y="699761"/>
                </a:lnTo>
                <a:lnTo>
                  <a:pt x="1772526" y="670750"/>
                </a:lnTo>
                <a:lnTo>
                  <a:pt x="1772526" y="74523"/>
                </a:lnTo>
                <a:lnTo>
                  <a:pt x="1766670" y="45514"/>
                </a:lnTo>
                <a:lnTo>
                  <a:pt x="1750699" y="21826"/>
                </a:lnTo>
                <a:lnTo>
                  <a:pt x="1727011" y="5856"/>
                </a:lnTo>
                <a:lnTo>
                  <a:pt x="1698002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12371" y="5805643"/>
            <a:ext cx="1772920" cy="745490"/>
          </a:xfrm>
          <a:custGeom>
            <a:avLst/>
            <a:gdLst/>
            <a:ahLst/>
            <a:cxnLst/>
            <a:rect l="l" t="t" r="r" b="b"/>
            <a:pathLst>
              <a:path w="1772920" h="745490">
                <a:moveTo>
                  <a:pt x="0" y="74523"/>
                </a:moveTo>
                <a:lnTo>
                  <a:pt x="5856" y="45514"/>
                </a:lnTo>
                <a:lnTo>
                  <a:pt x="21826" y="21826"/>
                </a:lnTo>
                <a:lnTo>
                  <a:pt x="45514" y="5856"/>
                </a:lnTo>
                <a:lnTo>
                  <a:pt x="74523" y="0"/>
                </a:lnTo>
                <a:lnTo>
                  <a:pt x="1698002" y="0"/>
                </a:lnTo>
                <a:lnTo>
                  <a:pt x="1727011" y="5856"/>
                </a:lnTo>
                <a:lnTo>
                  <a:pt x="1750699" y="21826"/>
                </a:lnTo>
                <a:lnTo>
                  <a:pt x="1766670" y="45514"/>
                </a:lnTo>
                <a:lnTo>
                  <a:pt x="1772526" y="74523"/>
                </a:lnTo>
                <a:lnTo>
                  <a:pt x="1772526" y="670750"/>
                </a:lnTo>
                <a:lnTo>
                  <a:pt x="1766670" y="699761"/>
                </a:lnTo>
                <a:lnTo>
                  <a:pt x="1750699" y="723453"/>
                </a:lnTo>
                <a:lnTo>
                  <a:pt x="1727011" y="739428"/>
                </a:lnTo>
                <a:lnTo>
                  <a:pt x="1698002" y="745286"/>
                </a:lnTo>
                <a:lnTo>
                  <a:pt x="74523" y="745286"/>
                </a:lnTo>
                <a:lnTo>
                  <a:pt x="45514" y="739428"/>
                </a:lnTo>
                <a:lnTo>
                  <a:pt x="21826" y="723453"/>
                </a:lnTo>
                <a:lnTo>
                  <a:pt x="5856" y="699761"/>
                </a:lnTo>
                <a:lnTo>
                  <a:pt x="0" y="670750"/>
                </a:lnTo>
                <a:lnTo>
                  <a:pt x="0" y="745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164638" y="5835764"/>
            <a:ext cx="1467485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32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Advanced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occupational  training, leadership,  management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soft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skill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096767" y="1310640"/>
            <a:ext cx="5788151" cy="312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26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045" y="3048573"/>
            <a:ext cx="1857375" cy="2316480"/>
          </a:xfrm>
          <a:custGeom>
            <a:avLst/>
            <a:gdLst/>
            <a:ahLst/>
            <a:cxnLst/>
            <a:rect l="l" t="t" r="r" b="b"/>
            <a:pathLst>
              <a:path w="1857375" h="2316479">
                <a:moveTo>
                  <a:pt x="1671497" y="0"/>
                </a:moveTo>
                <a:lnTo>
                  <a:pt x="185724" y="0"/>
                </a:lnTo>
                <a:lnTo>
                  <a:pt x="136350" y="6634"/>
                </a:lnTo>
                <a:lnTo>
                  <a:pt x="91983" y="25358"/>
                </a:lnTo>
                <a:lnTo>
                  <a:pt x="54395" y="54400"/>
                </a:lnTo>
                <a:lnTo>
                  <a:pt x="25355" y="91989"/>
                </a:lnTo>
                <a:lnTo>
                  <a:pt x="6633" y="136354"/>
                </a:lnTo>
                <a:lnTo>
                  <a:pt x="0" y="185724"/>
                </a:lnTo>
                <a:lnTo>
                  <a:pt x="0" y="2130463"/>
                </a:lnTo>
                <a:lnTo>
                  <a:pt x="6633" y="2179837"/>
                </a:lnTo>
                <a:lnTo>
                  <a:pt x="25355" y="2224204"/>
                </a:lnTo>
                <a:lnTo>
                  <a:pt x="54395" y="2261792"/>
                </a:lnTo>
                <a:lnTo>
                  <a:pt x="91983" y="2290832"/>
                </a:lnTo>
                <a:lnTo>
                  <a:pt x="136350" y="2309553"/>
                </a:lnTo>
                <a:lnTo>
                  <a:pt x="185724" y="2316187"/>
                </a:lnTo>
                <a:lnTo>
                  <a:pt x="1671497" y="2316187"/>
                </a:lnTo>
                <a:lnTo>
                  <a:pt x="1720872" y="2309553"/>
                </a:lnTo>
                <a:lnTo>
                  <a:pt x="1765238" y="2290832"/>
                </a:lnTo>
                <a:lnTo>
                  <a:pt x="1802826" y="2261792"/>
                </a:lnTo>
                <a:lnTo>
                  <a:pt x="1831866" y="2224204"/>
                </a:lnTo>
                <a:lnTo>
                  <a:pt x="1850588" y="2179837"/>
                </a:lnTo>
                <a:lnTo>
                  <a:pt x="1857222" y="2130463"/>
                </a:lnTo>
                <a:lnTo>
                  <a:pt x="1857222" y="185724"/>
                </a:lnTo>
                <a:lnTo>
                  <a:pt x="1850588" y="136354"/>
                </a:lnTo>
                <a:lnTo>
                  <a:pt x="1831866" y="91989"/>
                </a:lnTo>
                <a:lnTo>
                  <a:pt x="1802826" y="54400"/>
                </a:lnTo>
                <a:lnTo>
                  <a:pt x="1765238" y="25358"/>
                </a:lnTo>
                <a:lnTo>
                  <a:pt x="1720872" y="6634"/>
                </a:lnTo>
                <a:lnTo>
                  <a:pt x="167149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045" y="3048573"/>
            <a:ext cx="1857375" cy="2316480"/>
          </a:xfrm>
          <a:custGeom>
            <a:avLst/>
            <a:gdLst/>
            <a:ahLst/>
            <a:cxnLst/>
            <a:rect l="l" t="t" r="r" b="b"/>
            <a:pathLst>
              <a:path w="1857375" h="2316479">
                <a:moveTo>
                  <a:pt x="0" y="185724"/>
                </a:moveTo>
                <a:lnTo>
                  <a:pt x="6633" y="136354"/>
                </a:lnTo>
                <a:lnTo>
                  <a:pt x="25355" y="91989"/>
                </a:lnTo>
                <a:lnTo>
                  <a:pt x="54395" y="54400"/>
                </a:lnTo>
                <a:lnTo>
                  <a:pt x="91983" y="25358"/>
                </a:lnTo>
                <a:lnTo>
                  <a:pt x="136350" y="6634"/>
                </a:lnTo>
                <a:lnTo>
                  <a:pt x="185724" y="0"/>
                </a:lnTo>
                <a:lnTo>
                  <a:pt x="1671497" y="0"/>
                </a:lnTo>
                <a:lnTo>
                  <a:pt x="1720872" y="6634"/>
                </a:lnTo>
                <a:lnTo>
                  <a:pt x="1765238" y="25358"/>
                </a:lnTo>
                <a:lnTo>
                  <a:pt x="1802826" y="54400"/>
                </a:lnTo>
                <a:lnTo>
                  <a:pt x="1831866" y="91989"/>
                </a:lnTo>
                <a:lnTo>
                  <a:pt x="1850588" y="136354"/>
                </a:lnTo>
                <a:lnTo>
                  <a:pt x="1857222" y="185724"/>
                </a:lnTo>
                <a:lnTo>
                  <a:pt x="1857222" y="2130463"/>
                </a:lnTo>
                <a:lnTo>
                  <a:pt x="1850588" y="2179837"/>
                </a:lnTo>
                <a:lnTo>
                  <a:pt x="1831866" y="2224204"/>
                </a:lnTo>
                <a:lnTo>
                  <a:pt x="1802826" y="2261792"/>
                </a:lnTo>
                <a:lnTo>
                  <a:pt x="1765238" y="2290832"/>
                </a:lnTo>
                <a:lnTo>
                  <a:pt x="1720872" y="2309553"/>
                </a:lnTo>
                <a:lnTo>
                  <a:pt x="1671497" y="2316187"/>
                </a:lnTo>
                <a:lnTo>
                  <a:pt x="185724" y="2316187"/>
                </a:lnTo>
                <a:lnTo>
                  <a:pt x="136350" y="2309553"/>
                </a:lnTo>
                <a:lnTo>
                  <a:pt x="91983" y="2290832"/>
                </a:lnTo>
                <a:lnTo>
                  <a:pt x="54395" y="2261792"/>
                </a:lnTo>
                <a:lnTo>
                  <a:pt x="25355" y="2224204"/>
                </a:lnTo>
                <a:lnTo>
                  <a:pt x="6633" y="2179837"/>
                </a:lnTo>
                <a:lnTo>
                  <a:pt x="0" y="2130463"/>
                </a:lnTo>
                <a:lnTo>
                  <a:pt x="0" y="185724"/>
                </a:lnTo>
                <a:close/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6472" y="3213653"/>
            <a:ext cx="1491615" cy="142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080" indent="-114300">
              <a:lnSpc>
                <a:spcPct val="91600"/>
              </a:lnSpc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Consulting </a:t>
            </a:r>
            <a:r>
              <a:rPr sz="1400" dirty="0">
                <a:latin typeface="Calibri"/>
                <a:cs typeface="Calibri"/>
              </a:rPr>
              <a:t>with  </a:t>
            </a:r>
            <a:r>
              <a:rPr sz="1400" spc="-10" dirty="0">
                <a:latin typeface="Calibri"/>
                <a:cs typeface="Calibri"/>
              </a:rPr>
              <a:t>employers and  </a:t>
            </a:r>
            <a:r>
              <a:rPr sz="1400" spc="-5" dirty="0">
                <a:latin typeface="Calibri"/>
                <a:cs typeface="Calibri"/>
              </a:rPr>
              <a:t>other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stakeholders  </a:t>
            </a:r>
            <a:r>
              <a:rPr sz="1400" dirty="0">
                <a:latin typeface="Calibri"/>
                <a:cs typeface="Calibri"/>
              </a:rPr>
              <a:t>on </a:t>
            </a:r>
            <a:r>
              <a:rPr sz="1400" spc="-5" dirty="0">
                <a:latin typeface="Calibri"/>
                <a:cs typeface="Calibri"/>
              </a:rPr>
              <a:t>labour </a:t>
            </a:r>
            <a:r>
              <a:rPr sz="1400" spc="-15" dirty="0">
                <a:latin typeface="Calibri"/>
                <a:cs typeface="Calibri"/>
              </a:rPr>
              <a:t>market  </a:t>
            </a:r>
            <a:r>
              <a:rPr sz="1400" spc="-10" dirty="0">
                <a:latin typeface="Calibri"/>
                <a:cs typeface="Calibri"/>
              </a:rPr>
              <a:t>needs</a:t>
            </a:r>
            <a:endParaRPr sz="1400">
              <a:latin typeface="Calibri"/>
              <a:cs typeface="Calibri"/>
            </a:endParaRPr>
          </a:p>
          <a:p>
            <a:pPr marL="127000" marR="198755" indent="-114300">
              <a:lnSpc>
                <a:spcPts val="1540"/>
              </a:lnSpc>
              <a:spcBef>
                <a:spcPts val="27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Developing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new  programs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2303" y="5701568"/>
            <a:ext cx="1537335" cy="830580"/>
          </a:xfrm>
          <a:custGeom>
            <a:avLst/>
            <a:gdLst/>
            <a:ahLst/>
            <a:cxnLst/>
            <a:rect l="l" t="t" r="r" b="b"/>
            <a:pathLst>
              <a:path w="1537335" h="830579">
                <a:moveTo>
                  <a:pt x="44589" y="0"/>
                </a:moveTo>
                <a:lnTo>
                  <a:pt x="0" y="6324"/>
                </a:lnTo>
                <a:lnTo>
                  <a:pt x="8142" y="54784"/>
                </a:lnTo>
                <a:lnTo>
                  <a:pt x="18730" y="102654"/>
                </a:lnTo>
                <a:lnTo>
                  <a:pt x="31729" y="149843"/>
                </a:lnTo>
                <a:lnTo>
                  <a:pt x="47103" y="196263"/>
                </a:lnTo>
                <a:lnTo>
                  <a:pt x="64818" y="241825"/>
                </a:lnTo>
                <a:lnTo>
                  <a:pt x="84839" y="286439"/>
                </a:lnTo>
                <a:lnTo>
                  <a:pt x="107132" y="330016"/>
                </a:lnTo>
                <a:lnTo>
                  <a:pt x="131662" y="372467"/>
                </a:lnTo>
                <a:lnTo>
                  <a:pt x="158394" y="413702"/>
                </a:lnTo>
                <a:lnTo>
                  <a:pt x="186414" y="452518"/>
                </a:lnTo>
                <a:lnTo>
                  <a:pt x="215998" y="489528"/>
                </a:lnTo>
                <a:lnTo>
                  <a:pt x="247067" y="524716"/>
                </a:lnTo>
                <a:lnTo>
                  <a:pt x="279546" y="558068"/>
                </a:lnTo>
                <a:lnTo>
                  <a:pt x="313359" y="589571"/>
                </a:lnTo>
                <a:lnTo>
                  <a:pt x="348429" y="619209"/>
                </a:lnTo>
                <a:lnTo>
                  <a:pt x="384679" y="646969"/>
                </a:lnTo>
                <a:lnTo>
                  <a:pt x="422034" y="672836"/>
                </a:lnTo>
                <a:lnTo>
                  <a:pt x="460417" y="696796"/>
                </a:lnTo>
                <a:lnTo>
                  <a:pt x="499751" y="718835"/>
                </a:lnTo>
                <a:lnTo>
                  <a:pt x="539961" y="738939"/>
                </a:lnTo>
                <a:lnTo>
                  <a:pt x="580969" y="757093"/>
                </a:lnTo>
                <a:lnTo>
                  <a:pt x="622700" y="773283"/>
                </a:lnTo>
                <a:lnTo>
                  <a:pt x="665077" y="787495"/>
                </a:lnTo>
                <a:lnTo>
                  <a:pt x="708024" y="799714"/>
                </a:lnTo>
                <a:lnTo>
                  <a:pt x="751464" y="809927"/>
                </a:lnTo>
                <a:lnTo>
                  <a:pt x="795321" y="818118"/>
                </a:lnTo>
                <a:lnTo>
                  <a:pt x="839519" y="824274"/>
                </a:lnTo>
                <a:lnTo>
                  <a:pt x="883981" y="828381"/>
                </a:lnTo>
                <a:lnTo>
                  <a:pt x="928631" y="830424"/>
                </a:lnTo>
                <a:lnTo>
                  <a:pt x="973392" y="830389"/>
                </a:lnTo>
                <a:lnTo>
                  <a:pt x="1018189" y="828261"/>
                </a:lnTo>
                <a:lnTo>
                  <a:pt x="1062944" y="824027"/>
                </a:lnTo>
                <a:lnTo>
                  <a:pt x="1107581" y="817672"/>
                </a:lnTo>
                <a:lnTo>
                  <a:pt x="1152025" y="809182"/>
                </a:lnTo>
                <a:lnTo>
                  <a:pt x="1196198" y="798542"/>
                </a:lnTo>
                <a:lnTo>
                  <a:pt x="1240024" y="785739"/>
                </a:lnTo>
                <a:lnTo>
                  <a:pt x="1240608" y="785538"/>
                </a:lnTo>
                <a:lnTo>
                  <a:pt x="934011" y="785538"/>
                </a:lnTo>
                <a:lnTo>
                  <a:pt x="886904" y="783582"/>
                </a:lnTo>
                <a:lnTo>
                  <a:pt x="840315" y="779228"/>
                </a:lnTo>
                <a:lnTo>
                  <a:pt x="794316" y="772529"/>
                </a:lnTo>
                <a:lnTo>
                  <a:pt x="748976" y="763540"/>
                </a:lnTo>
                <a:lnTo>
                  <a:pt x="704369" y="752312"/>
                </a:lnTo>
                <a:lnTo>
                  <a:pt x="660564" y="738901"/>
                </a:lnTo>
                <a:lnTo>
                  <a:pt x="617634" y="723360"/>
                </a:lnTo>
                <a:lnTo>
                  <a:pt x="575651" y="705743"/>
                </a:lnTo>
                <a:lnTo>
                  <a:pt x="534684" y="686103"/>
                </a:lnTo>
                <a:lnTo>
                  <a:pt x="494807" y="664494"/>
                </a:lnTo>
                <a:lnTo>
                  <a:pt x="456089" y="640969"/>
                </a:lnTo>
                <a:lnTo>
                  <a:pt x="418604" y="615583"/>
                </a:lnTo>
                <a:lnTo>
                  <a:pt x="382421" y="588388"/>
                </a:lnTo>
                <a:lnTo>
                  <a:pt x="347612" y="559439"/>
                </a:lnTo>
                <a:lnTo>
                  <a:pt x="314250" y="528790"/>
                </a:lnTo>
                <a:lnTo>
                  <a:pt x="282404" y="496493"/>
                </a:lnTo>
                <a:lnTo>
                  <a:pt x="252147" y="462603"/>
                </a:lnTo>
                <a:lnTo>
                  <a:pt x="223551" y="427174"/>
                </a:lnTo>
                <a:lnTo>
                  <a:pt x="196685" y="390258"/>
                </a:lnTo>
                <a:lnTo>
                  <a:pt x="171622" y="351910"/>
                </a:lnTo>
                <a:lnTo>
                  <a:pt x="148434" y="312183"/>
                </a:lnTo>
                <a:lnTo>
                  <a:pt x="127191" y="271131"/>
                </a:lnTo>
                <a:lnTo>
                  <a:pt x="107965" y="228808"/>
                </a:lnTo>
                <a:lnTo>
                  <a:pt x="90828" y="185267"/>
                </a:lnTo>
                <a:lnTo>
                  <a:pt x="75850" y="140562"/>
                </a:lnTo>
                <a:lnTo>
                  <a:pt x="63103" y="94747"/>
                </a:lnTo>
                <a:lnTo>
                  <a:pt x="52659" y="47875"/>
                </a:lnTo>
                <a:lnTo>
                  <a:pt x="44589" y="0"/>
                </a:lnTo>
                <a:close/>
              </a:path>
              <a:path w="1537335" h="830579">
                <a:moveTo>
                  <a:pt x="1537271" y="600519"/>
                </a:moveTo>
                <a:lnTo>
                  <a:pt x="1444256" y="604189"/>
                </a:lnTo>
                <a:lnTo>
                  <a:pt x="1463065" y="627519"/>
                </a:lnTo>
                <a:lnTo>
                  <a:pt x="1419043" y="655629"/>
                </a:lnTo>
                <a:lnTo>
                  <a:pt x="1373600" y="681119"/>
                </a:lnTo>
                <a:lnTo>
                  <a:pt x="1326853" y="703944"/>
                </a:lnTo>
                <a:lnTo>
                  <a:pt x="1278923" y="724058"/>
                </a:lnTo>
                <a:lnTo>
                  <a:pt x="1229926" y="741415"/>
                </a:lnTo>
                <a:lnTo>
                  <a:pt x="1179981" y="755967"/>
                </a:lnTo>
                <a:lnTo>
                  <a:pt x="1129207" y="767670"/>
                </a:lnTo>
                <a:lnTo>
                  <a:pt x="1077722" y="776477"/>
                </a:lnTo>
                <a:lnTo>
                  <a:pt x="1029491" y="782039"/>
                </a:lnTo>
                <a:lnTo>
                  <a:pt x="981563" y="785041"/>
                </a:lnTo>
                <a:lnTo>
                  <a:pt x="934011" y="785538"/>
                </a:lnTo>
                <a:lnTo>
                  <a:pt x="1240608" y="785538"/>
                </a:lnTo>
                <a:lnTo>
                  <a:pt x="1283428" y="770758"/>
                </a:lnTo>
                <a:lnTo>
                  <a:pt x="1326331" y="753585"/>
                </a:lnTo>
                <a:lnTo>
                  <a:pt x="1368659" y="734205"/>
                </a:lnTo>
                <a:lnTo>
                  <a:pt x="1410335" y="712605"/>
                </a:lnTo>
                <a:lnTo>
                  <a:pt x="1451282" y="688770"/>
                </a:lnTo>
                <a:lnTo>
                  <a:pt x="1491424" y="662685"/>
                </a:lnTo>
                <a:lnTo>
                  <a:pt x="1517617" y="662685"/>
                </a:lnTo>
                <a:lnTo>
                  <a:pt x="1537271" y="600519"/>
                </a:lnTo>
                <a:close/>
              </a:path>
              <a:path w="1537335" h="830579">
                <a:moveTo>
                  <a:pt x="1517617" y="662685"/>
                </a:moveTo>
                <a:lnTo>
                  <a:pt x="1491424" y="662685"/>
                </a:lnTo>
                <a:lnTo>
                  <a:pt x="1510245" y="686003"/>
                </a:lnTo>
                <a:lnTo>
                  <a:pt x="1517617" y="662685"/>
                </a:lnTo>
                <a:close/>
              </a:path>
            </a:pathLst>
          </a:custGeom>
          <a:solidFill>
            <a:srgbClr val="ABB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568" y="4705672"/>
            <a:ext cx="1651000" cy="1076325"/>
          </a:xfrm>
          <a:custGeom>
            <a:avLst/>
            <a:gdLst/>
            <a:ahLst/>
            <a:cxnLst/>
            <a:rect l="l" t="t" r="r" b="b"/>
            <a:pathLst>
              <a:path w="1651000" h="1076325">
                <a:moveTo>
                  <a:pt x="1543253" y="0"/>
                </a:moveTo>
                <a:lnTo>
                  <a:pt x="107607" y="0"/>
                </a:lnTo>
                <a:lnTo>
                  <a:pt x="65718" y="8457"/>
                </a:lnTo>
                <a:lnTo>
                  <a:pt x="31515" y="31519"/>
                </a:lnTo>
                <a:lnTo>
                  <a:pt x="8455" y="65724"/>
                </a:lnTo>
                <a:lnTo>
                  <a:pt x="0" y="107607"/>
                </a:lnTo>
                <a:lnTo>
                  <a:pt x="0" y="968451"/>
                </a:lnTo>
                <a:lnTo>
                  <a:pt x="8455" y="1010334"/>
                </a:lnTo>
                <a:lnTo>
                  <a:pt x="31515" y="1044538"/>
                </a:lnTo>
                <a:lnTo>
                  <a:pt x="65718" y="1067601"/>
                </a:lnTo>
                <a:lnTo>
                  <a:pt x="107607" y="1076058"/>
                </a:lnTo>
                <a:lnTo>
                  <a:pt x="1543253" y="1076058"/>
                </a:lnTo>
                <a:lnTo>
                  <a:pt x="1585141" y="1067601"/>
                </a:lnTo>
                <a:lnTo>
                  <a:pt x="1619345" y="1044538"/>
                </a:lnTo>
                <a:lnTo>
                  <a:pt x="1642404" y="1010334"/>
                </a:lnTo>
                <a:lnTo>
                  <a:pt x="1650860" y="968451"/>
                </a:lnTo>
                <a:lnTo>
                  <a:pt x="1650860" y="107607"/>
                </a:lnTo>
                <a:lnTo>
                  <a:pt x="1642404" y="65724"/>
                </a:lnTo>
                <a:lnTo>
                  <a:pt x="1619345" y="31519"/>
                </a:lnTo>
                <a:lnTo>
                  <a:pt x="1585141" y="8457"/>
                </a:lnTo>
                <a:lnTo>
                  <a:pt x="1543253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8664" y="4912865"/>
            <a:ext cx="795655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24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47625">
              <a:lnSpc>
                <a:spcPts val="1864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2017/18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83769" y="2378064"/>
            <a:ext cx="1857375" cy="3696335"/>
          </a:xfrm>
          <a:custGeom>
            <a:avLst/>
            <a:gdLst/>
            <a:ahLst/>
            <a:cxnLst/>
            <a:rect l="l" t="t" r="r" b="b"/>
            <a:pathLst>
              <a:path w="1857375" h="3696335">
                <a:moveTo>
                  <a:pt x="1671497" y="0"/>
                </a:moveTo>
                <a:lnTo>
                  <a:pt x="185724" y="0"/>
                </a:lnTo>
                <a:lnTo>
                  <a:pt x="136350" y="6634"/>
                </a:lnTo>
                <a:lnTo>
                  <a:pt x="91983" y="25358"/>
                </a:lnTo>
                <a:lnTo>
                  <a:pt x="54395" y="54400"/>
                </a:lnTo>
                <a:lnTo>
                  <a:pt x="25355" y="91989"/>
                </a:lnTo>
                <a:lnTo>
                  <a:pt x="6633" y="136354"/>
                </a:lnTo>
                <a:lnTo>
                  <a:pt x="0" y="185724"/>
                </a:lnTo>
                <a:lnTo>
                  <a:pt x="0" y="3510038"/>
                </a:lnTo>
                <a:lnTo>
                  <a:pt x="6633" y="3559413"/>
                </a:lnTo>
                <a:lnTo>
                  <a:pt x="25355" y="3603779"/>
                </a:lnTo>
                <a:lnTo>
                  <a:pt x="54395" y="3641367"/>
                </a:lnTo>
                <a:lnTo>
                  <a:pt x="91983" y="3670407"/>
                </a:lnTo>
                <a:lnTo>
                  <a:pt x="136350" y="3689129"/>
                </a:lnTo>
                <a:lnTo>
                  <a:pt x="185724" y="3695763"/>
                </a:lnTo>
                <a:lnTo>
                  <a:pt x="1671497" y="3695763"/>
                </a:lnTo>
                <a:lnTo>
                  <a:pt x="1720872" y="3689129"/>
                </a:lnTo>
                <a:lnTo>
                  <a:pt x="1765238" y="3670407"/>
                </a:lnTo>
                <a:lnTo>
                  <a:pt x="1802826" y="3641367"/>
                </a:lnTo>
                <a:lnTo>
                  <a:pt x="1831866" y="3603779"/>
                </a:lnTo>
                <a:lnTo>
                  <a:pt x="1850588" y="3559413"/>
                </a:lnTo>
                <a:lnTo>
                  <a:pt x="1857222" y="3510038"/>
                </a:lnTo>
                <a:lnTo>
                  <a:pt x="1857222" y="185724"/>
                </a:lnTo>
                <a:lnTo>
                  <a:pt x="1850588" y="136354"/>
                </a:lnTo>
                <a:lnTo>
                  <a:pt x="1831866" y="91989"/>
                </a:lnTo>
                <a:lnTo>
                  <a:pt x="1802826" y="54400"/>
                </a:lnTo>
                <a:lnTo>
                  <a:pt x="1765238" y="25358"/>
                </a:lnTo>
                <a:lnTo>
                  <a:pt x="1720872" y="6634"/>
                </a:lnTo>
                <a:lnTo>
                  <a:pt x="167149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3768" y="2378064"/>
            <a:ext cx="1857375" cy="3696335"/>
          </a:xfrm>
          <a:custGeom>
            <a:avLst/>
            <a:gdLst/>
            <a:ahLst/>
            <a:cxnLst/>
            <a:rect l="l" t="t" r="r" b="b"/>
            <a:pathLst>
              <a:path w="1857375" h="3696335">
                <a:moveTo>
                  <a:pt x="0" y="185724"/>
                </a:moveTo>
                <a:lnTo>
                  <a:pt x="6633" y="136354"/>
                </a:lnTo>
                <a:lnTo>
                  <a:pt x="25355" y="91989"/>
                </a:lnTo>
                <a:lnTo>
                  <a:pt x="54395" y="54400"/>
                </a:lnTo>
                <a:lnTo>
                  <a:pt x="91983" y="25358"/>
                </a:lnTo>
                <a:lnTo>
                  <a:pt x="136350" y="6634"/>
                </a:lnTo>
                <a:lnTo>
                  <a:pt x="185724" y="0"/>
                </a:lnTo>
                <a:lnTo>
                  <a:pt x="1671497" y="0"/>
                </a:lnTo>
                <a:lnTo>
                  <a:pt x="1720872" y="6634"/>
                </a:lnTo>
                <a:lnTo>
                  <a:pt x="1765238" y="25358"/>
                </a:lnTo>
                <a:lnTo>
                  <a:pt x="1802826" y="54400"/>
                </a:lnTo>
                <a:lnTo>
                  <a:pt x="1831866" y="91989"/>
                </a:lnTo>
                <a:lnTo>
                  <a:pt x="1850588" y="136354"/>
                </a:lnTo>
                <a:lnTo>
                  <a:pt x="1857222" y="185724"/>
                </a:lnTo>
                <a:lnTo>
                  <a:pt x="1857222" y="3510038"/>
                </a:lnTo>
                <a:lnTo>
                  <a:pt x="1850588" y="3559413"/>
                </a:lnTo>
                <a:lnTo>
                  <a:pt x="1831866" y="3603779"/>
                </a:lnTo>
                <a:lnTo>
                  <a:pt x="1802826" y="3641367"/>
                </a:lnTo>
                <a:lnTo>
                  <a:pt x="1765238" y="3670407"/>
                </a:lnTo>
                <a:lnTo>
                  <a:pt x="1720872" y="3689129"/>
                </a:lnTo>
                <a:lnTo>
                  <a:pt x="1671497" y="3695763"/>
                </a:lnTo>
                <a:lnTo>
                  <a:pt x="185724" y="3695763"/>
                </a:lnTo>
                <a:lnTo>
                  <a:pt x="136350" y="3689129"/>
                </a:lnTo>
                <a:lnTo>
                  <a:pt x="91983" y="3670407"/>
                </a:lnTo>
                <a:lnTo>
                  <a:pt x="54395" y="3641367"/>
                </a:lnTo>
                <a:lnTo>
                  <a:pt x="25355" y="3603779"/>
                </a:lnTo>
                <a:lnTo>
                  <a:pt x="6633" y="3559413"/>
                </a:lnTo>
                <a:lnTo>
                  <a:pt x="0" y="3510038"/>
                </a:lnTo>
                <a:lnTo>
                  <a:pt x="0" y="185724"/>
                </a:lnTo>
                <a:close/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49289" y="3339601"/>
            <a:ext cx="1463040" cy="262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40640" indent="-114300">
              <a:lnSpc>
                <a:spcPts val="1540"/>
              </a:lnSpc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New </a:t>
            </a:r>
            <a:r>
              <a:rPr sz="1400" dirty="0">
                <a:latin typeface="Calibri"/>
                <a:cs typeface="Calibri"/>
              </a:rPr>
              <a:t>BC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Employer  </a:t>
            </a:r>
            <a:r>
              <a:rPr sz="1400" spc="-15" dirty="0">
                <a:latin typeface="Calibri"/>
                <a:cs typeface="Calibri"/>
              </a:rPr>
              <a:t>Training </a:t>
            </a:r>
            <a:r>
              <a:rPr sz="1400" spc="-10" dirty="0">
                <a:latin typeface="Calibri"/>
                <a:cs typeface="Calibri"/>
              </a:rPr>
              <a:t>Grant  </a:t>
            </a:r>
            <a:r>
              <a:rPr sz="1400" spc="-5" dirty="0">
                <a:latin typeface="Calibri"/>
                <a:cs typeface="Calibri"/>
              </a:rPr>
              <a:t>(Apr)</a:t>
            </a:r>
            <a:endParaRPr sz="1400">
              <a:latin typeface="Calibri"/>
              <a:cs typeface="Calibri"/>
            </a:endParaRPr>
          </a:p>
          <a:p>
            <a:pPr marL="127000" marR="118110" indent="-114300">
              <a:lnSpc>
                <a:spcPts val="1540"/>
              </a:lnSpc>
              <a:spcBef>
                <a:spcPts val="259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New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Community  </a:t>
            </a:r>
            <a:r>
              <a:rPr sz="1400" spc="-15" dirty="0">
                <a:latin typeface="Calibri"/>
                <a:cs typeface="Calibri"/>
              </a:rPr>
              <a:t>Workforce  </a:t>
            </a:r>
            <a:r>
              <a:rPr sz="1400" spc="-5" dirty="0">
                <a:latin typeface="Calibri"/>
                <a:cs typeface="Calibri"/>
              </a:rPr>
              <a:t>Response </a:t>
            </a:r>
            <a:r>
              <a:rPr sz="1400" spc="-10" dirty="0">
                <a:latin typeface="Calibri"/>
                <a:cs typeface="Calibri"/>
              </a:rPr>
              <a:t>Grant  </a:t>
            </a:r>
            <a:r>
              <a:rPr sz="1400" spc="-5" dirty="0">
                <a:latin typeface="Calibri"/>
                <a:cs typeface="Calibri"/>
              </a:rPr>
              <a:t>(Sept)</a:t>
            </a:r>
            <a:endParaRPr sz="1400">
              <a:latin typeface="Calibri"/>
              <a:cs typeface="Calibri"/>
            </a:endParaRPr>
          </a:p>
          <a:p>
            <a:pPr marL="127000" marR="5080" indent="-114300">
              <a:lnSpc>
                <a:spcPct val="91600"/>
              </a:lnSpc>
              <a:spcBef>
                <a:spcPts val="229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Calibri"/>
                <a:cs typeface="Calibri"/>
              </a:rPr>
              <a:t>Procurement for  </a:t>
            </a:r>
            <a:r>
              <a:rPr sz="1400" spc="-5" dirty="0">
                <a:latin typeface="Calibri"/>
                <a:cs typeface="Calibri"/>
              </a:rPr>
              <a:t>new </a:t>
            </a:r>
            <a:r>
              <a:rPr sz="1400" dirty="0">
                <a:latin typeface="Calibri"/>
                <a:cs typeface="Calibri"/>
              </a:rPr>
              <a:t>Skills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Training  </a:t>
            </a:r>
            <a:r>
              <a:rPr sz="1400" spc="-10" dirty="0">
                <a:latin typeface="Calibri"/>
                <a:cs typeface="Calibri"/>
              </a:rPr>
              <a:t>for Employment  programs </a:t>
            </a:r>
            <a:r>
              <a:rPr sz="1400" spc="-5" dirty="0">
                <a:latin typeface="Calibri"/>
                <a:cs typeface="Calibri"/>
              </a:rPr>
              <a:t>begins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  </a:t>
            </a:r>
            <a:r>
              <a:rPr sz="1400" spc="-25" dirty="0">
                <a:latin typeface="Calibri"/>
                <a:cs typeface="Calibri"/>
              </a:rPr>
              <a:t>Youth/Youth </a:t>
            </a:r>
            <a:r>
              <a:rPr sz="1400" spc="-10" dirty="0">
                <a:latin typeface="Calibri"/>
                <a:cs typeface="Calibri"/>
              </a:rPr>
              <a:t>at  </a:t>
            </a:r>
            <a:r>
              <a:rPr sz="1400" dirty="0">
                <a:latin typeface="Calibri"/>
                <a:cs typeface="Calibri"/>
              </a:rPr>
              <a:t>Risk </a:t>
            </a:r>
            <a:r>
              <a:rPr sz="1400" spc="-5" dirty="0">
                <a:latin typeface="Calibri"/>
                <a:cs typeface="Calibri"/>
              </a:rPr>
              <a:t>posted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(Sept)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26420" y="1824898"/>
            <a:ext cx="1938020" cy="857885"/>
          </a:xfrm>
          <a:custGeom>
            <a:avLst/>
            <a:gdLst/>
            <a:ahLst/>
            <a:cxnLst/>
            <a:rect l="l" t="t" r="r" b="b"/>
            <a:pathLst>
              <a:path w="1938020" h="857885">
                <a:moveTo>
                  <a:pt x="1139898" y="44776"/>
                </a:moveTo>
                <a:lnTo>
                  <a:pt x="832343" y="44776"/>
                </a:lnTo>
                <a:lnTo>
                  <a:pt x="877707" y="46152"/>
                </a:lnTo>
                <a:lnTo>
                  <a:pt x="922806" y="49391"/>
                </a:lnTo>
                <a:lnTo>
                  <a:pt x="967588" y="54467"/>
                </a:lnTo>
                <a:lnTo>
                  <a:pt x="1012002" y="61355"/>
                </a:lnTo>
                <a:lnTo>
                  <a:pt x="1055993" y="70029"/>
                </a:lnTo>
                <a:lnTo>
                  <a:pt x="1099510" y="80463"/>
                </a:lnTo>
                <a:lnTo>
                  <a:pt x="1142500" y="92630"/>
                </a:lnTo>
                <a:lnTo>
                  <a:pt x="1184911" y="106507"/>
                </a:lnTo>
                <a:lnTo>
                  <a:pt x="1226691" y="122066"/>
                </a:lnTo>
                <a:lnTo>
                  <a:pt x="1267786" y="139282"/>
                </a:lnTo>
                <a:lnTo>
                  <a:pt x="1308144" y="158128"/>
                </a:lnTo>
                <a:lnTo>
                  <a:pt x="1347713" y="178580"/>
                </a:lnTo>
                <a:lnTo>
                  <a:pt x="1386440" y="200611"/>
                </a:lnTo>
                <a:lnTo>
                  <a:pt x="1424273" y="224196"/>
                </a:lnTo>
                <a:lnTo>
                  <a:pt x="1461160" y="249309"/>
                </a:lnTo>
                <a:lnTo>
                  <a:pt x="1497047" y="275923"/>
                </a:lnTo>
                <a:lnTo>
                  <a:pt x="1531883" y="304014"/>
                </a:lnTo>
                <a:lnTo>
                  <a:pt x="1565614" y="333554"/>
                </a:lnTo>
                <a:lnTo>
                  <a:pt x="1598189" y="364520"/>
                </a:lnTo>
                <a:lnTo>
                  <a:pt x="1629554" y="396884"/>
                </a:lnTo>
                <a:lnTo>
                  <a:pt x="1659658" y="430621"/>
                </a:lnTo>
                <a:lnTo>
                  <a:pt x="1688448" y="465705"/>
                </a:lnTo>
                <a:lnTo>
                  <a:pt x="1715871" y="502110"/>
                </a:lnTo>
                <a:lnTo>
                  <a:pt x="1741876" y="539811"/>
                </a:lnTo>
                <a:lnTo>
                  <a:pt x="1766408" y="578782"/>
                </a:lnTo>
                <a:lnTo>
                  <a:pt x="1789416" y="618996"/>
                </a:lnTo>
                <a:lnTo>
                  <a:pt x="1810848" y="660428"/>
                </a:lnTo>
                <a:lnTo>
                  <a:pt x="1830651" y="703053"/>
                </a:lnTo>
                <a:lnTo>
                  <a:pt x="1848772" y="746844"/>
                </a:lnTo>
                <a:lnTo>
                  <a:pt x="1865160" y="791776"/>
                </a:lnTo>
                <a:lnTo>
                  <a:pt x="1836216" y="799485"/>
                </a:lnTo>
                <a:lnTo>
                  <a:pt x="1908644" y="857562"/>
                </a:lnTo>
                <a:lnTo>
                  <a:pt x="1935090" y="780143"/>
                </a:lnTo>
                <a:lnTo>
                  <a:pt x="1908784" y="780143"/>
                </a:lnTo>
                <a:lnTo>
                  <a:pt x="1891948" y="733630"/>
                </a:lnTo>
                <a:lnTo>
                  <a:pt x="1873165" y="687982"/>
                </a:lnTo>
                <a:lnTo>
                  <a:pt x="1852470" y="643256"/>
                </a:lnTo>
                <a:lnTo>
                  <a:pt x="1829899" y="599510"/>
                </a:lnTo>
                <a:lnTo>
                  <a:pt x="1805490" y="556801"/>
                </a:lnTo>
                <a:lnTo>
                  <a:pt x="1779279" y="515187"/>
                </a:lnTo>
                <a:lnTo>
                  <a:pt x="1751302" y="474725"/>
                </a:lnTo>
                <a:lnTo>
                  <a:pt x="1721595" y="435474"/>
                </a:lnTo>
                <a:lnTo>
                  <a:pt x="1690196" y="397491"/>
                </a:lnTo>
                <a:lnTo>
                  <a:pt x="1657139" y="360833"/>
                </a:lnTo>
                <a:lnTo>
                  <a:pt x="1622463" y="325559"/>
                </a:lnTo>
                <a:lnTo>
                  <a:pt x="1587023" y="292433"/>
                </a:lnTo>
                <a:lnTo>
                  <a:pt x="1550565" y="261088"/>
                </a:lnTo>
                <a:lnTo>
                  <a:pt x="1513144" y="231523"/>
                </a:lnTo>
                <a:lnTo>
                  <a:pt x="1474817" y="203738"/>
                </a:lnTo>
                <a:lnTo>
                  <a:pt x="1435640" y="177732"/>
                </a:lnTo>
                <a:lnTo>
                  <a:pt x="1395669" y="153503"/>
                </a:lnTo>
                <a:lnTo>
                  <a:pt x="1354961" y="131052"/>
                </a:lnTo>
                <a:lnTo>
                  <a:pt x="1313572" y="110378"/>
                </a:lnTo>
                <a:lnTo>
                  <a:pt x="1271559" y="91479"/>
                </a:lnTo>
                <a:lnTo>
                  <a:pt x="1228977" y="74355"/>
                </a:lnTo>
                <a:lnTo>
                  <a:pt x="1185883" y="59006"/>
                </a:lnTo>
                <a:lnTo>
                  <a:pt x="1142333" y="45430"/>
                </a:lnTo>
                <a:lnTo>
                  <a:pt x="1139898" y="44776"/>
                </a:lnTo>
                <a:close/>
              </a:path>
              <a:path w="1938020" h="857885">
                <a:moveTo>
                  <a:pt x="1937727" y="772421"/>
                </a:moveTo>
                <a:lnTo>
                  <a:pt x="1908784" y="780143"/>
                </a:lnTo>
                <a:lnTo>
                  <a:pt x="1935090" y="780143"/>
                </a:lnTo>
                <a:lnTo>
                  <a:pt x="1937727" y="772421"/>
                </a:lnTo>
                <a:close/>
              </a:path>
              <a:path w="1938020" h="857885">
                <a:moveTo>
                  <a:pt x="829456" y="0"/>
                </a:moveTo>
                <a:lnTo>
                  <a:pt x="784287" y="586"/>
                </a:lnTo>
                <a:lnTo>
                  <a:pt x="739170" y="2940"/>
                </a:lnTo>
                <a:lnTo>
                  <a:pt x="694161" y="7060"/>
                </a:lnTo>
                <a:lnTo>
                  <a:pt x="649315" y="12946"/>
                </a:lnTo>
                <a:lnTo>
                  <a:pt x="604689" y="20597"/>
                </a:lnTo>
                <a:lnTo>
                  <a:pt x="560340" y="30012"/>
                </a:lnTo>
                <a:lnTo>
                  <a:pt x="516323" y="41190"/>
                </a:lnTo>
                <a:lnTo>
                  <a:pt x="472695" y="54130"/>
                </a:lnTo>
                <a:lnTo>
                  <a:pt x="429512" y="68833"/>
                </a:lnTo>
                <a:lnTo>
                  <a:pt x="386831" y="85297"/>
                </a:lnTo>
                <a:lnTo>
                  <a:pt x="344708" y="103521"/>
                </a:lnTo>
                <a:lnTo>
                  <a:pt x="303200" y="123506"/>
                </a:lnTo>
                <a:lnTo>
                  <a:pt x="262361" y="145249"/>
                </a:lnTo>
                <a:lnTo>
                  <a:pt x="222250" y="168750"/>
                </a:lnTo>
                <a:lnTo>
                  <a:pt x="182922" y="194009"/>
                </a:lnTo>
                <a:lnTo>
                  <a:pt x="144433" y="221025"/>
                </a:lnTo>
                <a:lnTo>
                  <a:pt x="106840" y="249796"/>
                </a:lnTo>
                <a:lnTo>
                  <a:pt x="70199" y="280323"/>
                </a:lnTo>
                <a:lnTo>
                  <a:pt x="34567" y="312605"/>
                </a:lnTo>
                <a:lnTo>
                  <a:pt x="0" y="346641"/>
                </a:lnTo>
                <a:lnTo>
                  <a:pt x="32258" y="378073"/>
                </a:lnTo>
                <a:lnTo>
                  <a:pt x="69394" y="341717"/>
                </a:lnTo>
                <a:lnTo>
                  <a:pt x="108116" y="307226"/>
                </a:lnTo>
                <a:lnTo>
                  <a:pt x="148348" y="274645"/>
                </a:lnTo>
                <a:lnTo>
                  <a:pt x="190020" y="244022"/>
                </a:lnTo>
                <a:lnTo>
                  <a:pt x="233059" y="215401"/>
                </a:lnTo>
                <a:lnTo>
                  <a:pt x="277392" y="188828"/>
                </a:lnTo>
                <a:lnTo>
                  <a:pt x="322946" y="164350"/>
                </a:lnTo>
                <a:lnTo>
                  <a:pt x="369650" y="142013"/>
                </a:lnTo>
                <a:lnTo>
                  <a:pt x="417431" y="121862"/>
                </a:lnTo>
                <a:lnTo>
                  <a:pt x="466217" y="103944"/>
                </a:lnTo>
                <a:lnTo>
                  <a:pt x="511805" y="89484"/>
                </a:lnTo>
                <a:lnTo>
                  <a:pt x="557549" y="77095"/>
                </a:lnTo>
                <a:lnTo>
                  <a:pt x="603397" y="66749"/>
                </a:lnTo>
                <a:lnTo>
                  <a:pt x="649295" y="58422"/>
                </a:lnTo>
                <a:lnTo>
                  <a:pt x="695191" y="52086"/>
                </a:lnTo>
                <a:lnTo>
                  <a:pt x="741033" y="47718"/>
                </a:lnTo>
                <a:lnTo>
                  <a:pt x="786767" y="45289"/>
                </a:lnTo>
                <a:lnTo>
                  <a:pt x="832343" y="44776"/>
                </a:lnTo>
                <a:lnTo>
                  <a:pt x="1139898" y="44776"/>
                </a:lnTo>
                <a:lnTo>
                  <a:pt x="1098384" y="33627"/>
                </a:lnTo>
                <a:lnTo>
                  <a:pt x="1054092" y="23596"/>
                </a:lnTo>
                <a:lnTo>
                  <a:pt x="1009513" y="15337"/>
                </a:lnTo>
                <a:lnTo>
                  <a:pt x="964703" y="8848"/>
                </a:lnTo>
                <a:lnTo>
                  <a:pt x="919720" y="4130"/>
                </a:lnTo>
                <a:lnTo>
                  <a:pt x="874618" y="1180"/>
                </a:lnTo>
                <a:lnTo>
                  <a:pt x="829456" y="0"/>
                </a:lnTo>
                <a:close/>
              </a:path>
            </a:pathLst>
          </a:custGeom>
          <a:solidFill>
            <a:srgbClr val="ABB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5809" y="2185390"/>
            <a:ext cx="1651000" cy="927735"/>
          </a:xfrm>
          <a:custGeom>
            <a:avLst/>
            <a:gdLst/>
            <a:ahLst/>
            <a:cxnLst/>
            <a:rect l="l" t="t" r="r" b="b"/>
            <a:pathLst>
              <a:path w="1651000" h="927735">
                <a:moveTo>
                  <a:pt x="1558099" y="0"/>
                </a:moveTo>
                <a:lnTo>
                  <a:pt x="92773" y="0"/>
                </a:lnTo>
                <a:lnTo>
                  <a:pt x="56658" y="7291"/>
                </a:lnTo>
                <a:lnTo>
                  <a:pt x="27170" y="27174"/>
                </a:lnTo>
                <a:lnTo>
                  <a:pt x="7289" y="56664"/>
                </a:lnTo>
                <a:lnTo>
                  <a:pt x="0" y="92773"/>
                </a:lnTo>
                <a:lnTo>
                  <a:pt x="0" y="834923"/>
                </a:lnTo>
                <a:lnTo>
                  <a:pt x="7289" y="871030"/>
                </a:lnTo>
                <a:lnTo>
                  <a:pt x="27170" y="900515"/>
                </a:lnTo>
                <a:lnTo>
                  <a:pt x="56658" y="920394"/>
                </a:lnTo>
                <a:lnTo>
                  <a:pt x="92773" y="927684"/>
                </a:lnTo>
                <a:lnTo>
                  <a:pt x="1558099" y="927684"/>
                </a:lnTo>
                <a:lnTo>
                  <a:pt x="1594206" y="920394"/>
                </a:lnTo>
                <a:lnTo>
                  <a:pt x="1623691" y="900515"/>
                </a:lnTo>
                <a:lnTo>
                  <a:pt x="1643570" y="871030"/>
                </a:lnTo>
                <a:lnTo>
                  <a:pt x="1650860" y="834923"/>
                </a:lnTo>
                <a:lnTo>
                  <a:pt x="1650860" y="92773"/>
                </a:lnTo>
                <a:lnTo>
                  <a:pt x="1643570" y="56664"/>
                </a:lnTo>
                <a:lnTo>
                  <a:pt x="1623691" y="27174"/>
                </a:lnTo>
                <a:lnTo>
                  <a:pt x="1594206" y="7291"/>
                </a:lnTo>
                <a:lnTo>
                  <a:pt x="155809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343351" y="2318402"/>
            <a:ext cx="795655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400" spc="-50" dirty="0">
                <a:solidFill>
                  <a:srgbClr val="FFFFFF"/>
                </a:solidFill>
              </a:rPr>
              <a:t>Year</a:t>
            </a:r>
            <a:r>
              <a:rPr sz="2400" spc="-10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2</a:t>
            </a:r>
            <a:endParaRPr sz="2400"/>
          </a:p>
          <a:p>
            <a:pPr marL="47625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</a:rPr>
              <a:t>2018/19</a:t>
            </a:r>
            <a:endParaRPr sz="1600"/>
          </a:p>
        </p:txBody>
      </p:sp>
      <p:sp>
        <p:nvSpPr>
          <p:cNvPr id="17" name="object 17"/>
          <p:cNvSpPr/>
          <p:nvPr/>
        </p:nvSpPr>
        <p:spPr>
          <a:xfrm>
            <a:off x="4738131" y="3055802"/>
            <a:ext cx="1857375" cy="2315210"/>
          </a:xfrm>
          <a:custGeom>
            <a:avLst/>
            <a:gdLst/>
            <a:ahLst/>
            <a:cxnLst/>
            <a:rect l="l" t="t" r="r" b="b"/>
            <a:pathLst>
              <a:path w="1857375" h="2315210">
                <a:moveTo>
                  <a:pt x="1671497" y="0"/>
                </a:moveTo>
                <a:lnTo>
                  <a:pt x="185724" y="0"/>
                </a:lnTo>
                <a:lnTo>
                  <a:pt x="136350" y="6634"/>
                </a:lnTo>
                <a:lnTo>
                  <a:pt x="91983" y="25358"/>
                </a:lnTo>
                <a:lnTo>
                  <a:pt x="54395" y="54400"/>
                </a:lnTo>
                <a:lnTo>
                  <a:pt x="25355" y="91989"/>
                </a:lnTo>
                <a:lnTo>
                  <a:pt x="6633" y="136354"/>
                </a:lnTo>
                <a:lnTo>
                  <a:pt x="0" y="185724"/>
                </a:lnTo>
                <a:lnTo>
                  <a:pt x="0" y="2129078"/>
                </a:lnTo>
                <a:lnTo>
                  <a:pt x="6633" y="2178448"/>
                </a:lnTo>
                <a:lnTo>
                  <a:pt x="25355" y="2222810"/>
                </a:lnTo>
                <a:lnTo>
                  <a:pt x="54395" y="2260396"/>
                </a:lnTo>
                <a:lnTo>
                  <a:pt x="91983" y="2289435"/>
                </a:lnTo>
                <a:lnTo>
                  <a:pt x="136350" y="2308157"/>
                </a:lnTo>
                <a:lnTo>
                  <a:pt x="185724" y="2314790"/>
                </a:lnTo>
                <a:lnTo>
                  <a:pt x="1671497" y="2314790"/>
                </a:lnTo>
                <a:lnTo>
                  <a:pt x="1720872" y="2308157"/>
                </a:lnTo>
                <a:lnTo>
                  <a:pt x="1765238" y="2289435"/>
                </a:lnTo>
                <a:lnTo>
                  <a:pt x="1802826" y="2260396"/>
                </a:lnTo>
                <a:lnTo>
                  <a:pt x="1831866" y="2222810"/>
                </a:lnTo>
                <a:lnTo>
                  <a:pt x="1850588" y="2178448"/>
                </a:lnTo>
                <a:lnTo>
                  <a:pt x="1857222" y="2129078"/>
                </a:lnTo>
                <a:lnTo>
                  <a:pt x="1857222" y="185724"/>
                </a:lnTo>
                <a:lnTo>
                  <a:pt x="1850588" y="136354"/>
                </a:lnTo>
                <a:lnTo>
                  <a:pt x="1831866" y="91989"/>
                </a:lnTo>
                <a:lnTo>
                  <a:pt x="1802826" y="54400"/>
                </a:lnTo>
                <a:lnTo>
                  <a:pt x="1765238" y="25358"/>
                </a:lnTo>
                <a:lnTo>
                  <a:pt x="1720872" y="6634"/>
                </a:lnTo>
                <a:lnTo>
                  <a:pt x="167149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38131" y="3055802"/>
            <a:ext cx="1857375" cy="2315210"/>
          </a:xfrm>
          <a:custGeom>
            <a:avLst/>
            <a:gdLst/>
            <a:ahLst/>
            <a:cxnLst/>
            <a:rect l="l" t="t" r="r" b="b"/>
            <a:pathLst>
              <a:path w="1857375" h="2315210">
                <a:moveTo>
                  <a:pt x="0" y="185724"/>
                </a:moveTo>
                <a:lnTo>
                  <a:pt x="6633" y="136354"/>
                </a:lnTo>
                <a:lnTo>
                  <a:pt x="25355" y="91989"/>
                </a:lnTo>
                <a:lnTo>
                  <a:pt x="54395" y="54400"/>
                </a:lnTo>
                <a:lnTo>
                  <a:pt x="91983" y="25358"/>
                </a:lnTo>
                <a:lnTo>
                  <a:pt x="136350" y="6634"/>
                </a:lnTo>
                <a:lnTo>
                  <a:pt x="185724" y="0"/>
                </a:lnTo>
                <a:lnTo>
                  <a:pt x="1671497" y="0"/>
                </a:lnTo>
                <a:lnTo>
                  <a:pt x="1720872" y="6634"/>
                </a:lnTo>
                <a:lnTo>
                  <a:pt x="1765238" y="25358"/>
                </a:lnTo>
                <a:lnTo>
                  <a:pt x="1802826" y="54400"/>
                </a:lnTo>
                <a:lnTo>
                  <a:pt x="1831866" y="91989"/>
                </a:lnTo>
                <a:lnTo>
                  <a:pt x="1850588" y="136354"/>
                </a:lnTo>
                <a:lnTo>
                  <a:pt x="1857222" y="185724"/>
                </a:lnTo>
                <a:lnTo>
                  <a:pt x="1857222" y="2129078"/>
                </a:lnTo>
                <a:lnTo>
                  <a:pt x="1850588" y="2178448"/>
                </a:lnTo>
                <a:lnTo>
                  <a:pt x="1831866" y="2222810"/>
                </a:lnTo>
                <a:lnTo>
                  <a:pt x="1802826" y="2260396"/>
                </a:lnTo>
                <a:lnTo>
                  <a:pt x="1765238" y="2289435"/>
                </a:lnTo>
                <a:lnTo>
                  <a:pt x="1720872" y="2308157"/>
                </a:lnTo>
                <a:lnTo>
                  <a:pt x="1671497" y="2314790"/>
                </a:lnTo>
                <a:lnTo>
                  <a:pt x="185724" y="2314790"/>
                </a:lnTo>
                <a:lnTo>
                  <a:pt x="136350" y="2308157"/>
                </a:lnTo>
                <a:lnTo>
                  <a:pt x="91983" y="2289435"/>
                </a:lnTo>
                <a:lnTo>
                  <a:pt x="54395" y="2260396"/>
                </a:lnTo>
                <a:lnTo>
                  <a:pt x="25355" y="2222810"/>
                </a:lnTo>
                <a:lnTo>
                  <a:pt x="6633" y="2178448"/>
                </a:lnTo>
                <a:lnTo>
                  <a:pt x="0" y="2129078"/>
                </a:lnTo>
                <a:lnTo>
                  <a:pt x="0" y="185724"/>
                </a:lnTo>
                <a:close/>
              </a:path>
            </a:pathLst>
          </a:custGeom>
          <a:ln w="2539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02527" y="3224265"/>
            <a:ext cx="1478280" cy="142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78740" indent="-114300">
              <a:lnSpc>
                <a:spcPts val="1540"/>
              </a:lnSpc>
              <a:buChar char="•"/>
              <a:tabLst>
                <a:tab pos="127000" algn="l"/>
              </a:tabLst>
            </a:pPr>
            <a:r>
              <a:rPr sz="1400" dirty="0">
                <a:latin typeface="Calibri"/>
                <a:cs typeface="Calibri"/>
              </a:rPr>
              <a:t>Fully </a:t>
            </a:r>
            <a:r>
              <a:rPr sz="1400" spc="-5" dirty="0">
                <a:latin typeface="Calibri"/>
                <a:cs typeface="Calibri"/>
              </a:rPr>
              <a:t>transition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  new Program  Framework</a:t>
            </a:r>
            <a:endParaRPr sz="1400">
              <a:latin typeface="Calibri"/>
              <a:cs typeface="Calibri"/>
            </a:endParaRPr>
          </a:p>
          <a:p>
            <a:pPr marL="127000" marR="5080" indent="-114300">
              <a:lnSpc>
                <a:spcPts val="1540"/>
              </a:lnSpc>
              <a:spcBef>
                <a:spcPts val="259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New </a:t>
            </a:r>
            <a:r>
              <a:rPr sz="1400" dirty="0">
                <a:latin typeface="Calibri"/>
                <a:cs typeface="Calibri"/>
              </a:rPr>
              <a:t>Skills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Training  </a:t>
            </a:r>
            <a:r>
              <a:rPr sz="1400" spc="-10" dirty="0">
                <a:latin typeface="Calibri"/>
                <a:cs typeface="Calibri"/>
              </a:rPr>
              <a:t>for Employment  programs </a:t>
            </a:r>
            <a:r>
              <a:rPr sz="1400" spc="-5" dirty="0">
                <a:latin typeface="Calibri"/>
                <a:cs typeface="Calibri"/>
              </a:rPr>
              <a:t>fully  </a:t>
            </a:r>
            <a:r>
              <a:rPr sz="1400" spc="-10" dirty="0">
                <a:latin typeface="Calibri"/>
                <a:cs typeface="Calibri"/>
              </a:rPr>
              <a:t>implemented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48057" y="4705675"/>
            <a:ext cx="1651000" cy="1049020"/>
          </a:xfrm>
          <a:custGeom>
            <a:avLst/>
            <a:gdLst/>
            <a:ahLst/>
            <a:cxnLst/>
            <a:rect l="l" t="t" r="r" b="b"/>
            <a:pathLst>
              <a:path w="1651000" h="1049020">
                <a:moveTo>
                  <a:pt x="1546009" y="0"/>
                </a:moveTo>
                <a:lnTo>
                  <a:pt x="104851" y="0"/>
                </a:lnTo>
                <a:lnTo>
                  <a:pt x="64036" y="8239"/>
                </a:lnTo>
                <a:lnTo>
                  <a:pt x="30708" y="30708"/>
                </a:lnTo>
                <a:lnTo>
                  <a:pt x="8239" y="64036"/>
                </a:lnTo>
                <a:lnTo>
                  <a:pt x="0" y="104851"/>
                </a:lnTo>
                <a:lnTo>
                  <a:pt x="0" y="943673"/>
                </a:lnTo>
                <a:lnTo>
                  <a:pt x="8239" y="984488"/>
                </a:lnTo>
                <a:lnTo>
                  <a:pt x="30708" y="1017816"/>
                </a:lnTo>
                <a:lnTo>
                  <a:pt x="64036" y="1040285"/>
                </a:lnTo>
                <a:lnTo>
                  <a:pt x="104851" y="1048524"/>
                </a:lnTo>
                <a:lnTo>
                  <a:pt x="1546009" y="1048524"/>
                </a:lnTo>
                <a:lnTo>
                  <a:pt x="1586823" y="1040285"/>
                </a:lnTo>
                <a:lnTo>
                  <a:pt x="1620151" y="1017816"/>
                </a:lnTo>
                <a:lnTo>
                  <a:pt x="1642621" y="984488"/>
                </a:lnTo>
                <a:lnTo>
                  <a:pt x="1650860" y="943673"/>
                </a:lnTo>
                <a:lnTo>
                  <a:pt x="1650860" y="104851"/>
                </a:lnTo>
                <a:lnTo>
                  <a:pt x="1642621" y="64036"/>
                </a:lnTo>
                <a:lnTo>
                  <a:pt x="1620151" y="30708"/>
                </a:lnTo>
                <a:lnTo>
                  <a:pt x="1586823" y="8239"/>
                </a:lnTo>
                <a:lnTo>
                  <a:pt x="154600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12066" y="4863067"/>
            <a:ext cx="92392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0"/>
              </a:lnSpc>
            </a:pP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188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2019/20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92279" y="3049488"/>
            <a:ext cx="1963420" cy="2304415"/>
          </a:xfrm>
          <a:custGeom>
            <a:avLst/>
            <a:gdLst/>
            <a:ahLst/>
            <a:cxnLst/>
            <a:rect l="l" t="t" r="r" b="b"/>
            <a:pathLst>
              <a:path w="1963420" h="2304415">
                <a:moveTo>
                  <a:pt x="981456" y="0"/>
                </a:moveTo>
                <a:lnTo>
                  <a:pt x="0" y="0"/>
                </a:lnTo>
                <a:lnTo>
                  <a:pt x="0" y="2304249"/>
                </a:lnTo>
                <a:lnTo>
                  <a:pt x="981456" y="2304249"/>
                </a:lnTo>
                <a:lnTo>
                  <a:pt x="1962899" y="1152131"/>
                </a:lnTo>
                <a:lnTo>
                  <a:pt x="981456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92279" y="3049488"/>
            <a:ext cx="1963420" cy="2304415"/>
          </a:xfrm>
          <a:custGeom>
            <a:avLst/>
            <a:gdLst/>
            <a:ahLst/>
            <a:cxnLst/>
            <a:rect l="l" t="t" r="r" b="b"/>
            <a:pathLst>
              <a:path w="1963420" h="2304415">
                <a:moveTo>
                  <a:pt x="0" y="0"/>
                </a:moveTo>
                <a:lnTo>
                  <a:pt x="981456" y="0"/>
                </a:lnTo>
                <a:lnTo>
                  <a:pt x="1962899" y="1152131"/>
                </a:lnTo>
                <a:lnTo>
                  <a:pt x="981456" y="2304249"/>
                </a:lnTo>
                <a:lnTo>
                  <a:pt x="0" y="230424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91540" y="3575860"/>
            <a:ext cx="1073785" cy="125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WDA</a:t>
            </a:r>
            <a:endParaRPr sz="2000">
              <a:latin typeface="Calibri"/>
              <a:cs typeface="Calibri"/>
            </a:endParaRPr>
          </a:p>
          <a:p>
            <a:pPr marL="12700" marR="5080" indent="75565" algn="just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Program  </a:t>
            </a:r>
            <a:r>
              <a:rPr sz="2000" b="1" spc="-1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nsit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24300" y="1310640"/>
            <a:ext cx="4893563" cy="312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27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6688" y="6523355"/>
            <a:ext cx="257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2</a:t>
            </a:r>
            <a:r>
              <a:rPr lang="en-CA" sz="1800" dirty="0" smtClean="0">
                <a:latin typeface="Calibri"/>
                <a:cs typeface="Calibri"/>
              </a:rPr>
              <a:t>8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1156" y="1874838"/>
            <a:ext cx="611505" cy="611505"/>
          </a:xfrm>
          <a:custGeom>
            <a:avLst/>
            <a:gdLst/>
            <a:ahLst/>
            <a:cxnLst/>
            <a:rect l="l" t="t" r="r" b="b"/>
            <a:pathLst>
              <a:path w="611505" h="611505">
                <a:moveTo>
                  <a:pt x="305536" y="0"/>
                </a:moveTo>
                <a:lnTo>
                  <a:pt x="255976" y="3998"/>
                </a:lnTo>
                <a:lnTo>
                  <a:pt x="208962" y="15576"/>
                </a:lnTo>
                <a:lnTo>
                  <a:pt x="165124" y="34103"/>
                </a:lnTo>
                <a:lnTo>
                  <a:pt x="125089" y="58950"/>
                </a:lnTo>
                <a:lnTo>
                  <a:pt x="89488" y="89488"/>
                </a:lnTo>
                <a:lnTo>
                  <a:pt x="58950" y="125089"/>
                </a:lnTo>
                <a:lnTo>
                  <a:pt x="34103" y="165124"/>
                </a:lnTo>
                <a:lnTo>
                  <a:pt x="15576" y="208962"/>
                </a:lnTo>
                <a:lnTo>
                  <a:pt x="3998" y="255976"/>
                </a:lnTo>
                <a:lnTo>
                  <a:pt x="0" y="305536"/>
                </a:lnTo>
                <a:lnTo>
                  <a:pt x="3998" y="355096"/>
                </a:lnTo>
                <a:lnTo>
                  <a:pt x="15576" y="402110"/>
                </a:lnTo>
                <a:lnTo>
                  <a:pt x="34103" y="445949"/>
                </a:lnTo>
                <a:lnTo>
                  <a:pt x="58950" y="485983"/>
                </a:lnTo>
                <a:lnTo>
                  <a:pt x="89488" y="521584"/>
                </a:lnTo>
                <a:lnTo>
                  <a:pt x="125089" y="552122"/>
                </a:lnTo>
                <a:lnTo>
                  <a:pt x="165124" y="576970"/>
                </a:lnTo>
                <a:lnTo>
                  <a:pt x="208962" y="595496"/>
                </a:lnTo>
                <a:lnTo>
                  <a:pt x="255976" y="607074"/>
                </a:lnTo>
                <a:lnTo>
                  <a:pt x="305536" y="611073"/>
                </a:lnTo>
                <a:lnTo>
                  <a:pt x="355096" y="607074"/>
                </a:lnTo>
                <a:lnTo>
                  <a:pt x="402110" y="595496"/>
                </a:lnTo>
                <a:lnTo>
                  <a:pt x="445949" y="576970"/>
                </a:lnTo>
                <a:lnTo>
                  <a:pt x="485983" y="552122"/>
                </a:lnTo>
                <a:lnTo>
                  <a:pt x="521584" y="521584"/>
                </a:lnTo>
                <a:lnTo>
                  <a:pt x="552122" y="485983"/>
                </a:lnTo>
                <a:lnTo>
                  <a:pt x="576970" y="445949"/>
                </a:lnTo>
                <a:lnTo>
                  <a:pt x="595496" y="402110"/>
                </a:lnTo>
                <a:lnTo>
                  <a:pt x="607074" y="355096"/>
                </a:lnTo>
                <a:lnTo>
                  <a:pt x="611073" y="305536"/>
                </a:lnTo>
                <a:lnTo>
                  <a:pt x="607074" y="255976"/>
                </a:lnTo>
                <a:lnTo>
                  <a:pt x="595496" y="208962"/>
                </a:lnTo>
                <a:lnTo>
                  <a:pt x="576970" y="165124"/>
                </a:lnTo>
                <a:lnTo>
                  <a:pt x="552122" y="125089"/>
                </a:lnTo>
                <a:lnTo>
                  <a:pt x="521584" y="89488"/>
                </a:lnTo>
                <a:lnTo>
                  <a:pt x="485983" y="58950"/>
                </a:lnTo>
                <a:lnTo>
                  <a:pt x="445949" y="34103"/>
                </a:lnTo>
                <a:lnTo>
                  <a:pt x="402110" y="15576"/>
                </a:lnTo>
                <a:lnTo>
                  <a:pt x="355096" y="3998"/>
                </a:lnTo>
                <a:lnTo>
                  <a:pt x="305536" y="0"/>
                </a:lnTo>
                <a:close/>
              </a:path>
            </a:pathLst>
          </a:custGeom>
          <a:solidFill>
            <a:srgbClr val="D0D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239" y="2261849"/>
            <a:ext cx="461009" cy="163195"/>
          </a:xfrm>
          <a:custGeom>
            <a:avLst/>
            <a:gdLst/>
            <a:ahLst/>
            <a:cxnLst/>
            <a:rect l="l" t="t" r="r" b="b"/>
            <a:pathLst>
              <a:path w="461009" h="163194">
                <a:moveTo>
                  <a:pt x="460908" y="0"/>
                </a:moveTo>
                <a:lnTo>
                  <a:pt x="0" y="0"/>
                </a:lnTo>
                <a:lnTo>
                  <a:pt x="23873" y="49181"/>
                </a:lnTo>
                <a:lnTo>
                  <a:pt x="57618" y="91359"/>
                </a:lnTo>
                <a:lnTo>
                  <a:pt x="99799" y="125099"/>
                </a:lnTo>
                <a:lnTo>
                  <a:pt x="148983" y="148971"/>
                </a:lnTo>
                <a:lnTo>
                  <a:pt x="197080" y="160709"/>
                </a:lnTo>
                <a:lnTo>
                  <a:pt x="245084" y="162575"/>
                </a:lnTo>
                <a:lnTo>
                  <a:pt x="291742" y="155169"/>
                </a:lnTo>
                <a:lnTo>
                  <a:pt x="335797" y="139088"/>
                </a:lnTo>
                <a:lnTo>
                  <a:pt x="375996" y="114932"/>
                </a:lnTo>
                <a:lnTo>
                  <a:pt x="411084" y="83300"/>
                </a:lnTo>
                <a:lnTo>
                  <a:pt x="439806" y="44789"/>
                </a:lnTo>
                <a:lnTo>
                  <a:pt x="46090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239" y="2261849"/>
            <a:ext cx="461009" cy="163195"/>
          </a:xfrm>
          <a:custGeom>
            <a:avLst/>
            <a:gdLst/>
            <a:ahLst/>
            <a:cxnLst/>
            <a:rect l="l" t="t" r="r" b="b"/>
            <a:pathLst>
              <a:path w="461009" h="163194">
                <a:moveTo>
                  <a:pt x="460908" y="0"/>
                </a:moveTo>
                <a:lnTo>
                  <a:pt x="439806" y="44789"/>
                </a:lnTo>
                <a:lnTo>
                  <a:pt x="411084" y="83300"/>
                </a:lnTo>
                <a:lnTo>
                  <a:pt x="375996" y="114932"/>
                </a:lnTo>
                <a:lnTo>
                  <a:pt x="335797" y="139088"/>
                </a:lnTo>
                <a:lnTo>
                  <a:pt x="291742" y="155169"/>
                </a:lnTo>
                <a:lnTo>
                  <a:pt x="245084" y="162575"/>
                </a:lnTo>
                <a:lnTo>
                  <a:pt x="197080" y="160709"/>
                </a:lnTo>
                <a:lnTo>
                  <a:pt x="148983" y="148971"/>
                </a:lnTo>
                <a:lnTo>
                  <a:pt x="99799" y="125099"/>
                </a:lnTo>
                <a:lnTo>
                  <a:pt x="57618" y="91359"/>
                </a:lnTo>
                <a:lnTo>
                  <a:pt x="23873" y="49181"/>
                </a:lnTo>
                <a:lnTo>
                  <a:pt x="0" y="0"/>
                </a:lnTo>
                <a:lnTo>
                  <a:pt x="460908" y="0"/>
                </a:lnTo>
                <a:close/>
              </a:path>
            </a:pathLst>
          </a:custGeom>
          <a:ln w="2539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09862" y="1699276"/>
            <a:ext cx="1659889" cy="76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95"/>
              </a:lnSpc>
            </a:pP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Unemployed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430"/>
              </a:lnSpc>
              <a:spcBef>
                <a:spcPts val="90"/>
              </a:spcBef>
            </a:pP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Not-Employment Ready  </a:t>
            </a:r>
            <a:r>
              <a:rPr sz="1300" b="1" spc="-5" dirty="0">
                <a:solidFill>
                  <a:srgbClr val="1F497D"/>
                </a:solidFill>
                <a:latin typeface="Calibri"/>
                <a:cs typeface="Calibri"/>
              </a:rPr>
              <a:t>Lack Basic </a:t>
            </a:r>
            <a:r>
              <a:rPr sz="1300" b="1" dirty="0">
                <a:solidFill>
                  <a:srgbClr val="1F497D"/>
                </a:solidFill>
                <a:latin typeface="Calibri"/>
                <a:cs typeface="Calibri"/>
              </a:rPr>
              <a:t>Skills </a:t>
            </a:r>
            <a:r>
              <a:rPr sz="1300" b="1" spc="-5" dirty="0">
                <a:solidFill>
                  <a:srgbClr val="1F497D"/>
                </a:solidFill>
                <a:latin typeface="Calibri"/>
                <a:cs typeface="Calibri"/>
              </a:rPr>
              <a:t>&amp; </a:t>
            </a:r>
            <a:r>
              <a:rPr sz="1300" b="1" spc="-15" dirty="0">
                <a:solidFill>
                  <a:srgbClr val="1F497D"/>
                </a:solidFill>
                <a:latin typeface="Calibri"/>
                <a:cs typeface="Calibri"/>
              </a:rPr>
              <a:t>Face  </a:t>
            </a: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Barriers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24621" y="1874838"/>
            <a:ext cx="611505" cy="611505"/>
          </a:xfrm>
          <a:custGeom>
            <a:avLst/>
            <a:gdLst/>
            <a:ahLst/>
            <a:cxnLst/>
            <a:rect l="l" t="t" r="r" b="b"/>
            <a:pathLst>
              <a:path w="611504" h="611505">
                <a:moveTo>
                  <a:pt x="305536" y="0"/>
                </a:moveTo>
                <a:lnTo>
                  <a:pt x="255976" y="3998"/>
                </a:lnTo>
                <a:lnTo>
                  <a:pt x="208962" y="15576"/>
                </a:lnTo>
                <a:lnTo>
                  <a:pt x="165124" y="34103"/>
                </a:lnTo>
                <a:lnTo>
                  <a:pt x="125089" y="58950"/>
                </a:lnTo>
                <a:lnTo>
                  <a:pt x="89488" y="89488"/>
                </a:lnTo>
                <a:lnTo>
                  <a:pt x="58950" y="125089"/>
                </a:lnTo>
                <a:lnTo>
                  <a:pt x="34103" y="165124"/>
                </a:lnTo>
                <a:lnTo>
                  <a:pt x="15576" y="208962"/>
                </a:lnTo>
                <a:lnTo>
                  <a:pt x="3998" y="255976"/>
                </a:lnTo>
                <a:lnTo>
                  <a:pt x="0" y="305536"/>
                </a:lnTo>
                <a:lnTo>
                  <a:pt x="3998" y="355096"/>
                </a:lnTo>
                <a:lnTo>
                  <a:pt x="15576" y="402110"/>
                </a:lnTo>
                <a:lnTo>
                  <a:pt x="34103" y="445949"/>
                </a:lnTo>
                <a:lnTo>
                  <a:pt x="58950" y="485983"/>
                </a:lnTo>
                <a:lnTo>
                  <a:pt x="89488" y="521584"/>
                </a:lnTo>
                <a:lnTo>
                  <a:pt x="125089" y="552122"/>
                </a:lnTo>
                <a:lnTo>
                  <a:pt x="165124" y="576970"/>
                </a:lnTo>
                <a:lnTo>
                  <a:pt x="208962" y="595496"/>
                </a:lnTo>
                <a:lnTo>
                  <a:pt x="255976" y="607074"/>
                </a:lnTo>
                <a:lnTo>
                  <a:pt x="305536" y="611073"/>
                </a:lnTo>
                <a:lnTo>
                  <a:pt x="355096" y="607074"/>
                </a:lnTo>
                <a:lnTo>
                  <a:pt x="402110" y="595496"/>
                </a:lnTo>
                <a:lnTo>
                  <a:pt x="445949" y="576970"/>
                </a:lnTo>
                <a:lnTo>
                  <a:pt x="485983" y="552122"/>
                </a:lnTo>
                <a:lnTo>
                  <a:pt x="521584" y="521584"/>
                </a:lnTo>
                <a:lnTo>
                  <a:pt x="552122" y="485983"/>
                </a:lnTo>
                <a:lnTo>
                  <a:pt x="576970" y="445949"/>
                </a:lnTo>
                <a:lnTo>
                  <a:pt x="595496" y="402110"/>
                </a:lnTo>
                <a:lnTo>
                  <a:pt x="607074" y="355096"/>
                </a:lnTo>
                <a:lnTo>
                  <a:pt x="611073" y="305536"/>
                </a:lnTo>
                <a:lnTo>
                  <a:pt x="607074" y="255976"/>
                </a:lnTo>
                <a:lnTo>
                  <a:pt x="595496" y="208962"/>
                </a:lnTo>
                <a:lnTo>
                  <a:pt x="576970" y="165124"/>
                </a:lnTo>
                <a:lnTo>
                  <a:pt x="552122" y="125089"/>
                </a:lnTo>
                <a:lnTo>
                  <a:pt x="521584" y="89488"/>
                </a:lnTo>
                <a:lnTo>
                  <a:pt x="485983" y="58950"/>
                </a:lnTo>
                <a:lnTo>
                  <a:pt x="445949" y="34103"/>
                </a:lnTo>
                <a:lnTo>
                  <a:pt x="402110" y="15576"/>
                </a:lnTo>
                <a:lnTo>
                  <a:pt x="355096" y="3998"/>
                </a:lnTo>
                <a:lnTo>
                  <a:pt x="305536" y="0"/>
                </a:lnTo>
                <a:close/>
              </a:path>
            </a:pathLst>
          </a:custGeom>
          <a:solidFill>
            <a:srgbClr val="D0D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5727" y="2098897"/>
            <a:ext cx="488950" cy="325755"/>
          </a:xfrm>
          <a:custGeom>
            <a:avLst/>
            <a:gdLst/>
            <a:ahLst/>
            <a:cxnLst/>
            <a:rect l="l" t="t" r="r" b="b"/>
            <a:pathLst>
              <a:path w="488950" h="325755">
                <a:moveTo>
                  <a:pt x="474881" y="0"/>
                </a:moveTo>
                <a:lnTo>
                  <a:pt x="13973" y="0"/>
                </a:lnTo>
                <a:lnTo>
                  <a:pt x="3493" y="40288"/>
                </a:lnTo>
                <a:lnTo>
                  <a:pt x="0" y="81476"/>
                </a:lnTo>
                <a:lnTo>
                  <a:pt x="3493" y="122665"/>
                </a:lnTo>
                <a:lnTo>
                  <a:pt x="13973" y="162953"/>
                </a:lnTo>
                <a:lnTo>
                  <a:pt x="35078" y="207743"/>
                </a:lnTo>
                <a:lnTo>
                  <a:pt x="63802" y="246253"/>
                </a:lnTo>
                <a:lnTo>
                  <a:pt x="98891" y="277886"/>
                </a:lnTo>
                <a:lnTo>
                  <a:pt x="139090" y="302042"/>
                </a:lnTo>
                <a:lnTo>
                  <a:pt x="183145" y="318123"/>
                </a:lnTo>
                <a:lnTo>
                  <a:pt x="229803" y="325529"/>
                </a:lnTo>
                <a:lnTo>
                  <a:pt x="277809" y="323662"/>
                </a:lnTo>
                <a:lnTo>
                  <a:pt x="325910" y="311924"/>
                </a:lnTo>
                <a:lnTo>
                  <a:pt x="370696" y="290823"/>
                </a:lnTo>
                <a:lnTo>
                  <a:pt x="409205" y="262102"/>
                </a:lnTo>
                <a:lnTo>
                  <a:pt x="440837" y="227016"/>
                </a:lnTo>
                <a:lnTo>
                  <a:pt x="464994" y="186818"/>
                </a:lnTo>
                <a:lnTo>
                  <a:pt x="481076" y="142764"/>
                </a:lnTo>
                <a:lnTo>
                  <a:pt x="488484" y="96106"/>
                </a:lnTo>
                <a:lnTo>
                  <a:pt x="486619" y="48100"/>
                </a:lnTo>
                <a:lnTo>
                  <a:pt x="474881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85727" y="2098897"/>
            <a:ext cx="488950" cy="325755"/>
          </a:xfrm>
          <a:custGeom>
            <a:avLst/>
            <a:gdLst/>
            <a:ahLst/>
            <a:cxnLst/>
            <a:rect l="l" t="t" r="r" b="b"/>
            <a:pathLst>
              <a:path w="488950" h="325755">
                <a:moveTo>
                  <a:pt x="474881" y="0"/>
                </a:moveTo>
                <a:lnTo>
                  <a:pt x="486619" y="48100"/>
                </a:lnTo>
                <a:lnTo>
                  <a:pt x="488484" y="96106"/>
                </a:lnTo>
                <a:lnTo>
                  <a:pt x="481076" y="142764"/>
                </a:lnTo>
                <a:lnTo>
                  <a:pt x="464994" y="186818"/>
                </a:lnTo>
                <a:lnTo>
                  <a:pt x="440837" y="227016"/>
                </a:lnTo>
                <a:lnTo>
                  <a:pt x="409205" y="262102"/>
                </a:lnTo>
                <a:lnTo>
                  <a:pt x="370696" y="290823"/>
                </a:lnTo>
                <a:lnTo>
                  <a:pt x="325910" y="311924"/>
                </a:lnTo>
                <a:lnTo>
                  <a:pt x="277809" y="323662"/>
                </a:lnTo>
                <a:lnTo>
                  <a:pt x="229803" y="325529"/>
                </a:lnTo>
                <a:lnTo>
                  <a:pt x="183145" y="318123"/>
                </a:lnTo>
                <a:lnTo>
                  <a:pt x="139090" y="302042"/>
                </a:lnTo>
                <a:lnTo>
                  <a:pt x="98891" y="277886"/>
                </a:lnTo>
                <a:lnTo>
                  <a:pt x="63802" y="246253"/>
                </a:lnTo>
                <a:lnTo>
                  <a:pt x="35078" y="207743"/>
                </a:lnTo>
                <a:lnTo>
                  <a:pt x="13973" y="162953"/>
                </a:lnTo>
                <a:lnTo>
                  <a:pt x="3493" y="122665"/>
                </a:lnTo>
                <a:lnTo>
                  <a:pt x="0" y="81476"/>
                </a:lnTo>
                <a:lnTo>
                  <a:pt x="3493" y="40288"/>
                </a:lnTo>
                <a:lnTo>
                  <a:pt x="13973" y="0"/>
                </a:lnTo>
                <a:lnTo>
                  <a:pt x="474881" y="0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75878" y="1719088"/>
            <a:ext cx="136398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Unemployed  </a:t>
            </a:r>
            <a:r>
              <a:rPr sz="1300" b="1" spc="-5" dirty="0">
                <a:solidFill>
                  <a:srgbClr val="1F497D"/>
                </a:solidFill>
                <a:latin typeface="Calibri"/>
                <a:cs typeface="Calibri"/>
              </a:rPr>
              <a:t>Emp</a:t>
            </a:r>
            <a:r>
              <a:rPr sz="1300" b="1" dirty="0">
                <a:solidFill>
                  <a:srgbClr val="1F497D"/>
                </a:solidFill>
                <a:latin typeface="Calibri"/>
                <a:cs typeface="Calibri"/>
              </a:rPr>
              <a:t>l</a:t>
            </a:r>
            <a:r>
              <a:rPr sz="1300" b="1" spc="-20" dirty="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y</a:t>
            </a:r>
            <a:r>
              <a:rPr sz="1300" b="1" spc="-5" dirty="0">
                <a:solidFill>
                  <a:srgbClr val="1F497D"/>
                </a:solidFill>
                <a:latin typeface="Calibri"/>
                <a:cs typeface="Calibri"/>
              </a:rPr>
              <a:t>m</a:t>
            </a: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sz="1300" b="1" spc="-20" dirty="0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sz="1300" b="1" spc="-5" dirty="0">
                <a:solidFill>
                  <a:srgbClr val="1F497D"/>
                </a:solidFill>
                <a:latin typeface="Calibri"/>
                <a:cs typeface="Calibri"/>
              </a:rPr>
              <a:t>-</a:t>
            </a:r>
            <a:r>
              <a:rPr sz="1300" b="1" spc="-30" dirty="0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ea</a:t>
            </a:r>
            <a:r>
              <a:rPr sz="1300" b="1" spc="-5" dirty="0">
                <a:solidFill>
                  <a:srgbClr val="1F497D"/>
                </a:solidFill>
                <a:latin typeface="Calibri"/>
                <a:cs typeface="Calibri"/>
              </a:rPr>
              <a:t>dy  Lack Job </a:t>
            </a:r>
            <a:r>
              <a:rPr sz="1300" b="1" dirty="0">
                <a:solidFill>
                  <a:srgbClr val="1F497D"/>
                </a:solidFill>
                <a:latin typeface="Calibri"/>
                <a:cs typeface="Calibri"/>
              </a:rPr>
              <a:t>Skills </a:t>
            </a:r>
            <a:r>
              <a:rPr sz="1300" b="1" spc="-5" dirty="0">
                <a:solidFill>
                  <a:srgbClr val="1F497D"/>
                </a:solidFill>
                <a:latin typeface="Calibri"/>
                <a:cs typeface="Calibri"/>
              </a:rPr>
              <a:t>/  Connection </a:t>
            </a:r>
            <a:r>
              <a:rPr sz="1300" b="1" spc="-15" dirty="0">
                <a:solidFill>
                  <a:srgbClr val="1F497D"/>
                </a:solidFill>
                <a:latin typeface="Calibri"/>
                <a:cs typeface="Calibri"/>
              </a:rPr>
              <a:t>to</a:t>
            </a:r>
            <a:r>
              <a:rPr sz="1300" b="1" spc="-5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Jobs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5531" y="1874838"/>
            <a:ext cx="611505" cy="611505"/>
          </a:xfrm>
          <a:custGeom>
            <a:avLst/>
            <a:gdLst/>
            <a:ahLst/>
            <a:cxnLst/>
            <a:rect l="l" t="t" r="r" b="b"/>
            <a:pathLst>
              <a:path w="611504" h="611505">
                <a:moveTo>
                  <a:pt x="305536" y="0"/>
                </a:moveTo>
                <a:lnTo>
                  <a:pt x="255976" y="3998"/>
                </a:lnTo>
                <a:lnTo>
                  <a:pt x="208962" y="15576"/>
                </a:lnTo>
                <a:lnTo>
                  <a:pt x="165124" y="34103"/>
                </a:lnTo>
                <a:lnTo>
                  <a:pt x="125089" y="58950"/>
                </a:lnTo>
                <a:lnTo>
                  <a:pt x="89488" y="89488"/>
                </a:lnTo>
                <a:lnTo>
                  <a:pt x="58950" y="125089"/>
                </a:lnTo>
                <a:lnTo>
                  <a:pt x="34103" y="165124"/>
                </a:lnTo>
                <a:lnTo>
                  <a:pt x="15576" y="208962"/>
                </a:lnTo>
                <a:lnTo>
                  <a:pt x="3998" y="255976"/>
                </a:lnTo>
                <a:lnTo>
                  <a:pt x="0" y="305536"/>
                </a:lnTo>
                <a:lnTo>
                  <a:pt x="3998" y="355096"/>
                </a:lnTo>
                <a:lnTo>
                  <a:pt x="15576" y="402110"/>
                </a:lnTo>
                <a:lnTo>
                  <a:pt x="34103" y="445949"/>
                </a:lnTo>
                <a:lnTo>
                  <a:pt x="58950" y="485983"/>
                </a:lnTo>
                <a:lnTo>
                  <a:pt x="89488" y="521584"/>
                </a:lnTo>
                <a:lnTo>
                  <a:pt x="125089" y="552122"/>
                </a:lnTo>
                <a:lnTo>
                  <a:pt x="165124" y="576970"/>
                </a:lnTo>
                <a:lnTo>
                  <a:pt x="208962" y="595496"/>
                </a:lnTo>
                <a:lnTo>
                  <a:pt x="255976" y="607074"/>
                </a:lnTo>
                <a:lnTo>
                  <a:pt x="305536" y="611073"/>
                </a:lnTo>
                <a:lnTo>
                  <a:pt x="355096" y="607074"/>
                </a:lnTo>
                <a:lnTo>
                  <a:pt x="402110" y="595496"/>
                </a:lnTo>
                <a:lnTo>
                  <a:pt x="445949" y="576970"/>
                </a:lnTo>
                <a:lnTo>
                  <a:pt x="485983" y="552122"/>
                </a:lnTo>
                <a:lnTo>
                  <a:pt x="521584" y="521584"/>
                </a:lnTo>
                <a:lnTo>
                  <a:pt x="552122" y="485983"/>
                </a:lnTo>
                <a:lnTo>
                  <a:pt x="576970" y="445949"/>
                </a:lnTo>
                <a:lnTo>
                  <a:pt x="595496" y="402110"/>
                </a:lnTo>
                <a:lnTo>
                  <a:pt x="607074" y="355096"/>
                </a:lnTo>
                <a:lnTo>
                  <a:pt x="611073" y="305536"/>
                </a:lnTo>
                <a:lnTo>
                  <a:pt x="607074" y="255976"/>
                </a:lnTo>
                <a:lnTo>
                  <a:pt x="595496" y="208962"/>
                </a:lnTo>
                <a:lnTo>
                  <a:pt x="576970" y="165124"/>
                </a:lnTo>
                <a:lnTo>
                  <a:pt x="552122" y="125089"/>
                </a:lnTo>
                <a:lnTo>
                  <a:pt x="521584" y="89488"/>
                </a:lnTo>
                <a:lnTo>
                  <a:pt x="485983" y="58950"/>
                </a:lnTo>
                <a:lnTo>
                  <a:pt x="445949" y="34103"/>
                </a:lnTo>
                <a:lnTo>
                  <a:pt x="402110" y="15576"/>
                </a:lnTo>
                <a:lnTo>
                  <a:pt x="355096" y="3998"/>
                </a:lnTo>
                <a:lnTo>
                  <a:pt x="305536" y="0"/>
                </a:lnTo>
                <a:close/>
              </a:path>
            </a:pathLst>
          </a:custGeom>
          <a:solidFill>
            <a:srgbClr val="D0D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66633" y="1935943"/>
            <a:ext cx="488950" cy="488950"/>
          </a:xfrm>
          <a:custGeom>
            <a:avLst/>
            <a:gdLst/>
            <a:ahLst/>
            <a:cxnLst/>
            <a:rect l="l" t="t" r="r" b="b"/>
            <a:pathLst>
              <a:path w="488950" h="488950">
                <a:moveTo>
                  <a:pt x="244436" y="0"/>
                </a:moveTo>
                <a:lnTo>
                  <a:pt x="195173" y="4965"/>
                </a:lnTo>
                <a:lnTo>
                  <a:pt x="149290" y="19208"/>
                </a:lnTo>
                <a:lnTo>
                  <a:pt x="107768" y="41745"/>
                </a:lnTo>
                <a:lnTo>
                  <a:pt x="71593" y="71593"/>
                </a:lnTo>
                <a:lnTo>
                  <a:pt x="41745" y="107768"/>
                </a:lnTo>
                <a:lnTo>
                  <a:pt x="19208" y="149290"/>
                </a:lnTo>
                <a:lnTo>
                  <a:pt x="4965" y="195173"/>
                </a:lnTo>
                <a:lnTo>
                  <a:pt x="0" y="244436"/>
                </a:lnTo>
                <a:lnTo>
                  <a:pt x="4965" y="293695"/>
                </a:lnTo>
                <a:lnTo>
                  <a:pt x="19208" y="339576"/>
                </a:lnTo>
                <a:lnTo>
                  <a:pt x="41745" y="381095"/>
                </a:lnTo>
                <a:lnTo>
                  <a:pt x="71593" y="417269"/>
                </a:lnTo>
                <a:lnTo>
                  <a:pt x="107768" y="447116"/>
                </a:lnTo>
                <a:lnTo>
                  <a:pt x="149290" y="469652"/>
                </a:lnTo>
                <a:lnTo>
                  <a:pt x="195173" y="483895"/>
                </a:lnTo>
                <a:lnTo>
                  <a:pt x="244436" y="488861"/>
                </a:lnTo>
                <a:lnTo>
                  <a:pt x="293700" y="483895"/>
                </a:lnTo>
                <a:lnTo>
                  <a:pt x="339583" y="469652"/>
                </a:lnTo>
                <a:lnTo>
                  <a:pt x="381104" y="447116"/>
                </a:lnTo>
                <a:lnTo>
                  <a:pt x="417280" y="417269"/>
                </a:lnTo>
                <a:lnTo>
                  <a:pt x="447128" y="381095"/>
                </a:lnTo>
                <a:lnTo>
                  <a:pt x="469665" y="339576"/>
                </a:lnTo>
                <a:lnTo>
                  <a:pt x="483907" y="293695"/>
                </a:lnTo>
                <a:lnTo>
                  <a:pt x="488873" y="244436"/>
                </a:lnTo>
                <a:lnTo>
                  <a:pt x="483907" y="195173"/>
                </a:lnTo>
                <a:lnTo>
                  <a:pt x="469665" y="149290"/>
                </a:lnTo>
                <a:lnTo>
                  <a:pt x="447128" y="107768"/>
                </a:lnTo>
                <a:lnTo>
                  <a:pt x="417280" y="71593"/>
                </a:lnTo>
                <a:lnTo>
                  <a:pt x="381104" y="41745"/>
                </a:lnTo>
                <a:lnTo>
                  <a:pt x="339583" y="19208"/>
                </a:lnTo>
                <a:lnTo>
                  <a:pt x="293700" y="4965"/>
                </a:lnTo>
                <a:lnTo>
                  <a:pt x="24443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66632" y="1935943"/>
            <a:ext cx="488950" cy="488950"/>
          </a:xfrm>
          <a:custGeom>
            <a:avLst/>
            <a:gdLst/>
            <a:ahLst/>
            <a:cxnLst/>
            <a:rect l="l" t="t" r="r" b="b"/>
            <a:pathLst>
              <a:path w="488950" h="488950">
                <a:moveTo>
                  <a:pt x="244436" y="0"/>
                </a:moveTo>
                <a:lnTo>
                  <a:pt x="293700" y="4965"/>
                </a:lnTo>
                <a:lnTo>
                  <a:pt x="339583" y="19208"/>
                </a:lnTo>
                <a:lnTo>
                  <a:pt x="381104" y="41745"/>
                </a:lnTo>
                <a:lnTo>
                  <a:pt x="417280" y="71593"/>
                </a:lnTo>
                <a:lnTo>
                  <a:pt x="447128" y="107768"/>
                </a:lnTo>
                <a:lnTo>
                  <a:pt x="469665" y="149290"/>
                </a:lnTo>
                <a:lnTo>
                  <a:pt x="483907" y="195173"/>
                </a:lnTo>
                <a:lnTo>
                  <a:pt x="488873" y="244436"/>
                </a:lnTo>
                <a:lnTo>
                  <a:pt x="483907" y="293695"/>
                </a:lnTo>
                <a:lnTo>
                  <a:pt x="469665" y="339576"/>
                </a:lnTo>
                <a:lnTo>
                  <a:pt x="447128" y="381095"/>
                </a:lnTo>
                <a:lnTo>
                  <a:pt x="417280" y="417269"/>
                </a:lnTo>
                <a:lnTo>
                  <a:pt x="381104" y="447116"/>
                </a:lnTo>
                <a:lnTo>
                  <a:pt x="339583" y="469652"/>
                </a:lnTo>
                <a:lnTo>
                  <a:pt x="293700" y="483895"/>
                </a:lnTo>
                <a:lnTo>
                  <a:pt x="244436" y="488861"/>
                </a:lnTo>
                <a:lnTo>
                  <a:pt x="195173" y="483895"/>
                </a:lnTo>
                <a:lnTo>
                  <a:pt x="149290" y="469652"/>
                </a:lnTo>
                <a:lnTo>
                  <a:pt x="107768" y="447116"/>
                </a:lnTo>
                <a:lnTo>
                  <a:pt x="71593" y="417269"/>
                </a:lnTo>
                <a:lnTo>
                  <a:pt x="41745" y="381095"/>
                </a:lnTo>
                <a:lnTo>
                  <a:pt x="19208" y="339576"/>
                </a:lnTo>
                <a:lnTo>
                  <a:pt x="4965" y="293695"/>
                </a:lnTo>
                <a:lnTo>
                  <a:pt x="0" y="244436"/>
                </a:lnTo>
                <a:lnTo>
                  <a:pt x="4965" y="195173"/>
                </a:lnTo>
                <a:lnTo>
                  <a:pt x="19208" y="149290"/>
                </a:lnTo>
                <a:lnTo>
                  <a:pt x="41745" y="107768"/>
                </a:lnTo>
                <a:lnTo>
                  <a:pt x="71593" y="71593"/>
                </a:lnTo>
                <a:lnTo>
                  <a:pt x="107768" y="41745"/>
                </a:lnTo>
                <a:lnTo>
                  <a:pt x="149290" y="19208"/>
                </a:lnTo>
                <a:lnTo>
                  <a:pt x="195173" y="4965"/>
                </a:lnTo>
                <a:lnTo>
                  <a:pt x="244436" y="0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64236" y="1719088"/>
            <a:ext cx="157988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7175">
              <a:lnSpc>
                <a:spcPts val="1430"/>
              </a:lnSpc>
            </a:pP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Employed </a:t>
            </a:r>
            <a:r>
              <a:rPr sz="1300" b="1" spc="-5" dirty="0">
                <a:solidFill>
                  <a:srgbClr val="1F497D"/>
                </a:solidFill>
                <a:latin typeface="Calibri"/>
                <a:cs typeface="Calibri"/>
              </a:rPr>
              <a:t>/ Under-  </a:t>
            </a: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Employed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335"/>
              </a:lnSpc>
            </a:pP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Precariously</a:t>
            </a:r>
            <a:r>
              <a:rPr sz="13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F497D"/>
                </a:solidFill>
                <a:latin typeface="Calibri"/>
                <a:cs typeface="Calibri"/>
              </a:rPr>
              <a:t>Employed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495"/>
              </a:lnSpc>
            </a:pPr>
            <a:r>
              <a:rPr sz="1300" b="1" spc="-5" dirty="0">
                <a:solidFill>
                  <a:srgbClr val="1F497D"/>
                </a:solidFill>
                <a:latin typeface="Calibri"/>
                <a:cs typeface="Calibri"/>
              </a:rPr>
              <a:t>Lack Job</a:t>
            </a:r>
            <a:r>
              <a:rPr sz="1300" b="1" spc="-8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1F497D"/>
                </a:solidFill>
                <a:latin typeface="Calibri"/>
                <a:cs typeface="Calibri"/>
              </a:rPr>
              <a:t>Skills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1674" y="2561831"/>
            <a:ext cx="2689225" cy="1188787"/>
          </a:xfrm>
          <a:prstGeom prst="rect">
            <a:avLst/>
          </a:prstGeom>
          <a:solidFill>
            <a:srgbClr val="DBEEF4"/>
          </a:solidFill>
        </p:spPr>
        <p:txBody>
          <a:bodyPr vert="horz" wrap="square" lIns="0" tIns="34290" rIns="0" bIns="0" rtlCol="0">
            <a:spAutoFit/>
          </a:bodyPr>
          <a:lstStyle/>
          <a:p>
            <a:pPr marL="376555" marR="283845" indent="-285750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377825" algn="l"/>
              </a:tabLst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Skills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Training</a:t>
            </a:r>
            <a:r>
              <a:rPr sz="13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for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Employment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(WDA)</a:t>
            </a:r>
            <a:endParaRPr sz="1300" dirty="0">
              <a:latin typeface="Calibri"/>
              <a:cs typeface="Calibri"/>
            </a:endParaRPr>
          </a:p>
          <a:p>
            <a:pPr marL="376555" marR="137795" indent="-285750">
              <a:lnSpc>
                <a:spcPct val="100000"/>
              </a:lnSpc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377825" algn="l"/>
              </a:tabLst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Indigenous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Skills</a:t>
            </a:r>
            <a:r>
              <a:rPr sz="1300" spc="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Training</a:t>
            </a:r>
            <a:r>
              <a:rPr sz="13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F497D"/>
                </a:solidFill>
                <a:latin typeface="Calibri"/>
                <a:cs typeface="Calibri"/>
              </a:rPr>
              <a:t>(ISTDF,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ACBTPF)</a:t>
            </a:r>
            <a:endParaRPr sz="1300" dirty="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377825" algn="l"/>
              </a:tabLst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Entry-level </a:t>
            </a:r>
            <a:r>
              <a:rPr sz="1300" spc="-20" dirty="0">
                <a:solidFill>
                  <a:srgbClr val="1F497D"/>
                </a:solidFill>
                <a:latin typeface="Calibri"/>
                <a:cs typeface="Calibri"/>
              </a:rPr>
              <a:t>Trades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(WDA)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8433" y="3231235"/>
            <a:ext cx="2590800" cy="511679"/>
          </a:xfrm>
          <a:prstGeom prst="rect">
            <a:avLst/>
          </a:prstGeom>
          <a:solidFill>
            <a:srgbClr val="DBEEF4"/>
          </a:solidFill>
        </p:spPr>
        <p:txBody>
          <a:bodyPr vert="horz" wrap="square" lIns="0" tIns="34290" rIns="0" bIns="0" rtlCol="0">
            <a:spAutoFit/>
          </a:bodyPr>
          <a:lstStyle/>
          <a:p>
            <a:pPr marL="377190" indent="-285750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377825" algn="l"/>
              </a:tabLst>
            </a:pPr>
            <a:r>
              <a:rPr sz="1300" spc="-15" dirty="0" err="1" smtClean="0">
                <a:solidFill>
                  <a:srgbClr val="1F497D"/>
                </a:solidFill>
                <a:latin typeface="Calibri"/>
                <a:cs typeface="Calibri"/>
              </a:rPr>
              <a:t>WorkBC</a:t>
            </a:r>
            <a:r>
              <a:rPr sz="1300" spc="-15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Centres</a:t>
            </a:r>
            <a:r>
              <a:rPr sz="1300" spc="-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(LMDA)</a:t>
            </a:r>
            <a:endParaRPr sz="1300" dirty="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377825" algn="l"/>
              </a:tabLst>
            </a:pPr>
            <a:r>
              <a:rPr sz="1300" spc="-40" dirty="0" smtClean="0">
                <a:solidFill>
                  <a:srgbClr val="1F497D"/>
                </a:solidFill>
                <a:latin typeface="Calibri"/>
                <a:cs typeface="Calibri"/>
              </a:rPr>
              <a:t>ITA </a:t>
            </a:r>
            <a:r>
              <a:rPr sz="1300" spc="-20" dirty="0">
                <a:solidFill>
                  <a:srgbClr val="1F497D"/>
                </a:solidFill>
                <a:latin typeface="Calibri"/>
                <a:cs typeface="Calibri"/>
              </a:rPr>
              <a:t>Trades</a:t>
            </a:r>
            <a:r>
              <a:rPr sz="1300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Training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5332" y="4540465"/>
            <a:ext cx="8032750" cy="511679"/>
          </a:xfrm>
          <a:prstGeom prst="rect">
            <a:avLst/>
          </a:prstGeom>
          <a:solidFill>
            <a:srgbClr val="93CDDD"/>
          </a:solidFill>
        </p:spPr>
        <p:txBody>
          <a:bodyPr vert="horz" wrap="square" lIns="0" tIns="34290" rIns="0" bIns="0" rtlCol="0">
            <a:spAutoFit/>
          </a:bodyPr>
          <a:lstStyle/>
          <a:p>
            <a:pPr marL="377190" indent="-285750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377825" algn="l"/>
              </a:tabLst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Community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Workforce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Response Grant</a:t>
            </a:r>
            <a:r>
              <a:rPr sz="1300" spc="9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(WDA)</a:t>
            </a:r>
            <a:endParaRPr sz="1300" dirty="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377825" algn="l"/>
              </a:tabLst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Community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and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Employer Partnerships</a:t>
            </a:r>
            <a:r>
              <a:rPr sz="1300" spc="1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(LMDA)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370" y="4221014"/>
            <a:ext cx="579120" cy="128587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omm</a:t>
            </a:r>
            <a:r>
              <a:rPr sz="1800" b="1" spc="5" dirty="0">
                <a:solidFill>
                  <a:srgbClr val="1F497D"/>
                </a:solidFill>
                <a:latin typeface="Calibri"/>
                <a:cs typeface="Calibri"/>
              </a:rPr>
              <a:t>un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iti</a:t>
            </a:r>
            <a:r>
              <a:rPr sz="1800" b="1" spc="-10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s &amp; </a:t>
            </a:r>
            <a:r>
              <a:rPr sz="1800" b="1" spc="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m</a:t>
            </a:r>
            <a:r>
              <a:rPr sz="1800" b="1" spc="5" dirty="0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1F497D"/>
                </a:solidFill>
                <a:latin typeface="Calibri"/>
                <a:cs typeface="Calibri"/>
              </a:rPr>
              <a:t>y</a:t>
            </a:r>
            <a:r>
              <a:rPr sz="1800" b="1" spc="5" dirty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1687" y="3894874"/>
            <a:ext cx="8035925" cy="511679"/>
          </a:xfrm>
          <a:prstGeom prst="rect">
            <a:avLst/>
          </a:prstGeom>
          <a:solidFill>
            <a:srgbClr val="DBEEF4"/>
          </a:solidFill>
        </p:spPr>
        <p:txBody>
          <a:bodyPr vert="horz" wrap="square" lIns="0" tIns="34290" rIns="0" bIns="0" rtlCol="0">
            <a:spAutoFit/>
          </a:bodyPr>
          <a:lstStyle/>
          <a:p>
            <a:pPr marL="376555" indent="-285750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377825" algn="l"/>
              </a:tabLst>
            </a:pPr>
            <a:r>
              <a:rPr sz="1300" spc="-10" dirty="0" smtClean="0">
                <a:solidFill>
                  <a:srgbClr val="1F497D"/>
                </a:solidFill>
                <a:latin typeface="Calibri"/>
                <a:cs typeface="Calibri"/>
              </a:rPr>
              <a:t>Persons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With Disabilities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programming</a:t>
            </a:r>
            <a:r>
              <a:rPr sz="1300" spc="1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(WDA)</a:t>
            </a:r>
            <a:endParaRPr sz="1300" dirty="0">
              <a:latin typeface="Calibri"/>
              <a:cs typeface="Calibri"/>
            </a:endParaRPr>
          </a:p>
          <a:p>
            <a:pPr marL="376555" indent="-285750">
              <a:lnSpc>
                <a:spcPct val="100000"/>
              </a:lnSpc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377825" algn="l"/>
              </a:tabLst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Post-Secondary</a:t>
            </a:r>
            <a:r>
              <a:rPr sz="1300" spc="-45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Education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96271" y="5172151"/>
            <a:ext cx="5341620" cy="511679"/>
          </a:xfrm>
          <a:prstGeom prst="rect">
            <a:avLst/>
          </a:prstGeom>
          <a:solidFill>
            <a:srgbClr val="93CDDD"/>
          </a:solidFill>
        </p:spPr>
        <p:txBody>
          <a:bodyPr vert="horz" wrap="square" lIns="0" tIns="34290" rIns="0" bIns="0" rtlCol="0">
            <a:spAutoFit/>
          </a:bodyPr>
          <a:lstStyle/>
          <a:p>
            <a:pPr marL="377190" indent="-285750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377825" algn="l"/>
              </a:tabLst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BC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Employer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Training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Grant</a:t>
            </a:r>
            <a:r>
              <a:rPr sz="1300" spc="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(WDA)</a:t>
            </a:r>
            <a:endParaRPr sz="1300" dirty="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377825" algn="l"/>
              </a:tabLst>
            </a:pPr>
            <a:r>
              <a:rPr sz="1300" spc="-10" dirty="0" smtClean="0">
                <a:solidFill>
                  <a:srgbClr val="1F497D"/>
                </a:solidFill>
                <a:latin typeface="Calibri"/>
                <a:cs typeface="Calibri"/>
              </a:rPr>
              <a:t>Promotion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of </a:t>
            </a:r>
            <a:r>
              <a:rPr sz="1300" spc="-20" dirty="0">
                <a:solidFill>
                  <a:srgbClr val="1F497D"/>
                </a:solidFill>
                <a:latin typeface="Calibri"/>
                <a:cs typeface="Calibri"/>
              </a:rPr>
              <a:t>Work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Integrated</a:t>
            </a:r>
            <a:r>
              <a:rPr sz="1300" spc="9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Learning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869" y="2763651"/>
            <a:ext cx="304800" cy="105283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sz="1800" b="1" spc="5" dirty="0">
                <a:solidFill>
                  <a:srgbClr val="1F497D"/>
                </a:solidFill>
                <a:latin typeface="Calibri"/>
                <a:cs typeface="Calibri"/>
              </a:rPr>
              <a:t>nd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iv</a:t>
            </a:r>
            <a:r>
              <a:rPr sz="1800" b="1" spc="-15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F497D"/>
                </a:solidFill>
                <a:latin typeface="Calibri"/>
                <a:cs typeface="Calibri"/>
              </a:rPr>
              <a:t>du</a:t>
            </a:r>
            <a:r>
              <a:rPr sz="1800" b="1" spc="-15" dirty="0">
                <a:solidFill>
                  <a:srgbClr val="1F497D"/>
                </a:solidFill>
                <a:latin typeface="Calibri"/>
                <a:cs typeface="Calibri"/>
              </a:rPr>
              <a:t>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5332" y="5806071"/>
            <a:ext cx="2623820" cy="834844"/>
          </a:xfrm>
          <a:prstGeom prst="rect">
            <a:avLst/>
          </a:prstGeom>
          <a:solidFill>
            <a:srgbClr val="DADADA">
              <a:alpha val="36862"/>
            </a:srgbClr>
          </a:solidFill>
        </p:spPr>
        <p:txBody>
          <a:bodyPr vert="horz" wrap="square" lIns="0" tIns="34290" rIns="0" bIns="0" rtlCol="0">
            <a:spAutoFit/>
          </a:bodyPr>
          <a:lstStyle/>
          <a:p>
            <a:pPr marL="377190" indent="-285750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Char char="•"/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Student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Aid</a:t>
            </a:r>
            <a:r>
              <a:rPr sz="1300" spc="-19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BC</a:t>
            </a:r>
            <a:endParaRPr sz="1300" dirty="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Apprenticeship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Supports</a:t>
            </a:r>
            <a:endParaRPr sz="1300" dirty="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300" spc="-10" dirty="0" smtClean="0">
                <a:solidFill>
                  <a:srgbClr val="1F497D"/>
                </a:solidFill>
                <a:latin typeface="Calibri"/>
                <a:cs typeface="Calibri"/>
              </a:rPr>
              <a:t>Income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&amp; Disability</a:t>
            </a:r>
            <a:r>
              <a:rPr sz="1300" spc="-1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Assistance</a:t>
            </a:r>
            <a:endParaRPr sz="1300" dirty="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300" spc="-10" dirty="0" smtClean="0">
                <a:solidFill>
                  <a:srgbClr val="1F497D"/>
                </a:solidFill>
                <a:latin typeface="Calibri"/>
                <a:cs typeface="Calibri"/>
              </a:rPr>
              <a:t>LMI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&amp;</a:t>
            </a:r>
            <a:r>
              <a:rPr sz="1300" spc="-19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Outreach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217" y="5802253"/>
            <a:ext cx="579120" cy="87884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sz="1800" b="1" spc="5" dirty="0">
                <a:solidFill>
                  <a:srgbClr val="1F497D"/>
                </a:solidFill>
                <a:latin typeface="Calibri"/>
                <a:cs typeface="Calibri"/>
              </a:rPr>
              <a:t>he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r S</a:t>
            </a:r>
            <a:r>
              <a:rPr sz="1800" b="1" spc="5" dirty="0">
                <a:solidFill>
                  <a:srgbClr val="1F497D"/>
                </a:solidFill>
                <a:latin typeface="Calibri"/>
                <a:cs typeface="Calibri"/>
              </a:rPr>
              <a:t>uppo</a:t>
            </a: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04285" y="5806071"/>
            <a:ext cx="2699385" cy="892810"/>
          </a:xfrm>
          <a:custGeom>
            <a:avLst/>
            <a:gdLst/>
            <a:ahLst/>
            <a:cxnLst/>
            <a:rect l="l" t="t" r="r" b="b"/>
            <a:pathLst>
              <a:path w="2699385" h="892809">
                <a:moveTo>
                  <a:pt x="0" y="0"/>
                </a:moveTo>
                <a:lnTo>
                  <a:pt x="2699169" y="0"/>
                </a:lnTo>
                <a:lnTo>
                  <a:pt x="2699169" y="892556"/>
                </a:lnTo>
                <a:lnTo>
                  <a:pt x="0" y="892556"/>
                </a:lnTo>
                <a:lnTo>
                  <a:pt x="0" y="0"/>
                </a:lnTo>
                <a:close/>
              </a:path>
            </a:pathLst>
          </a:custGeom>
          <a:solidFill>
            <a:srgbClr val="DADADA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83023" y="5840611"/>
            <a:ext cx="2444115" cy="81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BC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Poverty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Reduction</a:t>
            </a:r>
            <a:r>
              <a:rPr sz="1300" spc="-17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Strategy</a:t>
            </a:r>
            <a:endParaRPr sz="13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Accessibility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-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by</a:t>
            </a:r>
            <a:r>
              <a:rPr sz="1300" spc="-17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2024</a:t>
            </a:r>
            <a:endParaRPr sz="1300" dirty="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Indigenous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Post-Secondary</a:t>
            </a:r>
            <a:r>
              <a:rPr sz="1300" spc="-16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Policy 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&amp;</a:t>
            </a:r>
            <a:r>
              <a:rPr sz="1300" spc="-7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Programs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59563" y="5806071"/>
            <a:ext cx="2578100" cy="892810"/>
          </a:xfrm>
          <a:custGeom>
            <a:avLst/>
            <a:gdLst/>
            <a:ahLst/>
            <a:cxnLst/>
            <a:rect l="l" t="t" r="r" b="b"/>
            <a:pathLst>
              <a:path w="2578100" h="892809">
                <a:moveTo>
                  <a:pt x="0" y="0"/>
                </a:moveTo>
                <a:lnTo>
                  <a:pt x="2578011" y="0"/>
                </a:lnTo>
                <a:lnTo>
                  <a:pt x="2578011" y="892556"/>
                </a:lnTo>
                <a:lnTo>
                  <a:pt x="0" y="892556"/>
                </a:lnTo>
                <a:lnTo>
                  <a:pt x="0" y="0"/>
                </a:lnTo>
                <a:close/>
              </a:path>
            </a:pathLst>
          </a:custGeom>
          <a:solidFill>
            <a:srgbClr val="DADADA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338300" y="5840613"/>
            <a:ext cx="2468387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 marR="952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Funding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for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training in</a:t>
            </a:r>
            <a:r>
              <a:rPr sz="1300" spc="-1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priority 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sectors</a:t>
            </a:r>
            <a:endParaRPr sz="1300" dirty="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300" spc="-5" dirty="0" smtClean="0">
                <a:solidFill>
                  <a:srgbClr val="1F497D"/>
                </a:solidFill>
                <a:latin typeface="Calibri"/>
                <a:cs typeface="Calibri"/>
              </a:rPr>
              <a:t>SLMP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for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employer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/ industry  </a:t>
            </a:r>
            <a:r>
              <a:rPr sz="1300" spc="-10" dirty="0">
                <a:solidFill>
                  <a:srgbClr val="1F497D"/>
                </a:solidFill>
                <a:latin typeface="Calibri"/>
                <a:cs typeface="Calibri"/>
              </a:rPr>
              <a:t>sector workforce </a:t>
            </a:r>
            <a:r>
              <a:rPr sz="1300" spc="-5" dirty="0">
                <a:solidFill>
                  <a:srgbClr val="1F497D"/>
                </a:solidFill>
                <a:latin typeface="Calibri"/>
                <a:cs typeface="Calibri"/>
              </a:rPr>
              <a:t>needs</a:t>
            </a:r>
            <a:r>
              <a:rPr sz="1300" spc="4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F497D"/>
                </a:solidFill>
                <a:latin typeface="Calibri"/>
                <a:cs typeface="Calibri"/>
              </a:rPr>
              <a:t>(LMDA)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68751" y="1202435"/>
            <a:ext cx="6027419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26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23235" y="1622552"/>
            <a:ext cx="6083300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Social </a:t>
            </a:r>
            <a:r>
              <a:rPr spc="-15" dirty="0"/>
              <a:t>Development </a:t>
            </a:r>
            <a:r>
              <a:rPr spc="-5" dirty="0"/>
              <a:t>&amp; </a:t>
            </a:r>
            <a:r>
              <a:rPr spc="-20" dirty="0"/>
              <a:t>Poverty</a:t>
            </a:r>
            <a:r>
              <a:rPr spc="90" dirty="0"/>
              <a:t> </a:t>
            </a:r>
            <a:r>
              <a:rPr spc="-10" dirty="0"/>
              <a:t>Reduction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36690" y="6386831"/>
            <a:ext cx="25717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8650" y="2529437"/>
            <a:ext cx="7886699" cy="2804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8806688" y="6523355"/>
            <a:ext cx="257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1800" dirty="0" smtClean="0">
                <a:latin typeface="Calibri"/>
                <a:cs typeface="Calibri"/>
              </a:rPr>
              <a:t>29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8023" y="11225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3139" y="2670772"/>
            <a:ext cx="484606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b="0" spc="-5" dirty="0" smtClean="0">
                <a:solidFill>
                  <a:srgbClr val="002060"/>
                </a:solidFill>
                <a:latin typeface="Calibri"/>
                <a:cs typeface="Calibri"/>
              </a:rPr>
              <a:t>Things are </a:t>
            </a:r>
            <a:r>
              <a:rPr lang="en-CA" spc="-5" dirty="0" smtClean="0">
                <a:solidFill>
                  <a:srgbClr val="002060"/>
                </a:solidFill>
                <a:latin typeface="Calibri"/>
                <a:cs typeface="Calibri"/>
              </a:rPr>
              <a:t>changing quickly</a:t>
            </a:r>
            <a:r>
              <a:rPr lang="en-CA" b="0" spc="-5" dirty="0" smtClean="0">
                <a:solidFill>
                  <a:srgbClr val="002060"/>
                </a:solidFill>
                <a:latin typeface="Calibri"/>
                <a:cs typeface="Calibri"/>
              </a:rPr>
              <a:t>… we must </a:t>
            </a:r>
            <a:r>
              <a:rPr lang="en-CA" spc="-5" dirty="0" smtClean="0">
                <a:solidFill>
                  <a:srgbClr val="002060"/>
                </a:solidFill>
                <a:latin typeface="Calibri"/>
                <a:cs typeface="Calibri"/>
              </a:rPr>
              <a:t>anticipate, and respond</a:t>
            </a:r>
            <a:r>
              <a:rPr lang="en-CA" b="0" spc="-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CA" spc="-5" dirty="0" smtClean="0">
                <a:solidFill>
                  <a:srgbClr val="002060"/>
                </a:solidFill>
                <a:latin typeface="Calibri"/>
                <a:cs typeface="Calibri"/>
              </a:rPr>
              <a:t>effectively</a:t>
            </a:r>
            <a:r>
              <a:rPr lang="en-CA" b="0" spc="-5" dirty="0" smtClean="0">
                <a:solidFill>
                  <a:srgbClr val="002060"/>
                </a:solidFill>
                <a:latin typeface="Calibri"/>
                <a:cs typeface="Calibri"/>
              </a:rPr>
              <a:t> to help  British Columbians reach their full potential. </a:t>
            </a:r>
            <a:endParaRPr b="0" spc="-15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4951" y="1258823"/>
            <a:ext cx="5588507" cy="313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12059" y="6521594"/>
            <a:ext cx="16700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3</a:t>
            </a:fld>
            <a:endParaRPr sz="1800" dirty="0">
              <a:latin typeface="Calibri"/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97" y="2667000"/>
            <a:ext cx="21717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1371600"/>
            <a:ext cx="2526243" cy="256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95281" y="3954779"/>
            <a:ext cx="5083175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-135" dirty="0">
                <a:solidFill>
                  <a:srgbClr val="1E2A4F"/>
                </a:solidFill>
                <a:latin typeface="Calibri"/>
                <a:cs typeface="Calibri"/>
              </a:rPr>
              <a:t>Year </a:t>
            </a:r>
            <a:r>
              <a:rPr sz="6600" b="1" spc="-5" dirty="0">
                <a:solidFill>
                  <a:srgbClr val="1E2A4F"/>
                </a:solidFill>
                <a:latin typeface="Calibri"/>
                <a:cs typeface="Calibri"/>
              </a:rPr>
              <a:t>in</a:t>
            </a:r>
            <a:r>
              <a:rPr sz="6600" b="1" spc="3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6600" b="1" spc="-30" dirty="0">
                <a:solidFill>
                  <a:srgbClr val="1E2A4F"/>
                </a:solidFill>
                <a:latin typeface="Calibri"/>
                <a:cs typeface="Calibri"/>
              </a:rPr>
              <a:t>Review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6690" y="6386831"/>
            <a:ext cx="25717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7689" y="6386831"/>
            <a:ext cx="291655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Confidential: Ministry Use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30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28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47695" y="949224"/>
            <a:ext cx="262890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Results</a:t>
            </a:r>
            <a:r>
              <a:rPr spc="-70" dirty="0"/>
              <a:t> </a:t>
            </a:r>
            <a:r>
              <a:rPr spc="-10" dirty="0"/>
              <a:t>Highlights</a:t>
            </a:r>
          </a:p>
        </p:txBody>
      </p:sp>
      <p:sp>
        <p:nvSpPr>
          <p:cNvPr id="6" name="object 6"/>
          <p:cNvSpPr/>
          <p:nvPr/>
        </p:nvSpPr>
        <p:spPr>
          <a:xfrm>
            <a:off x="57200" y="4509120"/>
            <a:ext cx="914399" cy="914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8281" y="4527204"/>
            <a:ext cx="3801110" cy="10782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00" dirty="0">
                <a:latin typeface="Calibri"/>
                <a:cs typeface="Calibri"/>
              </a:rPr>
              <a:t>On </a:t>
            </a:r>
            <a:r>
              <a:rPr sz="2000" spc="-15" dirty="0">
                <a:latin typeface="Calibri"/>
                <a:cs typeface="Calibri"/>
              </a:rPr>
              <a:t>average, </a:t>
            </a:r>
            <a:r>
              <a:rPr sz="2000" spc="-10" dirty="0">
                <a:latin typeface="Calibri"/>
                <a:cs typeface="Calibri"/>
              </a:rPr>
              <a:t>almost </a:t>
            </a:r>
            <a:r>
              <a:rPr sz="2800" b="1" spc="-10" dirty="0">
                <a:solidFill>
                  <a:srgbClr val="1F497D"/>
                </a:solidFill>
                <a:latin typeface="Calibri"/>
                <a:cs typeface="Calibri"/>
              </a:rPr>
              <a:t>69,000</a:t>
            </a:r>
            <a:r>
              <a:rPr sz="2800" b="1" spc="-19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clients</a:t>
            </a:r>
            <a:endParaRPr sz="2000">
              <a:latin typeface="Calibri"/>
              <a:cs typeface="Calibri"/>
            </a:endParaRPr>
          </a:p>
          <a:p>
            <a:pPr marL="12700" marR="74930">
              <a:lnSpc>
                <a:spcPct val="100000"/>
              </a:lnSpc>
              <a:spcBef>
                <a:spcPts val="50"/>
              </a:spcBef>
            </a:pPr>
            <a:r>
              <a:rPr sz="2000" spc="-5" dirty="0">
                <a:latin typeface="Calibri"/>
                <a:cs typeface="Calibri"/>
              </a:rPr>
              <a:t>begin </a:t>
            </a:r>
            <a:r>
              <a:rPr sz="2000" spc="-15" dirty="0">
                <a:latin typeface="Calibri"/>
                <a:cs typeface="Calibri"/>
              </a:rPr>
              <a:t>WorkBC </a:t>
            </a:r>
            <a:r>
              <a:rPr sz="2000" spc="-5" dirty="0">
                <a:latin typeface="Calibri"/>
                <a:cs typeface="Calibri"/>
              </a:rPr>
              <a:t>Employment </a:t>
            </a:r>
            <a:r>
              <a:rPr sz="2000" dirty="0">
                <a:latin typeface="Calibri"/>
                <a:cs typeface="Calibri"/>
              </a:rPr>
              <a:t>services  </a:t>
            </a:r>
            <a:r>
              <a:rPr sz="2000" spc="-10" dirty="0">
                <a:latin typeface="Calibri"/>
                <a:cs typeface="Calibri"/>
              </a:rPr>
              <a:t>every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year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1899" y="1615724"/>
            <a:ext cx="6064250" cy="1999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7395" marR="5080" indent="-635">
              <a:lnSpc>
                <a:spcPct val="101600"/>
              </a:lnSpc>
            </a:pPr>
            <a:r>
              <a:rPr sz="2000" spc="-10" dirty="0">
                <a:latin typeface="Calibri"/>
                <a:cs typeface="Calibri"/>
              </a:rPr>
              <a:t>Almost </a:t>
            </a:r>
            <a:r>
              <a:rPr sz="2800" b="1" spc="-10" dirty="0">
                <a:solidFill>
                  <a:srgbClr val="1F497D"/>
                </a:solidFill>
                <a:latin typeface="Calibri"/>
                <a:cs typeface="Calibri"/>
              </a:rPr>
              <a:t>24,000 </a:t>
            </a:r>
            <a:r>
              <a:rPr sz="2000" spc="-5" dirty="0">
                <a:latin typeface="Calibri"/>
                <a:cs typeface="Calibri"/>
              </a:rPr>
              <a:t>clients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year</a:t>
            </a:r>
            <a:r>
              <a:rPr sz="2000" spc="-2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achieve  </a:t>
            </a:r>
            <a:r>
              <a:rPr sz="2000" spc="-5" dirty="0">
                <a:latin typeface="Calibri"/>
                <a:cs typeface="Calibri"/>
              </a:rPr>
              <a:t>employment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2700" marR="1896110" indent="-635">
              <a:lnSpc>
                <a:spcPct val="101699"/>
              </a:lnSpc>
            </a:pPr>
            <a:r>
              <a:rPr sz="2000" spc="-15" dirty="0">
                <a:latin typeface="Calibri"/>
                <a:cs typeface="Calibri"/>
              </a:rPr>
              <a:t>Approx. </a:t>
            </a:r>
            <a:r>
              <a:rPr sz="2800" b="1" spc="-10" dirty="0">
                <a:solidFill>
                  <a:srgbClr val="1F497D"/>
                </a:solidFill>
                <a:latin typeface="Calibri"/>
                <a:cs typeface="Calibri"/>
              </a:rPr>
              <a:t>31,000 </a:t>
            </a:r>
            <a:r>
              <a:rPr sz="2000" spc="-5" dirty="0">
                <a:latin typeface="Calibri"/>
                <a:cs typeface="Calibri"/>
              </a:rPr>
              <a:t>clients </a:t>
            </a:r>
            <a:r>
              <a:rPr sz="2000" spc="-10" dirty="0">
                <a:latin typeface="Calibri"/>
                <a:cs typeface="Calibri"/>
              </a:rPr>
              <a:t>complete</a:t>
            </a:r>
            <a:r>
              <a:rPr sz="2000" spc="-22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Case  Management </a:t>
            </a:r>
            <a:r>
              <a:rPr sz="2000" dirty="0">
                <a:latin typeface="Calibri"/>
                <a:cs typeface="Calibri"/>
              </a:rPr>
              <a:t>services each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year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5541" y="620687"/>
            <a:ext cx="5897168" cy="58971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12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31</a:t>
            </a:fld>
            <a:endParaRPr sz="1800" dirty="0">
              <a:latin typeface="Calibri"/>
              <a:cs typeface="Calibri"/>
            </a:endParaRPr>
          </a:p>
        </p:txBody>
      </p:sp>
      <p:pic>
        <p:nvPicPr>
          <p:cNvPr id="13" name="Graphic 12" descr="Mountains">
            <a:extLst>
              <a:ext uri="{FF2B5EF4-FFF2-40B4-BE49-F238E27FC236}">
                <a16:creationId xmlns="" xmlns:a16="http://schemas.microsoft.com/office/drawing/2014/main" id="{5F27A51C-D63B-4644-B358-21A0506ADC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5407036" y="2438400"/>
            <a:ext cx="3672409" cy="367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29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00191" y="936752"/>
            <a:ext cx="289242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Inclusion</a:t>
            </a:r>
            <a:r>
              <a:rPr spc="-65" dirty="0"/>
              <a:t> </a:t>
            </a:r>
            <a:r>
              <a:rPr spc="-10" dirty="0"/>
              <a:t>Highlights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5287264"/>
            <a:ext cx="7420609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E2A4F"/>
                </a:solidFill>
                <a:latin typeface="Calibri"/>
                <a:cs typeface="Calibri"/>
              </a:rPr>
              <a:t>70% of </a:t>
            </a:r>
            <a:r>
              <a:rPr sz="2000" spc="-5" dirty="0">
                <a:solidFill>
                  <a:srgbClr val="1E2A4F"/>
                </a:solidFill>
                <a:latin typeface="Calibri"/>
                <a:cs typeface="Calibri"/>
              </a:rPr>
              <a:t>clients identify </a:t>
            </a:r>
            <a:r>
              <a:rPr sz="2000" dirty="0">
                <a:solidFill>
                  <a:srgbClr val="1E2A4F"/>
                </a:solidFill>
                <a:latin typeface="Calibri"/>
                <a:cs typeface="Calibri"/>
              </a:rPr>
              <a:t>as </a:t>
            </a:r>
            <a:r>
              <a:rPr sz="2000" spc="-5" dirty="0">
                <a:solidFill>
                  <a:srgbClr val="1E2A4F"/>
                </a:solidFill>
                <a:latin typeface="Calibri"/>
                <a:cs typeface="Calibri"/>
              </a:rPr>
              <a:t>being </a:t>
            </a:r>
            <a:r>
              <a:rPr sz="2000" dirty="0">
                <a:solidFill>
                  <a:srgbClr val="1E2A4F"/>
                </a:solidFill>
                <a:latin typeface="Calibri"/>
                <a:cs typeface="Calibri"/>
              </a:rPr>
              <a:t>part </a:t>
            </a:r>
            <a:r>
              <a:rPr sz="2000" spc="-5" dirty="0">
                <a:solidFill>
                  <a:srgbClr val="1E2A4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1E2A4F"/>
                </a:solidFill>
                <a:latin typeface="Calibri"/>
                <a:cs typeface="Calibri"/>
              </a:rPr>
              <a:t>an </a:t>
            </a:r>
            <a:r>
              <a:rPr sz="2000" spc="-5" dirty="0">
                <a:solidFill>
                  <a:srgbClr val="1E2A4F"/>
                </a:solidFill>
                <a:latin typeface="Calibri"/>
                <a:cs typeface="Calibri"/>
              </a:rPr>
              <a:t>inclusion </a:t>
            </a:r>
            <a:r>
              <a:rPr sz="2000" spc="-10" dirty="0">
                <a:solidFill>
                  <a:srgbClr val="1E2A4F"/>
                </a:solidFill>
                <a:latin typeface="Calibri"/>
                <a:cs typeface="Calibri"/>
              </a:rPr>
              <a:t>group above</a:t>
            </a:r>
            <a:endParaRPr sz="20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80"/>
              </a:spcBef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1E2A4F"/>
                </a:solidFill>
                <a:latin typeface="Calibri"/>
                <a:cs typeface="Calibri"/>
              </a:rPr>
              <a:t>WorkBC </a:t>
            </a:r>
            <a:r>
              <a:rPr sz="2000" spc="-5" dirty="0">
                <a:solidFill>
                  <a:srgbClr val="1E2A4F"/>
                </a:solidFill>
                <a:latin typeface="Calibri"/>
                <a:cs typeface="Calibri"/>
              </a:rPr>
              <a:t>also served </a:t>
            </a:r>
            <a:r>
              <a:rPr sz="2000" spc="-10" dirty="0">
                <a:solidFill>
                  <a:srgbClr val="1E2A4F"/>
                </a:solidFill>
                <a:latin typeface="Calibri"/>
                <a:cs typeface="Calibri"/>
              </a:rPr>
              <a:t>almost </a:t>
            </a:r>
            <a:r>
              <a:rPr sz="2000" dirty="0">
                <a:solidFill>
                  <a:srgbClr val="1E2A4F"/>
                </a:solidFill>
                <a:latin typeface="Calibri"/>
                <a:cs typeface="Calibri"/>
              </a:rPr>
              <a:t>7,900 </a:t>
            </a:r>
            <a:r>
              <a:rPr sz="2000" spc="-5" dirty="0">
                <a:solidFill>
                  <a:srgbClr val="1E2A4F"/>
                </a:solidFill>
                <a:latin typeface="Calibri"/>
                <a:cs typeface="Calibri"/>
              </a:rPr>
              <a:t>clients in </a:t>
            </a:r>
            <a:r>
              <a:rPr sz="2000" dirty="0">
                <a:solidFill>
                  <a:srgbClr val="1E2A4F"/>
                </a:solidFill>
                <a:latin typeface="Calibri"/>
                <a:cs typeface="Calibri"/>
              </a:rPr>
              <a:t>2017/18 who </a:t>
            </a:r>
            <a:r>
              <a:rPr sz="2000" spc="-10" dirty="0">
                <a:solidFill>
                  <a:srgbClr val="1E2A4F"/>
                </a:solidFill>
                <a:latin typeface="Calibri"/>
                <a:cs typeface="Calibri"/>
              </a:rPr>
              <a:t>live </a:t>
            </a:r>
            <a:r>
              <a:rPr sz="2000" spc="-5" dirty="0">
                <a:solidFill>
                  <a:srgbClr val="1E2A4F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rgbClr val="1E2A4F"/>
                </a:solidFill>
                <a:latin typeface="Calibri"/>
                <a:cs typeface="Calibri"/>
              </a:rPr>
              <a:t>rural  </a:t>
            </a:r>
            <a:r>
              <a:rPr sz="2000" dirty="0">
                <a:solidFill>
                  <a:srgbClr val="1E2A4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1E2A4F"/>
                </a:solidFill>
                <a:latin typeface="Calibri"/>
                <a:cs typeface="Calibri"/>
              </a:rPr>
              <a:t>remote </a:t>
            </a:r>
            <a:r>
              <a:rPr sz="2000" spc="-5" dirty="0">
                <a:solidFill>
                  <a:srgbClr val="1E2A4F"/>
                </a:solidFill>
                <a:latin typeface="Calibri"/>
                <a:cs typeface="Calibri"/>
              </a:rPr>
              <a:t>communities </a:t>
            </a:r>
            <a:r>
              <a:rPr sz="2000" spc="-10" dirty="0">
                <a:solidFill>
                  <a:srgbClr val="1E2A4F"/>
                </a:solidFill>
                <a:latin typeface="Calibri"/>
                <a:cs typeface="Calibri"/>
              </a:rPr>
              <a:t>across </a:t>
            </a:r>
            <a:r>
              <a:rPr sz="2000" dirty="0">
                <a:solidFill>
                  <a:srgbClr val="1E2A4F"/>
                </a:solidFill>
                <a:latin typeface="Calibri"/>
                <a:cs typeface="Calibri"/>
              </a:rPr>
              <a:t>the</a:t>
            </a:r>
            <a:r>
              <a:rPr sz="2000" spc="2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E2A4F"/>
                </a:solidFill>
                <a:latin typeface="Calibri"/>
                <a:cs typeface="Calibri"/>
              </a:rPr>
              <a:t>province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79450" y="1593850"/>
          <a:ext cx="7632845" cy="3566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884"/>
                <a:gridCol w="2571838"/>
                <a:gridCol w="2728123"/>
              </a:tblGrid>
              <a:tr h="365760">
                <a:tc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Inclusion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346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2017/18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2017/18 Employment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Indigenous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Peoples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574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51%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Francophone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62%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Immigrants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657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Clients with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disability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52%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Multi-Barriered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48%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5090" marR="2838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Survivors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 Violence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and/or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Abuse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262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Youth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65760"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Overall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Employment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Rate-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989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61%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  <p:sp>
        <p:nvSpPr>
          <p:cNvPr id="9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32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0920" y="1165352"/>
            <a:ext cx="251523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8455" algn="l"/>
              </a:tabLst>
            </a:pPr>
            <a:r>
              <a:rPr spc="-10" dirty="0"/>
              <a:t>A</a:t>
            </a:r>
            <a:r>
              <a:rPr dirty="0"/>
              <a:t>m</a:t>
            </a:r>
            <a:r>
              <a:rPr spc="-10" dirty="0"/>
              <a:t>ende</a:t>
            </a:r>
            <a:r>
              <a:rPr spc="-5" dirty="0"/>
              <a:t>d</a:t>
            </a:r>
            <a:r>
              <a:rPr dirty="0"/>
              <a:t>	L</a:t>
            </a:r>
            <a:r>
              <a:rPr spc="-5" dirty="0"/>
              <a:t>M</a:t>
            </a:r>
            <a:r>
              <a:rPr spc="-65" dirty="0"/>
              <a:t>D</a:t>
            </a:r>
            <a:r>
              <a:rPr spc="-5" dirty="0"/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4900" y="2079752"/>
            <a:ext cx="6934200" cy="2185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Additional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EI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funds- $196 Million 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over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six</a:t>
            </a:r>
            <a:r>
              <a:rPr sz="2800" spc="-3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25" dirty="0" smtClean="0">
                <a:solidFill>
                  <a:srgbClr val="1E2A4F"/>
                </a:solidFill>
                <a:latin typeface="Calibri"/>
                <a:cs typeface="Calibri"/>
              </a:rPr>
              <a:t>years</a:t>
            </a:r>
            <a:endParaRPr lang="en-US" sz="2800" spc="-25" dirty="0" smtClean="0">
              <a:solidFill>
                <a:srgbClr val="1E2A4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Expanded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definition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of EI</a:t>
            </a:r>
            <a:r>
              <a:rPr sz="2800" spc="1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1E2A4F"/>
                </a:solidFill>
                <a:latin typeface="Calibri"/>
                <a:cs typeface="Calibri"/>
              </a:rPr>
              <a:t>Clients</a:t>
            </a:r>
            <a:r>
              <a:rPr lang="en-US" sz="2800" spc="-15" dirty="0" smtClean="0">
                <a:solidFill>
                  <a:srgbClr val="1E2A4F"/>
                </a:solidFill>
                <a:latin typeface="Calibri"/>
                <a:cs typeface="Calibri"/>
              </a:rPr>
              <a:t>: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spc="-5" dirty="0" smtClean="0">
                <a:solidFill>
                  <a:srgbClr val="1E2A4F"/>
                </a:solidFill>
                <a:latin typeface="Calibri"/>
                <a:cs typeface="Calibri"/>
              </a:rPr>
              <a:t>Expanded</a:t>
            </a:r>
            <a:r>
              <a:rPr sz="2400" spc="-35" dirty="0" smtClean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400" spc="-10" dirty="0" smtClean="0">
                <a:solidFill>
                  <a:srgbClr val="1E2A4F"/>
                </a:solidFill>
                <a:latin typeface="Calibri"/>
                <a:cs typeface="Calibri"/>
              </a:rPr>
              <a:t>Reach-back</a:t>
            </a:r>
            <a:endParaRPr lang="en-US"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spc="-10" dirty="0" smtClean="0">
                <a:solidFill>
                  <a:srgbClr val="1E2A4F"/>
                </a:solidFill>
                <a:latin typeface="Calibri"/>
                <a:cs typeface="Calibri"/>
              </a:rPr>
              <a:t>Inclusion </a:t>
            </a:r>
            <a:r>
              <a:rPr sz="2400" spc="-5" dirty="0">
                <a:solidFill>
                  <a:srgbClr val="1E2A4F"/>
                </a:solidFill>
                <a:latin typeface="Calibri"/>
                <a:cs typeface="Calibri"/>
              </a:rPr>
              <a:t>of </a:t>
            </a:r>
            <a:r>
              <a:rPr sz="2400" spc="-15" dirty="0">
                <a:solidFill>
                  <a:srgbClr val="1E2A4F"/>
                </a:solidFill>
                <a:latin typeface="Calibri"/>
                <a:cs typeface="Calibri"/>
              </a:rPr>
              <a:t>Precariously  Employed</a:t>
            </a:r>
            <a:r>
              <a:rPr sz="2400" spc="-2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E2A4F"/>
                </a:solidFill>
                <a:latin typeface="Calibri"/>
                <a:cs typeface="Calibri"/>
              </a:rPr>
              <a:t>Clients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6690" y="6385069"/>
            <a:ext cx="25717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33</a:t>
            </a:fld>
            <a:endParaRPr sz="1800" dirty="0">
              <a:latin typeface="Calibri"/>
              <a:cs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40" y="4374220"/>
            <a:ext cx="2066921" cy="18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31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8860" y="1371600"/>
            <a:ext cx="1447800" cy="1517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38133" y="2456688"/>
            <a:ext cx="3467735" cy="227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115">
              <a:lnSpc>
                <a:spcPct val="100000"/>
              </a:lnSpc>
            </a:pPr>
            <a:r>
              <a:rPr sz="7200" b="1" spc="-25" dirty="0">
                <a:solidFill>
                  <a:srgbClr val="1E2A4F"/>
                </a:solidFill>
                <a:latin typeface="Calibri"/>
                <a:cs typeface="Calibri"/>
              </a:rPr>
              <a:t>Current  </a:t>
            </a:r>
            <a:r>
              <a:rPr sz="7200" b="1" spc="-10" dirty="0">
                <a:solidFill>
                  <a:srgbClr val="1E2A4F"/>
                </a:solidFill>
                <a:latin typeface="Calibri"/>
                <a:cs typeface="Calibri"/>
              </a:rPr>
              <a:t>P</a:t>
            </a:r>
            <a:r>
              <a:rPr sz="7200" b="1" spc="-5" dirty="0">
                <a:solidFill>
                  <a:srgbClr val="1E2A4F"/>
                </a:solidFill>
                <a:latin typeface="Calibri"/>
                <a:cs typeface="Calibri"/>
              </a:rPr>
              <a:t>r</a:t>
            </a:r>
            <a:r>
              <a:rPr sz="7200" b="1" spc="-10" dirty="0">
                <a:solidFill>
                  <a:srgbClr val="1E2A4F"/>
                </a:solidFill>
                <a:latin typeface="Calibri"/>
                <a:cs typeface="Calibri"/>
              </a:rPr>
              <a:t>i</a:t>
            </a:r>
            <a:r>
              <a:rPr sz="7200" b="1" spc="5" dirty="0">
                <a:solidFill>
                  <a:srgbClr val="1E2A4F"/>
                </a:solidFill>
                <a:latin typeface="Calibri"/>
                <a:cs typeface="Calibri"/>
              </a:rPr>
              <a:t>o</a:t>
            </a:r>
            <a:r>
              <a:rPr sz="7200" b="1" spc="-5" dirty="0">
                <a:solidFill>
                  <a:srgbClr val="1E2A4F"/>
                </a:solidFill>
                <a:latin typeface="Calibri"/>
                <a:cs typeface="Calibri"/>
              </a:rPr>
              <a:t>r</a:t>
            </a:r>
            <a:r>
              <a:rPr sz="7200" b="1" spc="-10" dirty="0">
                <a:solidFill>
                  <a:srgbClr val="1E2A4F"/>
                </a:solidFill>
                <a:latin typeface="Calibri"/>
                <a:cs typeface="Calibri"/>
              </a:rPr>
              <a:t>i</a:t>
            </a:r>
            <a:r>
              <a:rPr sz="7200" b="1" dirty="0">
                <a:solidFill>
                  <a:srgbClr val="1E2A4F"/>
                </a:solidFill>
                <a:latin typeface="Calibri"/>
                <a:cs typeface="Calibri"/>
              </a:rPr>
              <a:t>t</a:t>
            </a:r>
            <a:r>
              <a:rPr sz="7200" b="1" spc="-15" dirty="0">
                <a:solidFill>
                  <a:srgbClr val="1E2A4F"/>
                </a:solidFill>
                <a:latin typeface="Calibri"/>
                <a:cs typeface="Calibri"/>
              </a:rPr>
              <a:t>i</a:t>
            </a:r>
            <a:r>
              <a:rPr sz="7200" b="1" spc="-5" dirty="0">
                <a:solidFill>
                  <a:srgbClr val="1E2A4F"/>
                </a:solidFill>
                <a:latin typeface="Calibri"/>
                <a:cs typeface="Calibri"/>
              </a:rPr>
              <a:t>e</a:t>
            </a:r>
            <a:r>
              <a:rPr sz="7200" b="1" dirty="0">
                <a:solidFill>
                  <a:srgbClr val="1E2A4F"/>
                </a:solidFill>
                <a:latin typeface="Calibri"/>
                <a:cs typeface="Calibri"/>
              </a:rPr>
              <a:t>s</a:t>
            </a:r>
            <a:endParaRPr sz="7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7689" y="6385069"/>
            <a:ext cx="291655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Confidential: Ministry Use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6690" y="6385069"/>
            <a:ext cx="25717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34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32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7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35</a:t>
            </a:fld>
            <a:endParaRPr sz="1800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38462"/>
            <a:ext cx="5943600" cy="561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33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07689" y="6385069"/>
            <a:ext cx="291655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Confidential: Ministry Use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36</a:t>
            </a:fld>
            <a:endParaRPr sz="1800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676400"/>
            <a:ext cx="769937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07689" y="6385069"/>
            <a:ext cx="291655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Confidential: Ministry Use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37</a:t>
            </a:fld>
            <a:endParaRPr sz="180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82" y="742950"/>
            <a:ext cx="2713037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36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38</a:t>
            </a:fld>
            <a:endParaRPr sz="18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63" y="1143000"/>
            <a:ext cx="4365517" cy="569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37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5135">
              <a:lnSpc>
                <a:spcPct val="100000"/>
              </a:lnSpc>
            </a:pPr>
            <a:r>
              <a:rPr spc="-25" dirty="0"/>
              <a:t>WorkBC</a:t>
            </a:r>
            <a:r>
              <a:rPr spc="-30" dirty="0"/>
              <a:t> </a:t>
            </a:r>
            <a:r>
              <a:rPr spc="-20" dirty="0"/>
              <a:t>Renewal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11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39</a:t>
            </a:fld>
            <a:endParaRPr sz="1800" dirty="0">
              <a:latin typeface="Calibri"/>
              <a:cs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ED17826-3067-4528-82A5-DF667053CE19}"/>
              </a:ext>
            </a:extLst>
          </p:cNvPr>
          <p:cNvSpPr txBox="1">
            <a:spLocks/>
          </p:cNvSpPr>
          <p:nvPr/>
        </p:nvSpPr>
        <p:spPr>
          <a:xfrm>
            <a:off x="627295" y="1981200"/>
            <a:ext cx="7886700" cy="108011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105410"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1E2A4F"/>
                </a:solidFill>
              </a:rPr>
              <a:t>The Ministry is looking forward to launching the new WorkBC program on April 1st, 2019</a:t>
            </a:r>
          </a:p>
          <a:p>
            <a:endParaRPr lang="en-US" sz="3000" kern="0" dirty="0"/>
          </a:p>
        </p:txBody>
      </p:sp>
      <p:sp>
        <p:nvSpPr>
          <p:cNvPr id="14" name="TextBox 13"/>
          <p:cNvSpPr txBox="1"/>
          <p:nvPr/>
        </p:nvSpPr>
        <p:spPr>
          <a:xfrm>
            <a:off x="2374128" y="3188843"/>
            <a:ext cx="63947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" dirty="0">
                <a:solidFill>
                  <a:srgbClr val="1E2A4F"/>
                </a:solidFill>
                <a:latin typeface="Calibri"/>
                <a:cs typeface="Calibri"/>
              </a:rPr>
              <a:t>WorkBC Assistive Technology Services</a:t>
            </a:r>
            <a:endParaRPr lang="en-CA" sz="2400" spc="-5" dirty="0">
              <a:solidFill>
                <a:srgbClr val="1E2A4F"/>
              </a:solidFill>
              <a:latin typeface="Calibri"/>
              <a:cs typeface="Calibri"/>
            </a:endParaRPr>
          </a:p>
          <a:p>
            <a:r>
              <a:rPr lang="en-US" sz="2400" b="1" spc="-5" dirty="0">
                <a:solidFill>
                  <a:srgbClr val="1E2A4F"/>
                </a:solidFill>
                <a:latin typeface="Calibri"/>
                <a:cs typeface="Calibri"/>
              </a:rPr>
              <a:t>Neil Squire Society</a:t>
            </a:r>
            <a:r>
              <a:rPr lang="en-US" sz="2400" spc="-5" dirty="0">
                <a:solidFill>
                  <a:srgbClr val="1E2A4F"/>
                </a:solidFill>
                <a:latin typeface="Calibri"/>
                <a:cs typeface="Calibri"/>
              </a:rPr>
              <a:t>	</a:t>
            </a:r>
          </a:p>
          <a:p>
            <a:endParaRPr lang="en-CA" sz="2400" spc="-5" dirty="0">
              <a:solidFill>
                <a:srgbClr val="1E2A4F"/>
              </a:solidFill>
              <a:latin typeface="Calibri"/>
              <a:cs typeface="Calibri"/>
            </a:endParaRPr>
          </a:p>
          <a:p>
            <a:pPr lvl="0"/>
            <a:r>
              <a:rPr lang="en-US" sz="2400" spc="-5" dirty="0">
                <a:solidFill>
                  <a:srgbClr val="1E2A4F"/>
                </a:solidFill>
                <a:latin typeface="Calibri"/>
                <a:cs typeface="Calibri"/>
              </a:rPr>
              <a:t>WorkBC Apprentice Services </a:t>
            </a:r>
            <a:endParaRPr lang="en-CA" sz="2400" spc="-5" dirty="0">
              <a:solidFill>
                <a:srgbClr val="1E2A4F"/>
              </a:solidFill>
              <a:latin typeface="Calibri"/>
              <a:cs typeface="Calibri"/>
            </a:endParaRPr>
          </a:p>
          <a:p>
            <a:r>
              <a:rPr lang="en-US" sz="2400" b="1" spc="-5" dirty="0">
                <a:solidFill>
                  <a:srgbClr val="1E2A4F"/>
                </a:solidFill>
                <a:latin typeface="Calibri"/>
                <a:cs typeface="Calibri"/>
              </a:rPr>
              <a:t>Douglas College</a:t>
            </a:r>
          </a:p>
          <a:p>
            <a:endParaRPr lang="en-CA" sz="2400" spc="-5" dirty="0">
              <a:solidFill>
                <a:srgbClr val="1E2A4F"/>
              </a:solidFill>
              <a:latin typeface="Calibri"/>
              <a:cs typeface="Calibri"/>
            </a:endParaRPr>
          </a:p>
          <a:p>
            <a:pPr lvl="0"/>
            <a:r>
              <a:rPr lang="en-US" sz="2400" spc="-5" dirty="0">
                <a:solidFill>
                  <a:srgbClr val="1E2A4F"/>
                </a:solidFill>
                <a:latin typeface="Calibri"/>
                <a:cs typeface="Calibri"/>
              </a:rPr>
              <a:t>WorkBC Employment Services </a:t>
            </a:r>
            <a:endParaRPr lang="en-CA" sz="2400" spc="-5" dirty="0">
              <a:solidFill>
                <a:srgbClr val="1E2A4F"/>
              </a:solidFill>
              <a:latin typeface="Calibri"/>
              <a:cs typeface="Calibri"/>
            </a:endParaRPr>
          </a:p>
          <a:p>
            <a:r>
              <a:rPr lang="en-US" sz="2400" b="1" spc="-5" dirty="0">
                <a:solidFill>
                  <a:srgbClr val="1E2A4F"/>
                </a:solidFill>
                <a:latin typeface="Calibri"/>
                <a:cs typeface="Calibri"/>
              </a:rPr>
              <a:t>TBD</a:t>
            </a:r>
            <a:endParaRPr lang="en-CA" sz="2400" b="1" spc="-5" dirty="0">
              <a:solidFill>
                <a:srgbClr val="1E2A4F"/>
              </a:solidFill>
              <a:latin typeface="Calibri"/>
              <a:cs typeface="Calibri"/>
            </a:endParaRPr>
          </a:p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8843"/>
            <a:ext cx="8477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" y="4485711"/>
            <a:ext cx="774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8" y="5334000"/>
            <a:ext cx="13589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8023" y="11225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4637" y="5646778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063" y="0"/>
                </a:lnTo>
              </a:path>
            </a:pathLst>
          </a:custGeom>
          <a:ln w="12700">
            <a:solidFill>
              <a:srgbClr val="BABAB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4637" y="4839858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063" y="0"/>
                </a:lnTo>
              </a:path>
            </a:pathLst>
          </a:custGeom>
          <a:ln w="12700">
            <a:solidFill>
              <a:srgbClr val="BABAB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4637" y="4032138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063" y="0"/>
                </a:lnTo>
              </a:path>
            </a:pathLst>
          </a:custGeom>
          <a:ln w="12700">
            <a:solidFill>
              <a:srgbClr val="BABAB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4637" y="3224418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063" y="0"/>
                </a:lnTo>
              </a:path>
            </a:pathLst>
          </a:custGeom>
          <a:ln w="12700">
            <a:solidFill>
              <a:srgbClr val="BABAB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29884" y="2980944"/>
            <a:ext cx="0" cy="2665730"/>
          </a:xfrm>
          <a:custGeom>
            <a:avLst/>
            <a:gdLst/>
            <a:ahLst/>
            <a:cxnLst/>
            <a:rect l="l" t="t" r="r" b="b"/>
            <a:pathLst>
              <a:path h="2665729">
                <a:moveTo>
                  <a:pt x="0" y="0"/>
                </a:moveTo>
                <a:lnTo>
                  <a:pt x="0" y="2665475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9967" y="2980944"/>
            <a:ext cx="0" cy="2665730"/>
          </a:xfrm>
          <a:custGeom>
            <a:avLst/>
            <a:gdLst/>
            <a:ahLst/>
            <a:cxnLst/>
            <a:rect l="l" t="t" r="r" b="b"/>
            <a:pathLst>
              <a:path h="2665729">
                <a:moveTo>
                  <a:pt x="0" y="0"/>
                </a:moveTo>
                <a:lnTo>
                  <a:pt x="0" y="2665475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0561" y="2999232"/>
            <a:ext cx="0" cy="2647315"/>
          </a:xfrm>
          <a:custGeom>
            <a:avLst/>
            <a:gdLst/>
            <a:ahLst/>
            <a:cxnLst/>
            <a:rect l="l" t="t" r="r" b="b"/>
            <a:pathLst>
              <a:path h="2647315">
                <a:moveTo>
                  <a:pt x="0" y="0"/>
                </a:moveTo>
                <a:lnTo>
                  <a:pt x="0" y="2647188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9283" y="3000755"/>
            <a:ext cx="0" cy="2646045"/>
          </a:xfrm>
          <a:custGeom>
            <a:avLst/>
            <a:gdLst/>
            <a:ahLst/>
            <a:cxnLst/>
            <a:rect l="l" t="t" r="r" b="b"/>
            <a:pathLst>
              <a:path h="2646045">
                <a:moveTo>
                  <a:pt x="0" y="0"/>
                </a:moveTo>
                <a:lnTo>
                  <a:pt x="0" y="2645664"/>
                </a:lnTo>
              </a:path>
            </a:pathLst>
          </a:custGeom>
          <a:ln w="44183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1240" y="3025139"/>
            <a:ext cx="0" cy="2621280"/>
          </a:xfrm>
          <a:custGeom>
            <a:avLst/>
            <a:gdLst/>
            <a:ahLst/>
            <a:cxnLst/>
            <a:rect l="l" t="t" r="r" b="b"/>
            <a:pathLst>
              <a:path h="2621279">
                <a:moveTo>
                  <a:pt x="0" y="0"/>
                </a:moveTo>
                <a:lnTo>
                  <a:pt x="0" y="2621280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8611" y="3038855"/>
            <a:ext cx="0" cy="2607945"/>
          </a:xfrm>
          <a:custGeom>
            <a:avLst/>
            <a:gdLst/>
            <a:ahLst/>
            <a:cxnLst/>
            <a:rect l="l" t="t" r="r" b="b"/>
            <a:pathLst>
              <a:path h="2607945">
                <a:moveTo>
                  <a:pt x="0" y="0"/>
                </a:moveTo>
                <a:lnTo>
                  <a:pt x="0" y="2607564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1155" y="3063239"/>
            <a:ext cx="0" cy="2583180"/>
          </a:xfrm>
          <a:custGeom>
            <a:avLst/>
            <a:gdLst/>
            <a:ahLst/>
            <a:cxnLst/>
            <a:rect l="l" t="t" r="r" b="b"/>
            <a:pathLst>
              <a:path h="2583179">
                <a:moveTo>
                  <a:pt x="0" y="0"/>
                </a:moveTo>
                <a:lnTo>
                  <a:pt x="0" y="2583180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0228" y="3081527"/>
            <a:ext cx="0" cy="2565400"/>
          </a:xfrm>
          <a:custGeom>
            <a:avLst/>
            <a:gdLst/>
            <a:ahLst/>
            <a:cxnLst/>
            <a:rect l="l" t="t" r="r" b="b"/>
            <a:pathLst>
              <a:path h="2565400">
                <a:moveTo>
                  <a:pt x="0" y="0"/>
                </a:moveTo>
                <a:lnTo>
                  <a:pt x="0" y="2564892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8696" y="3083051"/>
            <a:ext cx="0" cy="2563495"/>
          </a:xfrm>
          <a:custGeom>
            <a:avLst/>
            <a:gdLst/>
            <a:ahLst/>
            <a:cxnLst/>
            <a:rect l="l" t="t" r="r" b="b"/>
            <a:pathLst>
              <a:path h="2563495">
                <a:moveTo>
                  <a:pt x="0" y="0"/>
                </a:moveTo>
                <a:lnTo>
                  <a:pt x="0" y="2563368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8017" y="3095244"/>
            <a:ext cx="0" cy="2551430"/>
          </a:xfrm>
          <a:custGeom>
            <a:avLst/>
            <a:gdLst/>
            <a:ahLst/>
            <a:cxnLst/>
            <a:rect l="l" t="t" r="r" b="b"/>
            <a:pathLst>
              <a:path h="2551429">
                <a:moveTo>
                  <a:pt x="0" y="0"/>
                </a:moveTo>
                <a:lnTo>
                  <a:pt x="0" y="2551175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30311" y="3104388"/>
            <a:ext cx="0" cy="2542540"/>
          </a:xfrm>
          <a:custGeom>
            <a:avLst/>
            <a:gdLst/>
            <a:ahLst/>
            <a:cxnLst/>
            <a:rect l="l" t="t" r="r" b="b"/>
            <a:pathLst>
              <a:path h="2542540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91834" y="3107435"/>
            <a:ext cx="0" cy="2539365"/>
          </a:xfrm>
          <a:custGeom>
            <a:avLst/>
            <a:gdLst/>
            <a:ahLst/>
            <a:cxnLst/>
            <a:rect l="l" t="t" r="r" b="b"/>
            <a:pathLst>
              <a:path h="2539365">
                <a:moveTo>
                  <a:pt x="0" y="0"/>
                </a:moveTo>
                <a:lnTo>
                  <a:pt x="0" y="2538984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39633" y="3125723"/>
            <a:ext cx="0" cy="2520950"/>
          </a:xfrm>
          <a:custGeom>
            <a:avLst/>
            <a:gdLst/>
            <a:ahLst/>
            <a:cxnLst/>
            <a:rect l="l" t="t" r="r" b="b"/>
            <a:pathLst>
              <a:path h="2520950">
                <a:moveTo>
                  <a:pt x="0" y="0"/>
                </a:moveTo>
                <a:lnTo>
                  <a:pt x="0" y="2520696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7340" y="3130295"/>
            <a:ext cx="0" cy="2516505"/>
          </a:xfrm>
          <a:custGeom>
            <a:avLst/>
            <a:gdLst/>
            <a:ahLst/>
            <a:cxnLst/>
            <a:rect l="l" t="t" r="r" b="b"/>
            <a:pathLst>
              <a:path h="2516504">
                <a:moveTo>
                  <a:pt x="0" y="0"/>
                </a:moveTo>
                <a:lnTo>
                  <a:pt x="0" y="2516123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16067" y="3133344"/>
            <a:ext cx="0" cy="2513330"/>
          </a:xfrm>
          <a:custGeom>
            <a:avLst/>
            <a:gdLst/>
            <a:ahLst/>
            <a:cxnLst/>
            <a:rect l="l" t="t" r="r" b="b"/>
            <a:pathLst>
              <a:path h="2513329">
                <a:moveTo>
                  <a:pt x="0" y="0"/>
                </a:moveTo>
                <a:lnTo>
                  <a:pt x="0" y="2513075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96655" y="3136392"/>
            <a:ext cx="0" cy="2510155"/>
          </a:xfrm>
          <a:custGeom>
            <a:avLst/>
            <a:gdLst/>
            <a:ahLst/>
            <a:cxnLst/>
            <a:rect l="l" t="t" r="r" b="b"/>
            <a:pathLst>
              <a:path h="2510154">
                <a:moveTo>
                  <a:pt x="0" y="0"/>
                </a:moveTo>
                <a:lnTo>
                  <a:pt x="0" y="2510027"/>
                </a:lnTo>
              </a:path>
            </a:pathLst>
          </a:custGeom>
          <a:ln w="44183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48956" y="3142488"/>
            <a:ext cx="0" cy="2504440"/>
          </a:xfrm>
          <a:custGeom>
            <a:avLst/>
            <a:gdLst/>
            <a:ahLst/>
            <a:cxnLst/>
            <a:rect l="l" t="t" r="r" b="b"/>
            <a:pathLst>
              <a:path h="2504440">
                <a:moveTo>
                  <a:pt x="0" y="0"/>
                </a:moveTo>
                <a:lnTo>
                  <a:pt x="0" y="2503932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05984" y="3147060"/>
            <a:ext cx="0" cy="2499360"/>
          </a:xfrm>
          <a:custGeom>
            <a:avLst/>
            <a:gdLst/>
            <a:ahLst/>
            <a:cxnLst/>
            <a:rect l="l" t="t" r="r" b="b"/>
            <a:pathLst>
              <a:path h="2499360">
                <a:moveTo>
                  <a:pt x="0" y="0"/>
                </a:moveTo>
                <a:lnTo>
                  <a:pt x="0" y="2499360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58278" y="3157727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8692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82511" y="3157727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8692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67600" y="3176016"/>
            <a:ext cx="0" cy="2470785"/>
          </a:xfrm>
          <a:custGeom>
            <a:avLst/>
            <a:gdLst/>
            <a:ahLst/>
            <a:cxnLst/>
            <a:rect l="l" t="t" r="r" b="b"/>
            <a:pathLst>
              <a:path h="2470785">
                <a:moveTo>
                  <a:pt x="0" y="0"/>
                </a:moveTo>
                <a:lnTo>
                  <a:pt x="0" y="2470404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25390" y="3185160"/>
            <a:ext cx="0" cy="2461260"/>
          </a:xfrm>
          <a:custGeom>
            <a:avLst/>
            <a:gdLst/>
            <a:ahLst/>
            <a:cxnLst/>
            <a:rect l="l" t="t" r="r" b="b"/>
            <a:pathLst>
              <a:path h="2461260">
                <a:moveTo>
                  <a:pt x="0" y="0"/>
                </a:moveTo>
                <a:lnTo>
                  <a:pt x="0" y="2461260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77683" y="3195827"/>
            <a:ext cx="0" cy="2451100"/>
          </a:xfrm>
          <a:custGeom>
            <a:avLst/>
            <a:gdLst/>
            <a:ahLst/>
            <a:cxnLst/>
            <a:rect l="l" t="t" r="r" b="b"/>
            <a:pathLst>
              <a:path h="2451100">
                <a:moveTo>
                  <a:pt x="0" y="0"/>
                </a:moveTo>
                <a:lnTo>
                  <a:pt x="0" y="2450592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72428" y="3212592"/>
            <a:ext cx="0" cy="2433955"/>
          </a:xfrm>
          <a:custGeom>
            <a:avLst/>
            <a:gdLst/>
            <a:ahLst/>
            <a:cxnLst/>
            <a:rect l="l" t="t" r="r" b="b"/>
            <a:pathLst>
              <a:path h="2433954">
                <a:moveTo>
                  <a:pt x="0" y="0"/>
                </a:moveTo>
                <a:lnTo>
                  <a:pt x="0" y="2433827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87006" y="3214116"/>
            <a:ext cx="0" cy="2432685"/>
          </a:xfrm>
          <a:custGeom>
            <a:avLst/>
            <a:gdLst/>
            <a:ahLst/>
            <a:cxnLst/>
            <a:rect l="l" t="t" r="r" b="b"/>
            <a:pathLst>
              <a:path h="2432685">
                <a:moveTo>
                  <a:pt x="0" y="0"/>
                </a:moveTo>
                <a:lnTo>
                  <a:pt x="0" y="2432304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96328" y="3230879"/>
            <a:ext cx="0" cy="2415540"/>
          </a:xfrm>
          <a:custGeom>
            <a:avLst/>
            <a:gdLst/>
            <a:ahLst/>
            <a:cxnLst/>
            <a:rect l="l" t="t" r="r" b="b"/>
            <a:pathLst>
              <a:path h="2415540">
                <a:moveTo>
                  <a:pt x="0" y="0"/>
                </a:moveTo>
                <a:lnTo>
                  <a:pt x="0" y="2415540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06411" y="3250692"/>
            <a:ext cx="0" cy="2395855"/>
          </a:xfrm>
          <a:custGeom>
            <a:avLst/>
            <a:gdLst/>
            <a:ahLst/>
            <a:cxnLst/>
            <a:rect l="l" t="t" r="r" b="b"/>
            <a:pathLst>
              <a:path h="2395854">
                <a:moveTo>
                  <a:pt x="0" y="0"/>
                </a:moveTo>
                <a:lnTo>
                  <a:pt x="0" y="2395727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34711" y="3253740"/>
            <a:ext cx="0" cy="2392680"/>
          </a:xfrm>
          <a:custGeom>
            <a:avLst/>
            <a:gdLst/>
            <a:ahLst/>
            <a:cxnLst/>
            <a:rect l="l" t="t" r="r" b="b"/>
            <a:pathLst>
              <a:path h="2392679">
                <a:moveTo>
                  <a:pt x="0" y="0"/>
                </a:moveTo>
                <a:lnTo>
                  <a:pt x="0" y="2392680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63868" y="3261359"/>
            <a:ext cx="0" cy="2385060"/>
          </a:xfrm>
          <a:custGeom>
            <a:avLst/>
            <a:gdLst/>
            <a:ahLst/>
            <a:cxnLst/>
            <a:rect l="l" t="t" r="r" b="b"/>
            <a:pathLst>
              <a:path h="2385060">
                <a:moveTo>
                  <a:pt x="0" y="0"/>
                </a:moveTo>
                <a:lnTo>
                  <a:pt x="0" y="2385060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15727" y="3268979"/>
            <a:ext cx="0" cy="2377440"/>
          </a:xfrm>
          <a:custGeom>
            <a:avLst/>
            <a:gdLst/>
            <a:ahLst/>
            <a:cxnLst/>
            <a:rect l="l" t="t" r="r" b="b"/>
            <a:pathLst>
              <a:path h="2377440">
                <a:moveTo>
                  <a:pt x="0" y="0"/>
                </a:moveTo>
                <a:lnTo>
                  <a:pt x="0" y="2377440"/>
                </a:lnTo>
              </a:path>
            </a:pathLst>
          </a:custGeom>
          <a:ln w="44183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25056" y="3281171"/>
            <a:ext cx="0" cy="2365375"/>
          </a:xfrm>
          <a:custGeom>
            <a:avLst/>
            <a:gdLst/>
            <a:ahLst/>
            <a:cxnLst/>
            <a:rect l="l" t="t" r="r" b="b"/>
            <a:pathLst>
              <a:path h="2365375">
                <a:moveTo>
                  <a:pt x="0" y="0"/>
                </a:moveTo>
                <a:lnTo>
                  <a:pt x="0" y="2365247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53783" y="3282696"/>
            <a:ext cx="0" cy="2364105"/>
          </a:xfrm>
          <a:custGeom>
            <a:avLst/>
            <a:gdLst/>
            <a:ahLst/>
            <a:cxnLst/>
            <a:rect l="l" t="t" r="r" b="b"/>
            <a:pathLst>
              <a:path h="2364104">
                <a:moveTo>
                  <a:pt x="0" y="0"/>
                </a:moveTo>
                <a:lnTo>
                  <a:pt x="0" y="2363723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35140" y="3290315"/>
            <a:ext cx="0" cy="2356485"/>
          </a:xfrm>
          <a:custGeom>
            <a:avLst/>
            <a:gdLst/>
            <a:ahLst/>
            <a:cxnLst/>
            <a:rect l="l" t="t" r="r" b="b"/>
            <a:pathLst>
              <a:path h="2356485">
                <a:moveTo>
                  <a:pt x="0" y="0"/>
                </a:moveTo>
                <a:lnTo>
                  <a:pt x="0" y="2356104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44461" y="3290315"/>
            <a:ext cx="0" cy="2356485"/>
          </a:xfrm>
          <a:custGeom>
            <a:avLst/>
            <a:gdLst/>
            <a:ahLst/>
            <a:cxnLst/>
            <a:rect l="l" t="t" r="r" b="b"/>
            <a:pathLst>
              <a:path h="2356485">
                <a:moveTo>
                  <a:pt x="0" y="0"/>
                </a:moveTo>
                <a:lnTo>
                  <a:pt x="0" y="2356104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44796" y="3314700"/>
            <a:ext cx="0" cy="2331720"/>
          </a:xfrm>
          <a:custGeom>
            <a:avLst/>
            <a:gdLst/>
            <a:ahLst/>
            <a:cxnLst/>
            <a:rect l="l" t="t" r="r" b="b"/>
            <a:pathLst>
              <a:path h="2331720">
                <a:moveTo>
                  <a:pt x="0" y="0"/>
                </a:moveTo>
                <a:lnTo>
                  <a:pt x="0" y="2331720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54117" y="3360420"/>
            <a:ext cx="0" cy="2286000"/>
          </a:xfrm>
          <a:custGeom>
            <a:avLst/>
            <a:gdLst/>
            <a:ahLst/>
            <a:cxnLst/>
            <a:rect l="l" t="t" r="r" b="b"/>
            <a:pathLst>
              <a:path h="2286000">
                <a:moveTo>
                  <a:pt x="0" y="0"/>
                </a:moveTo>
                <a:lnTo>
                  <a:pt x="0" y="2285999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63440" y="3390900"/>
            <a:ext cx="0" cy="2255520"/>
          </a:xfrm>
          <a:custGeom>
            <a:avLst/>
            <a:gdLst/>
            <a:ahLst/>
            <a:cxnLst/>
            <a:rect l="l" t="t" r="r" b="b"/>
            <a:pathLst>
              <a:path h="2255520">
                <a:moveTo>
                  <a:pt x="0" y="0"/>
                </a:moveTo>
                <a:lnTo>
                  <a:pt x="0" y="2255520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39540" y="3393947"/>
            <a:ext cx="0" cy="2252980"/>
          </a:xfrm>
          <a:custGeom>
            <a:avLst/>
            <a:gdLst/>
            <a:ahLst/>
            <a:cxnLst/>
            <a:rect l="l" t="t" r="r" b="b"/>
            <a:pathLst>
              <a:path h="2252979">
                <a:moveTo>
                  <a:pt x="0" y="0"/>
                </a:moveTo>
                <a:lnTo>
                  <a:pt x="0" y="2252472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49623" y="3409188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232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73523" y="3424428"/>
            <a:ext cx="0" cy="2222500"/>
          </a:xfrm>
          <a:custGeom>
            <a:avLst/>
            <a:gdLst/>
            <a:ahLst/>
            <a:cxnLst/>
            <a:rect l="l" t="t" r="r" b="b"/>
            <a:pathLst>
              <a:path h="2222500">
                <a:moveTo>
                  <a:pt x="0" y="0"/>
                </a:moveTo>
                <a:lnTo>
                  <a:pt x="0" y="2221992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30211" y="3424428"/>
            <a:ext cx="0" cy="2222500"/>
          </a:xfrm>
          <a:custGeom>
            <a:avLst/>
            <a:gdLst/>
            <a:ahLst/>
            <a:cxnLst/>
            <a:rect l="l" t="t" r="r" b="b"/>
            <a:pathLst>
              <a:path h="2222500">
                <a:moveTo>
                  <a:pt x="0" y="0"/>
                </a:moveTo>
                <a:lnTo>
                  <a:pt x="0" y="2221992"/>
                </a:lnTo>
              </a:path>
            </a:pathLst>
          </a:custGeom>
          <a:ln w="44183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20896" y="3444240"/>
            <a:ext cx="0" cy="2202180"/>
          </a:xfrm>
          <a:custGeom>
            <a:avLst/>
            <a:gdLst/>
            <a:ahLst/>
            <a:cxnLst/>
            <a:rect l="l" t="t" r="r" b="b"/>
            <a:pathLst>
              <a:path h="2202179">
                <a:moveTo>
                  <a:pt x="0" y="0"/>
                </a:moveTo>
                <a:lnTo>
                  <a:pt x="0" y="2202180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63767" y="3447288"/>
            <a:ext cx="0" cy="2199640"/>
          </a:xfrm>
          <a:custGeom>
            <a:avLst/>
            <a:gdLst/>
            <a:ahLst/>
            <a:cxnLst/>
            <a:rect l="l" t="t" r="r" b="b"/>
            <a:pathLst>
              <a:path h="2199640">
                <a:moveTo>
                  <a:pt x="0" y="0"/>
                </a:moveTo>
                <a:lnTo>
                  <a:pt x="0" y="2199132"/>
                </a:lnTo>
              </a:path>
            </a:pathLst>
          </a:custGeom>
          <a:ln w="44183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82839" y="3453384"/>
            <a:ext cx="0" cy="2193290"/>
          </a:xfrm>
          <a:custGeom>
            <a:avLst/>
            <a:gdLst/>
            <a:ahLst/>
            <a:cxnLst/>
            <a:rect l="l" t="t" r="r" b="b"/>
            <a:pathLst>
              <a:path h="2193290">
                <a:moveTo>
                  <a:pt x="0" y="0"/>
                </a:moveTo>
                <a:lnTo>
                  <a:pt x="0" y="2193036"/>
                </a:lnTo>
              </a:path>
            </a:pathLst>
          </a:custGeom>
          <a:ln w="44183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73095" y="3453384"/>
            <a:ext cx="0" cy="2193290"/>
          </a:xfrm>
          <a:custGeom>
            <a:avLst/>
            <a:gdLst/>
            <a:ahLst/>
            <a:cxnLst/>
            <a:rect l="l" t="t" r="r" b="b"/>
            <a:pathLst>
              <a:path h="2193290">
                <a:moveTo>
                  <a:pt x="0" y="0"/>
                </a:moveTo>
                <a:lnTo>
                  <a:pt x="0" y="2193036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83179" y="3456432"/>
            <a:ext cx="0" cy="2190115"/>
          </a:xfrm>
          <a:custGeom>
            <a:avLst/>
            <a:gdLst/>
            <a:ahLst/>
            <a:cxnLst/>
            <a:rect l="l" t="t" r="r" b="b"/>
            <a:pathLst>
              <a:path h="2190115">
                <a:moveTo>
                  <a:pt x="0" y="0"/>
                </a:moveTo>
                <a:lnTo>
                  <a:pt x="0" y="2189988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58946" y="3461003"/>
            <a:ext cx="0" cy="2185670"/>
          </a:xfrm>
          <a:custGeom>
            <a:avLst/>
            <a:gdLst/>
            <a:ahLst/>
            <a:cxnLst/>
            <a:rect l="l" t="t" r="r" b="b"/>
            <a:pathLst>
              <a:path h="2185670">
                <a:moveTo>
                  <a:pt x="0" y="0"/>
                </a:moveTo>
                <a:lnTo>
                  <a:pt x="0" y="2185416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92167" y="3468623"/>
            <a:ext cx="0" cy="2178050"/>
          </a:xfrm>
          <a:custGeom>
            <a:avLst/>
            <a:gdLst/>
            <a:ahLst/>
            <a:cxnLst/>
            <a:rect l="l" t="t" r="r" b="b"/>
            <a:pathLst>
              <a:path h="2178050">
                <a:moveTo>
                  <a:pt x="0" y="0"/>
                </a:moveTo>
                <a:lnTo>
                  <a:pt x="0" y="2177796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10811" y="3470147"/>
            <a:ext cx="0" cy="2176780"/>
          </a:xfrm>
          <a:custGeom>
            <a:avLst/>
            <a:gdLst/>
            <a:ahLst/>
            <a:cxnLst/>
            <a:rect l="l" t="t" r="r" b="b"/>
            <a:pathLst>
              <a:path h="2176779">
                <a:moveTo>
                  <a:pt x="0" y="0"/>
                </a:moveTo>
                <a:lnTo>
                  <a:pt x="0" y="2176272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54451" y="3473196"/>
            <a:ext cx="0" cy="2173605"/>
          </a:xfrm>
          <a:custGeom>
            <a:avLst/>
            <a:gdLst/>
            <a:ahLst/>
            <a:cxnLst/>
            <a:rect l="l" t="t" r="r" b="b"/>
            <a:pathLst>
              <a:path h="2173604">
                <a:moveTo>
                  <a:pt x="0" y="0"/>
                </a:moveTo>
                <a:lnTo>
                  <a:pt x="0" y="2173223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01490" y="3474720"/>
            <a:ext cx="0" cy="2171700"/>
          </a:xfrm>
          <a:custGeom>
            <a:avLst/>
            <a:gdLst/>
            <a:ahLst/>
            <a:cxnLst/>
            <a:rect l="l" t="t" r="r" b="b"/>
            <a:pathLst>
              <a:path h="2171700">
                <a:moveTo>
                  <a:pt x="0" y="0"/>
                </a:moveTo>
                <a:lnTo>
                  <a:pt x="0" y="2171699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68267" y="3479291"/>
            <a:ext cx="0" cy="2167255"/>
          </a:xfrm>
          <a:custGeom>
            <a:avLst/>
            <a:gdLst/>
            <a:ahLst/>
            <a:cxnLst/>
            <a:rect l="l" t="t" r="r" b="b"/>
            <a:pathLst>
              <a:path h="2167254">
                <a:moveTo>
                  <a:pt x="0" y="0"/>
                </a:moveTo>
                <a:lnTo>
                  <a:pt x="0" y="2167127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92501" y="3491484"/>
            <a:ext cx="0" cy="2155190"/>
          </a:xfrm>
          <a:custGeom>
            <a:avLst/>
            <a:gdLst/>
            <a:ahLst/>
            <a:cxnLst/>
            <a:rect l="l" t="t" r="r" b="b"/>
            <a:pathLst>
              <a:path h="2155190">
                <a:moveTo>
                  <a:pt x="0" y="0"/>
                </a:moveTo>
                <a:lnTo>
                  <a:pt x="0" y="2154936"/>
                </a:lnTo>
              </a:path>
            </a:pathLst>
          </a:custGeom>
          <a:ln w="44195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78352" y="3496055"/>
            <a:ext cx="0" cy="2150745"/>
          </a:xfrm>
          <a:custGeom>
            <a:avLst/>
            <a:gdLst/>
            <a:ahLst/>
            <a:cxnLst/>
            <a:rect l="l" t="t" r="r" b="b"/>
            <a:pathLst>
              <a:path h="2150745">
                <a:moveTo>
                  <a:pt x="0" y="0"/>
                </a:moveTo>
                <a:lnTo>
                  <a:pt x="0" y="2150364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87673" y="3512820"/>
            <a:ext cx="0" cy="2133600"/>
          </a:xfrm>
          <a:custGeom>
            <a:avLst/>
            <a:gdLst/>
            <a:ahLst/>
            <a:cxnLst/>
            <a:rect l="l" t="t" r="r" b="b"/>
            <a:pathLst>
              <a:path h="2133600">
                <a:moveTo>
                  <a:pt x="0" y="0"/>
                </a:moveTo>
                <a:lnTo>
                  <a:pt x="0" y="2133599"/>
                </a:lnTo>
              </a:path>
            </a:pathLst>
          </a:custGeom>
          <a:ln w="44196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44367" y="3515867"/>
            <a:ext cx="0" cy="2131060"/>
          </a:xfrm>
          <a:custGeom>
            <a:avLst/>
            <a:gdLst/>
            <a:ahLst/>
            <a:cxnLst/>
            <a:rect l="l" t="t" r="r" b="b"/>
            <a:pathLst>
              <a:path h="2131060">
                <a:moveTo>
                  <a:pt x="0" y="0"/>
                </a:moveTo>
                <a:lnTo>
                  <a:pt x="0" y="2130551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07079" y="3529584"/>
            <a:ext cx="0" cy="2117090"/>
          </a:xfrm>
          <a:custGeom>
            <a:avLst/>
            <a:gdLst/>
            <a:ahLst/>
            <a:cxnLst/>
            <a:rect l="l" t="t" r="r" b="b"/>
            <a:pathLst>
              <a:path h="2117090">
                <a:moveTo>
                  <a:pt x="0" y="0"/>
                </a:moveTo>
                <a:lnTo>
                  <a:pt x="0" y="2116836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96996" y="3532632"/>
            <a:ext cx="0" cy="2113915"/>
          </a:xfrm>
          <a:custGeom>
            <a:avLst/>
            <a:gdLst/>
            <a:ahLst/>
            <a:cxnLst/>
            <a:rect l="l" t="t" r="r" b="b"/>
            <a:pathLst>
              <a:path h="2113915">
                <a:moveTo>
                  <a:pt x="0" y="0"/>
                </a:moveTo>
                <a:lnTo>
                  <a:pt x="0" y="2113788"/>
                </a:lnTo>
              </a:path>
            </a:pathLst>
          </a:custGeom>
          <a:ln w="45720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5045" y="3543300"/>
            <a:ext cx="0" cy="2103120"/>
          </a:xfrm>
          <a:custGeom>
            <a:avLst/>
            <a:gdLst/>
            <a:ahLst/>
            <a:cxnLst/>
            <a:rect l="l" t="t" r="r" b="b"/>
            <a:pathLst>
              <a:path h="2103120">
                <a:moveTo>
                  <a:pt x="0" y="0"/>
                </a:moveTo>
                <a:lnTo>
                  <a:pt x="0" y="2103120"/>
                </a:lnTo>
              </a:path>
            </a:pathLst>
          </a:custGeom>
          <a:ln w="44195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15639" y="3549396"/>
            <a:ext cx="0" cy="2097405"/>
          </a:xfrm>
          <a:custGeom>
            <a:avLst/>
            <a:gdLst/>
            <a:ahLst/>
            <a:cxnLst/>
            <a:rect l="l" t="t" r="r" b="b"/>
            <a:pathLst>
              <a:path h="2097404">
                <a:moveTo>
                  <a:pt x="0" y="0"/>
                </a:moveTo>
                <a:lnTo>
                  <a:pt x="0" y="2097023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5723" y="3558540"/>
            <a:ext cx="0" cy="2087880"/>
          </a:xfrm>
          <a:custGeom>
            <a:avLst/>
            <a:gdLst/>
            <a:ahLst/>
            <a:cxnLst/>
            <a:rect l="l" t="t" r="r" b="b"/>
            <a:pathLst>
              <a:path h="2087879">
                <a:moveTo>
                  <a:pt x="0" y="0"/>
                </a:moveTo>
                <a:lnTo>
                  <a:pt x="0" y="2087880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01823" y="3575303"/>
            <a:ext cx="0" cy="2071370"/>
          </a:xfrm>
          <a:custGeom>
            <a:avLst/>
            <a:gdLst/>
            <a:ahLst/>
            <a:cxnLst/>
            <a:rect l="l" t="t" r="r" b="b"/>
            <a:pathLst>
              <a:path h="2071370">
                <a:moveTo>
                  <a:pt x="0" y="0"/>
                </a:moveTo>
                <a:lnTo>
                  <a:pt x="0" y="2071116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11907" y="3657600"/>
            <a:ext cx="0" cy="1988820"/>
          </a:xfrm>
          <a:custGeom>
            <a:avLst/>
            <a:gdLst/>
            <a:ahLst/>
            <a:cxnLst/>
            <a:rect l="l" t="t" r="r" b="b"/>
            <a:pathLst>
              <a:path h="1988820">
                <a:moveTo>
                  <a:pt x="0" y="0"/>
                </a:moveTo>
                <a:lnTo>
                  <a:pt x="0" y="1988820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0467" y="3706367"/>
            <a:ext cx="0" cy="1940560"/>
          </a:xfrm>
          <a:custGeom>
            <a:avLst/>
            <a:gdLst/>
            <a:ahLst/>
            <a:cxnLst/>
            <a:rect l="l" t="t" r="r" b="b"/>
            <a:pathLst>
              <a:path h="1940560">
                <a:moveTo>
                  <a:pt x="0" y="0"/>
                </a:moveTo>
                <a:lnTo>
                  <a:pt x="0" y="1940051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30551" y="3744467"/>
            <a:ext cx="0" cy="1902460"/>
          </a:xfrm>
          <a:custGeom>
            <a:avLst/>
            <a:gdLst/>
            <a:ahLst/>
            <a:cxnLst/>
            <a:rect l="l" t="t" r="r" b="b"/>
            <a:pathLst>
              <a:path h="1902460">
                <a:moveTo>
                  <a:pt x="0" y="0"/>
                </a:moveTo>
                <a:lnTo>
                  <a:pt x="0" y="1901951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39873" y="3761232"/>
            <a:ext cx="0" cy="1885314"/>
          </a:xfrm>
          <a:custGeom>
            <a:avLst/>
            <a:gdLst/>
            <a:ahLst/>
            <a:cxnLst/>
            <a:rect l="l" t="t" r="r" b="b"/>
            <a:pathLst>
              <a:path h="1885314">
                <a:moveTo>
                  <a:pt x="0" y="0"/>
                </a:moveTo>
                <a:lnTo>
                  <a:pt x="0" y="1885188"/>
                </a:lnTo>
              </a:path>
            </a:pathLst>
          </a:custGeom>
          <a:ln w="44195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49195" y="3816096"/>
            <a:ext cx="0" cy="1830705"/>
          </a:xfrm>
          <a:custGeom>
            <a:avLst/>
            <a:gdLst/>
            <a:ahLst/>
            <a:cxnLst/>
            <a:rect l="l" t="t" r="r" b="b"/>
            <a:pathLst>
              <a:path h="1830704">
                <a:moveTo>
                  <a:pt x="0" y="0"/>
                </a:moveTo>
                <a:lnTo>
                  <a:pt x="0" y="1830323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59279" y="3904488"/>
            <a:ext cx="0" cy="1742439"/>
          </a:xfrm>
          <a:custGeom>
            <a:avLst/>
            <a:gdLst/>
            <a:ahLst/>
            <a:cxnLst/>
            <a:rect l="l" t="t" r="r" b="b"/>
            <a:pathLst>
              <a:path h="1742439">
                <a:moveTo>
                  <a:pt x="0" y="0"/>
                </a:moveTo>
                <a:lnTo>
                  <a:pt x="0" y="1741932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68601" y="4006596"/>
            <a:ext cx="0" cy="1640205"/>
          </a:xfrm>
          <a:custGeom>
            <a:avLst/>
            <a:gdLst/>
            <a:ahLst/>
            <a:cxnLst/>
            <a:rect l="l" t="t" r="r" b="b"/>
            <a:pathLst>
              <a:path h="1640204">
                <a:moveTo>
                  <a:pt x="0" y="0"/>
                </a:moveTo>
                <a:lnTo>
                  <a:pt x="0" y="1639823"/>
                </a:lnTo>
              </a:path>
            </a:pathLst>
          </a:custGeom>
          <a:ln w="44195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77923" y="4091940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80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88008" y="4174235"/>
            <a:ext cx="0" cy="1472565"/>
          </a:xfrm>
          <a:custGeom>
            <a:avLst/>
            <a:gdLst/>
            <a:ahLst/>
            <a:cxnLst/>
            <a:rect l="l" t="t" r="r" b="b"/>
            <a:pathLst>
              <a:path h="1472564">
                <a:moveTo>
                  <a:pt x="0" y="0"/>
                </a:moveTo>
                <a:lnTo>
                  <a:pt x="0" y="1472183"/>
                </a:lnTo>
              </a:path>
            </a:pathLst>
          </a:custGeom>
          <a:ln w="45719">
            <a:solidFill>
              <a:srgbClr val="8EB4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65947" y="2671572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0"/>
                </a:moveTo>
                <a:lnTo>
                  <a:pt x="0" y="2974847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75263" y="2726435"/>
            <a:ext cx="0" cy="2920365"/>
          </a:xfrm>
          <a:custGeom>
            <a:avLst/>
            <a:gdLst/>
            <a:ahLst/>
            <a:cxnLst/>
            <a:rect l="l" t="t" r="r" b="b"/>
            <a:pathLst>
              <a:path h="2920365">
                <a:moveTo>
                  <a:pt x="0" y="0"/>
                </a:moveTo>
                <a:lnTo>
                  <a:pt x="0" y="2919984"/>
                </a:lnTo>
              </a:path>
            </a:pathLst>
          </a:custGeom>
          <a:ln w="441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784592" y="2782823"/>
            <a:ext cx="0" cy="2863850"/>
          </a:xfrm>
          <a:custGeom>
            <a:avLst/>
            <a:gdLst/>
            <a:ahLst/>
            <a:cxnLst/>
            <a:rect l="l" t="t" r="r" b="b"/>
            <a:pathLst>
              <a:path h="2863850">
                <a:moveTo>
                  <a:pt x="0" y="0"/>
                </a:moveTo>
                <a:lnTo>
                  <a:pt x="0" y="2863596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65520" y="2799588"/>
            <a:ext cx="0" cy="2847340"/>
          </a:xfrm>
          <a:custGeom>
            <a:avLst/>
            <a:gdLst/>
            <a:ahLst/>
            <a:cxnLst/>
            <a:rect l="l" t="t" r="r" b="b"/>
            <a:pathLst>
              <a:path h="2847340">
                <a:moveTo>
                  <a:pt x="0" y="0"/>
                </a:moveTo>
                <a:lnTo>
                  <a:pt x="0" y="2846832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56191" y="2804160"/>
            <a:ext cx="0" cy="2842260"/>
          </a:xfrm>
          <a:custGeom>
            <a:avLst/>
            <a:gdLst/>
            <a:ahLst/>
            <a:cxnLst/>
            <a:rect l="l" t="t" r="r" b="b"/>
            <a:pathLst>
              <a:path h="2842260">
                <a:moveTo>
                  <a:pt x="0" y="0"/>
                </a:moveTo>
                <a:lnTo>
                  <a:pt x="0" y="2842260"/>
                </a:lnTo>
              </a:path>
            </a:pathLst>
          </a:custGeom>
          <a:ln w="441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75603" y="2813304"/>
            <a:ext cx="0" cy="2833370"/>
          </a:xfrm>
          <a:custGeom>
            <a:avLst/>
            <a:gdLst/>
            <a:ahLst/>
            <a:cxnLst/>
            <a:rect l="l" t="t" r="r" b="b"/>
            <a:pathLst>
              <a:path h="2833370">
                <a:moveTo>
                  <a:pt x="0" y="0"/>
                </a:moveTo>
                <a:lnTo>
                  <a:pt x="0" y="2833116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46876" y="2819400"/>
            <a:ext cx="0" cy="2827020"/>
          </a:xfrm>
          <a:custGeom>
            <a:avLst/>
            <a:gdLst/>
            <a:ahLst/>
            <a:cxnLst/>
            <a:rect l="l" t="t" r="r" b="b"/>
            <a:pathLst>
              <a:path h="2827020">
                <a:moveTo>
                  <a:pt x="0" y="0"/>
                </a:moveTo>
                <a:lnTo>
                  <a:pt x="0" y="2827020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36791" y="2836164"/>
            <a:ext cx="0" cy="2810510"/>
          </a:xfrm>
          <a:custGeom>
            <a:avLst/>
            <a:gdLst/>
            <a:ahLst/>
            <a:cxnLst/>
            <a:rect l="l" t="t" r="r" b="b"/>
            <a:pathLst>
              <a:path h="2810510">
                <a:moveTo>
                  <a:pt x="0" y="0"/>
                </a:moveTo>
                <a:lnTo>
                  <a:pt x="0" y="2810256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94676" y="2839211"/>
            <a:ext cx="0" cy="2807335"/>
          </a:xfrm>
          <a:custGeom>
            <a:avLst/>
            <a:gdLst/>
            <a:ahLst/>
            <a:cxnLst/>
            <a:rect l="l" t="t" r="r" b="b"/>
            <a:pathLst>
              <a:path h="2807335">
                <a:moveTo>
                  <a:pt x="0" y="0"/>
                </a:moveTo>
                <a:lnTo>
                  <a:pt x="0" y="2807208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27470" y="2843783"/>
            <a:ext cx="0" cy="2802890"/>
          </a:xfrm>
          <a:custGeom>
            <a:avLst/>
            <a:gdLst/>
            <a:ahLst/>
            <a:cxnLst/>
            <a:rect l="l" t="t" r="r" b="b"/>
            <a:pathLst>
              <a:path h="2802890">
                <a:moveTo>
                  <a:pt x="0" y="0"/>
                </a:moveTo>
                <a:lnTo>
                  <a:pt x="0" y="2802636"/>
                </a:lnTo>
              </a:path>
            </a:pathLst>
          </a:custGeom>
          <a:ln w="441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84926" y="2849879"/>
            <a:ext cx="0" cy="2796540"/>
          </a:xfrm>
          <a:custGeom>
            <a:avLst/>
            <a:gdLst/>
            <a:ahLst/>
            <a:cxnLst/>
            <a:rect l="l" t="t" r="r" b="b"/>
            <a:pathLst>
              <a:path h="2796540">
                <a:moveTo>
                  <a:pt x="0" y="0"/>
                </a:moveTo>
                <a:lnTo>
                  <a:pt x="0" y="2796540"/>
                </a:lnTo>
              </a:path>
            </a:pathLst>
          </a:custGeom>
          <a:ln w="441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18147" y="2854451"/>
            <a:ext cx="0" cy="2792095"/>
          </a:xfrm>
          <a:custGeom>
            <a:avLst/>
            <a:gdLst/>
            <a:ahLst/>
            <a:cxnLst/>
            <a:rect l="l" t="t" r="r" b="b"/>
            <a:pathLst>
              <a:path h="2792095">
                <a:moveTo>
                  <a:pt x="0" y="0"/>
                </a:moveTo>
                <a:lnTo>
                  <a:pt x="0" y="2791968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08819" y="2868167"/>
            <a:ext cx="0" cy="2778760"/>
          </a:xfrm>
          <a:custGeom>
            <a:avLst/>
            <a:gdLst/>
            <a:ahLst/>
            <a:cxnLst/>
            <a:rect l="l" t="t" r="r" b="b"/>
            <a:pathLst>
              <a:path h="2778760">
                <a:moveTo>
                  <a:pt x="0" y="0"/>
                </a:moveTo>
                <a:lnTo>
                  <a:pt x="0" y="2778251"/>
                </a:lnTo>
              </a:path>
            </a:pathLst>
          </a:custGeom>
          <a:ln w="441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03235" y="2891027"/>
            <a:ext cx="0" cy="2755900"/>
          </a:xfrm>
          <a:custGeom>
            <a:avLst/>
            <a:gdLst/>
            <a:ahLst/>
            <a:cxnLst/>
            <a:rect l="l" t="t" r="r" b="b"/>
            <a:pathLst>
              <a:path h="2755900">
                <a:moveTo>
                  <a:pt x="0" y="0"/>
                </a:moveTo>
                <a:lnTo>
                  <a:pt x="0" y="2755392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99504" y="2895600"/>
            <a:ext cx="0" cy="2750820"/>
          </a:xfrm>
          <a:custGeom>
            <a:avLst/>
            <a:gdLst/>
            <a:ahLst/>
            <a:cxnLst/>
            <a:rect l="l" t="t" r="r" b="b"/>
            <a:pathLst>
              <a:path h="2750820">
                <a:moveTo>
                  <a:pt x="0" y="0"/>
                </a:moveTo>
                <a:lnTo>
                  <a:pt x="0" y="2750820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94247" y="2901695"/>
            <a:ext cx="0" cy="2745105"/>
          </a:xfrm>
          <a:custGeom>
            <a:avLst/>
            <a:gdLst/>
            <a:ahLst/>
            <a:cxnLst/>
            <a:rect l="l" t="t" r="r" b="b"/>
            <a:pathLst>
              <a:path h="2745104">
                <a:moveTo>
                  <a:pt x="0" y="0"/>
                </a:moveTo>
                <a:lnTo>
                  <a:pt x="0" y="2744723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13319" y="2933700"/>
            <a:ext cx="0" cy="2712720"/>
          </a:xfrm>
          <a:custGeom>
            <a:avLst/>
            <a:gdLst/>
            <a:ahLst/>
            <a:cxnLst/>
            <a:rect l="l" t="t" r="r" b="b"/>
            <a:pathLst>
              <a:path h="2712720">
                <a:moveTo>
                  <a:pt x="0" y="0"/>
                </a:moveTo>
                <a:lnTo>
                  <a:pt x="0" y="2712720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89419" y="2933700"/>
            <a:ext cx="0" cy="2712720"/>
          </a:xfrm>
          <a:custGeom>
            <a:avLst/>
            <a:gdLst/>
            <a:ahLst/>
            <a:cxnLst/>
            <a:rect l="l" t="t" r="r" b="b"/>
            <a:pathLst>
              <a:path h="2712720">
                <a:moveTo>
                  <a:pt x="0" y="0"/>
                </a:moveTo>
                <a:lnTo>
                  <a:pt x="0" y="2712720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04332" y="2950464"/>
            <a:ext cx="0" cy="2696210"/>
          </a:xfrm>
          <a:custGeom>
            <a:avLst/>
            <a:gdLst/>
            <a:ahLst/>
            <a:cxnLst/>
            <a:rect l="l" t="t" r="r" b="b"/>
            <a:pathLst>
              <a:path h="2696210">
                <a:moveTo>
                  <a:pt x="0" y="0"/>
                </a:moveTo>
                <a:lnTo>
                  <a:pt x="0" y="2695956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22635" y="2956560"/>
            <a:ext cx="0" cy="2689860"/>
          </a:xfrm>
          <a:custGeom>
            <a:avLst/>
            <a:gdLst/>
            <a:ahLst/>
            <a:cxnLst/>
            <a:rect l="l" t="t" r="r" b="b"/>
            <a:pathLst>
              <a:path h="2689860">
                <a:moveTo>
                  <a:pt x="0" y="0"/>
                </a:moveTo>
                <a:lnTo>
                  <a:pt x="0" y="2689860"/>
                </a:lnTo>
              </a:path>
            </a:pathLst>
          </a:custGeom>
          <a:ln w="441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80097" y="2970276"/>
            <a:ext cx="0" cy="2676525"/>
          </a:xfrm>
          <a:custGeom>
            <a:avLst/>
            <a:gdLst/>
            <a:ahLst/>
            <a:cxnLst/>
            <a:rect l="l" t="t" r="r" b="b"/>
            <a:pathLst>
              <a:path h="2676525">
                <a:moveTo>
                  <a:pt x="0" y="0"/>
                </a:moveTo>
                <a:lnTo>
                  <a:pt x="0" y="2676144"/>
                </a:lnTo>
              </a:path>
            </a:pathLst>
          </a:custGeom>
          <a:ln w="441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31964" y="2971800"/>
            <a:ext cx="0" cy="2674620"/>
          </a:xfrm>
          <a:custGeom>
            <a:avLst/>
            <a:gdLst/>
            <a:ahLst/>
            <a:cxnLst/>
            <a:rect l="l" t="t" r="r" b="b"/>
            <a:pathLst>
              <a:path h="2674620">
                <a:moveTo>
                  <a:pt x="0" y="0"/>
                </a:moveTo>
                <a:lnTo>
                  <a:pt x="0" y="2674620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42047" y="2976372"/>
            <a:ext cx="0" cy="2670175"/>
          </a:xfrm>
          <a:custGeom>
            <a:avLst/>
            <a:gdLst/>
            <a:ahLst/>
            <a:cxnLst/>
            <a:rect l="l" t="t" r="r" b="b"/>
            <a:pathLst>
              <a:path h="2670175">
                <a:moveTo>
                  <a:pt x="0" y="0"/>
                </a:moveTo>
                <a:lnTo>
                  <a:pt x="0" y="2670047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151369" y="2980944"/>
            <a:ext cx="0" cy="2665730"/>
          </a:xfrm>
          <a:custGeom>
            <a:avLst/>
            <a:gdLst/>
            <a:ahLst/>
            <a:cxnLst/>
            <a:rect l="l" t="t" r="r" b="b"/>
            <a:pathLst>
              <a:path h="2665729">
                <a:moveTo>
                  <a:pt x="0" y="0"/>
                </a:moveTo>
                <a:lnTo>
                  <a:pt x="0" y="2665475"/>
                </a:lnTo>
              </a:path>
            </a:pathLst>
          </a:custGeom>
          <a:ln w="441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970776" y="2987039"/>
            <a:ext cx="0" cy="2659380"/>
          </a:xfrm>
          <a:custGeom>
            <a:avLst/>
            <a:gdLst/>
            <a:ahLst/>
            <a:cxnLst/>
            <a:rect l="l" t="t" r="r" b="b"/>
            <a:pathLst>
              <a:path h="2659379">
                <a:moveTo>
                  <a:pt x="0" y="0"/>
                </a:moveTo>
                <a:lnTo>
                  <a:pt x="0" y="2659380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60692" y="2988564"/>
            <a:ext cx="0" cy="2658110"/>
          </a:xfrm>
          <a:custGeom>
            <a:avLst/>
            <a:gdLst/>
            <a:ahLst/>
            <a:cxnLst/>
            <a:rect l="l" t="t" r="r" b="b"/>
            <a:pathLst>
              <a:path h="2658110">
                <a:moveTo>
                  <a:pt x="0" y="0"/>
                </a:moveTo>
                <a:lnTo>
                  <a:pt x="0" y="2657856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13653" y="3006851"/>
            <a:ext cx="0" cy="2639695"/>
          </a:xfrm>
          <a:custGeom>
            <a:avLst/>
            <a:gdLst/>
            <a:ahLst/>
            <a:cxnLst/>
            <a:rect l="l" t="t" r="r" b="b"/>
            <a:pathLst>
              <a:path h="2639695">
                <a:moveTo>
                  <a:pt x="0" y="0"/>
                </a:moveTo>
                <a:lnTo>
                  <a:pt x="0" y="2639568"/>
                </a:lnTo>
              </a:path>
            </a:pathLst>
          </a:custGeom>
          <a:ln w="441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522976" y="3055620"/>
            <a:ext cx="0" cy="2590800"/>
          </a:xfrm>
          <a:custGeom>
            <a:avLst/>
            <a:gdLst/>
            <a:ahLst/>
            <a:cxnLst/>
            <a:rect l="l" t="t" r="r" b="b"/>
            <a:pathLst>
              <a:path h="2590800">
                <a:moveTo>
                  <a:pt x="0" y="0"/>
                </a:moveTo>
                <a:lnTo>
                  <a:pt x="0" y="2590799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33059" y="3107435"/>
            <a:ext cx="0" cy="2539365"/>
          </a:xfrm>
          <a:custGeom>
            <a:avLst/>
            <a:gdLst/>
            <a:ahLst/>
            <a:cxnLst/>
            <a:rect l="l" t="t" r="r" b="b"/>
            <a:pathLst>
              <a:path h="2539365">
                <a:moveTo>
                  <a:pt x="0" y="0"/>
                </a:moveTo>
                <a:lnTo>
                  <a:pt x="0" y="2538984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41620" y="3157727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8692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51703" y="3201923"/>
            <a:ext cx="0" cy="2444750"/>
          </a:xfrm>
          <a:custGeom>
            <a:avLst/>
            <a:gdLst/>
            <a:ahLst/>
            <a:cxnLst/>
            <a:rect l="l" t="t" r="r" b="b"/>
            <a:pathLst>
              <a:path h="2444750">
                <a:moveTo>
                  <a:pt x="0" y="0"/>
                </a:moveTo>
                <a:lnTo>
                  <a:pt x="0" y="2444496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61026" y="3273552"/>
            <a:ext cx="0" cy="2372995"/>
          </a:xfrm>
          <a:custGeom>
            <a:avLst/>
            <a:gdLst/>
            <a:ahLst/>
            <a:cxnLst/>
            <a:rect l="l" t="t" r="r" b="b"/>
            <a:pathLst>
              <a:path h="2372995">
                <a:moveTo>
                  <a:pt x="0" y="0"/>
                </a:moveTo>
                <a:lnTo>
                  <a:pt x="0" y="2372868"/>
                </a:lnTo>
              </a:path>
            </a:pathLst>
          </a:custGeom>
          <a:ln w="441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070347" y="3357371"/>
            <a:ext cx="0" cy="2289175"/>
          </a:xfrm>
          <a:custGeom>
            <a:avLst/>
            <a:gdLst/>
            <a:ahLst/>
            <a:cxnLst/>
            <a:rect l="l" t="t" r="r" b="b"/>
            <a:pathLst>
              <a:path h="2289175">
                <a:moveTo>
                  <a:pt x="0" y="0"/>
                </a:moveTo>
                <a:lnTo>
                  <a:pt x="0" y="2289047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80432" y="3433571"/>
            <a:ext cx="0" cy="2212975"/>
          </a:xfrm>
          <a:custGeom>
            <a:avLst/>
            <a:gdLst/>
            <a:ahLst/>
            <a:cxnLst/>
            <a:rect l="l" t="t" r="r" b="b"/>
            <a:pathLst>
              <a:path h="2212975">
                <a:moveTo>
                  <a:pt x="0" y="0"/>
                </a:moveTo>
                <a:lnTo>
                  <a:pt x="0" y="2212847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89747" y="3511296"/>
            <a:ext cx="0" cy="2135505"/>
          </a:xfrm>
          <a:custGeom>
            <a:avLst/>
            <a:gdLst/>
            <a:ahLst/>
            <a:cxnLst/>
            <a:rect l="l" t="t" r="r" b="b"/>
            <a:pathLst>
              <a:path h="2135504">
                <a:moveTo>
                  <a:pt x="0" y="0"/>
                </a:moveTo>
                <a:lnTo>
                  <a:pt x="0" y="2135123"/>
                </a:lnTo>
              </a:path>
            </a:pathLst>
          </a:custGeom>
          <a:ln w="441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99076" y="3593591"/>
            <a:ext cx="0" cy="2052955"/>
          </a:xfrm>
          <a:custGeom>
            <a:avLst/>
            <a:gdLst/>
            <a:ahLst/>
            <a:cxnLst/>
            <a:rect l="l" t="t" r="r" b="b"/>
            <a:pathLst>
              <a:path h="2052954">
                <a:moveTo>
                  <a:pt x="0" y="0"/>
                </a:moveTo>
                <a:lnTo>
                  <a:pt x="0" y="2052827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709159" y="3683508"/>
            <a:ext cx="0" cy="1963420"/>
          </a:xfrm>
          <a:custGeom>
            <a:avLst/>
            <a:gdLst/>
            <a:ahLst/>
            <a:cxnLst/>
            <a:rect l="l" t="t" r="r" b="b"/>
            <a:pathLst>
              <a:path h="1963420">
                <a:moveTo>
                  <a:pt x="0" y="0"/>
                </a:moveTo>
                <a:lnTo>
                  <a:pt x="0" y="1962912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18482" y="3779520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899"/>
                </a:lnTo>
              </a:path>
            </a:pathLst>
          </a:custGeom>
          <a:ln w="441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27803" y="3874008"/>
            <a:ext cx="0" cy="1772920"/>
          </a:xfrm>
          <a:custGeom>
            <a:avLst/>
            <a:gdLst/>
            <a:ahLst/>
            <a:cxnLst/>
            <a:rect l="l" t="t" r="r" b="b"/>
            <a:pathLst>
              <a:path h="1772920">
                <a:moveTo>
                  <a:pt x="0" y="0"/>
                </a:moveTo>
                <a:lnTo>
                  <a:pt x="0" y="1772412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37888" y="3974591"/>
            <a:ext cx="0" cy="1671955"/>
          </a:xfrm>
          <a:custGeom>
            <a:avLst/>
            <a:gdLst/>
            <a:ahLst/>
            <a:cxnLst/>
            <a:rect l="l" t="t" r="r" b="b"/>
            <a:pathLst>
              <a:path h="1671954">
                <a:moveTo>
                  <a:pt x="0" y="0"/>
                </a:moveTo>
                <a:lnTo>
                  <a:pt x="0" y="1671827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46447" y="4078223"/>
            <a:ext cx="0" cy="1568450"/>
          </a:xfrm>
          <a:custGeom>
            <a:avLst/>
            <a:gdLst/>
            <a:ahLst/>
            <a:cxnLst/>
            <a:rect l="l" t="t" r="r" b="b"/>
            <a:pathLst>
              <a:path h="1568450">
                <a:moveTo>
                  <a:pt x="0" y="0"/>
                </a:moveTo>
                <a:lnTo>
                  <a:pt x="0" y="1568195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56532" y="4137659"/>
            <a:ext cx="0" cy="1508760"/>
          </a:xfrm>
          <a:custGeom>
            <a:avLst/>
            <a:gdLst/>
            <a:ahLst/>
            <a:cxnLst/>
            <a:rect l="l" t="t" r="r" b="b"/>
            <a:pathLst>
              <a:path h="1508760">
                <a:moveTo>
                  <a:pt x="0" y="0"/>
                </a:moveTo>
                <a:lnTo>
                  <a:pt x="0" y="1508759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65853" y="4183379"/>
            <a:ext cx="0" cy="1463040"/>
          </a:xfrm>
          <a:custGeom>
            <a:avLst/>
            <a:gdLst/>
            <a:ahLst/>
            <a:cxnLst/>
            <a:rect l="l" t="t" r="r" b="b"/>
            <a:pathLst>
              <a:path h="1463039">
                <a:moveTo>
                  <a:pt x="0" y="0"/>
                </a:moveTo>
                <a:lnTo>
                  <a:pt x="0" y="1463040"/>
                </a:lnTo>
              </a:path>
            </a:pathLst>
          </a:custGeom>
          <a:ln w="441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75176" y="4232147"/>
            <a:ext cx="0" cy="1414780"/>
          </a:xfrm>
          <a:custGeom>
            <a:avLst/>
            <a:gdLst/>
            <a:ahLst/>
            <a:cxnLst/>
            <a:rect l="l" t="t" r="r" b="b"/>
            <a:pathLst>
              <a:path h="1414779">
                <a:moveTo>
                  <a:pt x="0" y="0"/>
                </a:moveTo>
                <a:lnTo>
                  <a:pt x="0" y="1414271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85259" y="4276344"/>
            <a:ext cx="0" cy="1370330"/>
          </a:xfrm>
          <a:custGeom>
            <a:avLst/>
            <a:gdLst/>
            <a:ahLst/>
            <a:cxnLst/>
            <a:rect l="l" t="t" r="r" b="b"/>
            <a:pathLst>
              <a:path h="1370329">
                <a:moveTo>
                  <a:pt x="0" y="0"/>
                </a:moveTo>
                <a:lnTo>
                  <a:pt x="0" y="1370075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94582" y="4311396"/>
            <a:ext cx="0" cy="1335405"/>
          </a:xfrm>
          <a:custGeom>
            <a:avLst/>
            <a:gdLst/>
            <a:ahLst/>
            <a:cxnLst/>
            <a:rect l="l" t="t" r="r" b="b"/>
            <a:pathLst>
              <a:path h="1335404">
                <a:moveTo>
                  <a:pt x="0" y="0"/>
                </a:moveTo>
                <a:lnTo>
                  <a:pt x="0" y="1335023"/>
                </a:lnTo>
              </a:path>
            </a:pathLst>
          </a:custGeom>
          <a:ln w="441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03903" y="4343400"/>
            <a:ext cx="0" cy="1303020"/>
          </a:xfrm>
          <a:custGeom>
            <a:avLst/>
            <a:gdLst/>
            <a:ahLst/>
            <a:cxnLst/>
            <a:rect l="l" t="t" r="r" b="b"/>
            <a:pathLst>
              <a:path h="1303020">
                <a:moveTo>
                  <a:pt x="0" y="0"/>
                </a:moveTo>
                <a:lnTo>
                  <a:pt x="0" y="1303020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713988" y="4372355"/>
            <a:ext cx="0" cy="1274445"/>
          </a:xfrm>
          <a:custGeom>
            <a:avLst/>
            <a:gdLst/>
            <a:ahLst/>
            <a:cxnLst/>
            <a:rect l="l" t="t" r="r" b="b"/>
            <a:pathLst>
              <a:path h="1274445">
                <a:moveTo>
                  <a:pt x="0" y="0"/>
                </a:moveTo>
                <a:lnTo>
                  <a:pt x="0" y="1274064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623303" y="4402835"/>
            <a:ext cx="0" cy="1243965"/>
          </a:xfrm>
          <a:custGeom>
            <a:avLst/>
            <a:gdLst/>
            <a:ahLst/>
            <a:cxnLst/>
            <a:rect l="l" t="t" r="r" b="b"/>
            <a:pathLst>
              <a:path h="1243964">
                <a:moveTo>
                  <a:pt x="0" y="0"/>
                </a:moveTo>
                <a:lnTo>
                  <a:pt x="0" y="1243583"/>
                </a:lnTo>
              </a:path>
            </a:pathLst>
          </a:custGeom>
          <a:ln w="441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532632" y="4425696"/>
            <a:ext cx="0" cy="1221105"/>
          </a:xfrm>
          <a:custGeom>
            <a:avLst/>
            <a:gdLst/>
            <a:ahLst/>
            <a:cxnLst/>
            <a:rect l="l" t="t" r="r" b="b"/>
            <a:pathLst>
              <a:path h="1221104">
                <a:moveTo>
                  <a:pt x="0" y="0"/>
                </a:moveTo>
                <a:lnTo>
                  <a:pt x="0" y="1220723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442715" y="4443984"/>
            <a:ext cx="0" cy="1202690"/>
          </a:xfrm>
          <a:custGeom>
            <a:avLst/>
            <a:gdLst/>
            <a:ahLst/>
            <a:cxnLst/>
            <a:rect l="l" t="t" r="r" b="b"/>
            <a:pathLst>
              <a:path h="1202689">
                <a:moveTo>
                  <a:pt x="0" y="0"/>
                </a:moveTo>
                <a:lnTo>
                  <a:pt x="0" y="1202436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352038" y="4457700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720"/>
                </a:lnTo>
              </a:path>
            </a:pathLst>
          </a:custGeom>
          <a:ln w="441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61359" y="4471415"/>
            <a:ext cx="0" cy="1175385"/>
          </a:xfrm>
          <a:custGeom>
            <a:avLst/>
            <a:gdLst/>
            <a:ahLst/>
            <a:cxnLst/>
            <a:rect l="l" t="t" r="r" b="b"/>
            <a:pathLst>
              <a:path h="1175385">
                <a:moveTo>
                  <a:pt x="0" y="0"/>
                </a:moveTo>
                <a:lnTo>
                  <a:pt x="0" y="1175004"/>
                </a:lnTo>
              </a:path>
            </a:pathLst>
          </a:custGeom>
          <a:ln w="4572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170675" y="4479035"/>
            <a:ext cx="0" cy="1167765"/>
          </a:xfrm>
          <a:custGeom>
            <a:avLst/>
            <a:gdLst/>
            <a:ahLst/>
            <a:cxnLst/>
            <a:rect l="l" t="t" r="r" b="b"/>
            <a:pathLst>
              <a:path h="1167764">
                <a:moveTo>
                  <a:pt x="0" y="0"/>
                </a:moveTo>
                <a:lnTo>
                  <a:pt x="0" y="1167383"/>
                </a:lnTo>
              </a:path>
            </a:pathLst>
          </a:custGeom>
          <a:ln w="441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080004" y="4494276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144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90088" y="4500371"/>
            <a:ext cx="0" cy="1146175"/>
          </a:xfrm>
          <a:custGeom>
            <a:avLst/>
            <a:gdLst/>
            <a:ahLst/>
            <a:cxnLst/>
            <a:rect l="l" t="t" r="r" b="b"/>
            <a:pathLst>
              <a:path h="1146175">
                <a:moveTo>
                  <a:pt x="0" y="0"/>
                </a:moveTo>
                <a:lnTo>
                  <a:pt x="0" y="1146047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99410" y="4509515"/>
            <a:ext cx="0" cy="1137285"/>
          </a:xfrm>
          <a:custGeom>
            <a:avLst/>
            <a:gdLst/>
            <a:ahLst/>
            <a:cxnLst/>
            <a:rect l="l" t="t" r="r" b="b"/>
            <a:pathLst>
              <a:path h="1137285">
                <a:moveTo>
                  <a:pt x="0" y="0"/>
                </a:moveTo>
                <a:lnTo>
                  <a:pt x="0" y="1136904"/>
                </a:lnTo>
              </a:path>
            </a:pathLst>
          </a:custGeom>
          <a:ln w="4419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08732" y="4520184"/>
            <a:ext cx="0" cy="1126490"/>
          </a:xfrm>
          <a:custGeom>
            <a:avLst/>
            <a:gdLst/>
            <a:ahLst/>
            <a:cxnLst/>
            <a:rect l="l" t="t" r="r" b="b"/>
            <a:pathLst>
              <a:path h="1126489">
                <a:moveTo>
                  <a:pt x="0" y="0"/>
                </a:moveTo>
                <a:lnTo>
                  <a:pt x="0" y="1126236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18816" y="4546091"/>
            <a:ext cx="0" cy="1100455"/>
          </a:xfrm>
          <a:custGeom>
            <a:avLst/>
            <a:gdLst/>
            <a:ahLst/>
            <a:cxnLst/>
            <a:rect l="l" t="t" r="r" b="b"/>
            <a:pathLst>
              <a:path h="1100454">
                <a:moveTo>
                  <a:pt x="0" y="0"/>
                </a:moveTo>
                <a:lnTo>
                  <a:pt x="0" y="1100328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28138" y="4573523"/>
            <a:ext cx="0" cy="1073150"/>
          </a:xfrm>
          <a:custGeom>
            <a:avLst/>
            <a:gdLst/>
            <a:ahLst/>
            <a:cxnLst/>
            <a:rect l="l" t="t" r="r" b="b"/>
            <a:pathLst>
              <a:path h="1073150">
                <a:moveTo>
                  <a:pt x="0" y="0"/>
                </a:moveTo>
                <a:lnTo>
                  <a:pt x="0" y="1072895"/>
                </a:lnTo>
              </a:path>
            </a:pathLst>
          </a:custGeom>
          <a:ln w="4419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37460" y="4597908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8512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447544" y="4626864"/>
            <a:ext cx="0" cy="1019810"/>
          </a:xfrm>
          <a:custGeom>
            <a:avLst/>
            <a:gdLst/>
            <a:ahLst/>
            <a:cxnLst/>
            <a:rect l="l" t="t" r="r" b="b"/>
            <a:pathLst>
              <a:path h="1019810">
                <a:moveTo>
                  <a:pt x="0" y="0"/>
                </a:moveTo>
                <a:lnTo>
                  <a:pt x="0" y="1019556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356859" y="4649723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0" y="996695"/>
                </a:lnTo>
              </a:path>
            </a:pathLst>
          </a:custGeom>
          <a:ln w="441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266188" y="4672584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3836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75510" y="4695444"/>
            <a:ext cx="0" cy="951230"/>
          </a:xfrm>
          <a:custGeom>
            <a:avLst/>
            <a:gdLst/>
            <a:ahLst/>
            <a:cxnLst/>
            <a:rect l="l" t="t" r="r" b="b"/>
            <a:pathLst>
              <a:path h="951229">
                <a:moveTo>
                  <a:pt x="0" y="0"/>
                </a:moveTo>
                <a:lnTo>
                  <a:pt x="0" y="950975"/>
                </a:lnTo>
              </a:path>
            </a:pathLst>
          </a:custGeom>
          <a:ln w="4419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084832" y="4722876"/>
            <a:ext cx="0" cy="923925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544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94916" y="4751832"/>
            <a:ext cx="0" cy="894715"/>
          </a:xfrm>
          <a:custGeom>
            <a:avLst/>
            <a:gdLst/>
            <a:ahLst/>
            <a:cxnLst/>
            <a:rect l="l" t="t" r="r" b="b"/>
            <a:pathLst>
              <a:path h="894714">
                <a:moveTo>
                  <a:pt x="0" y="0"/>
                </a:moveTo>
                <a:lnTo>
                  <a:pt x="0" y="894588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04231" y="4785359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1059"/>
                </a:lnTo>
              </a:path>
            </a:pathLst>
          </a:custGeom>
          <a:ln w="441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813560" y="4814315"/>
            <a:ext cx="0" cy="832485"/>
          </a:xfrm>
          <a:custGeom>
            <a:avLst/>
            <a:gdLst/>
            <a:ahLst/>
            <a:cxnLst/>
            <a:rect l="l" t="t" r="r" b="b"/>
            <a:pathLst>
              <a:path h="832485">
                <a:moveTo>
                  <a:pt x="0" y="0"/>
                </a:moveTo>
                <a:lnTo>
                  <a:pt x="0" y="832104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23644" y="4837176"/>
            <a:ext cx="0" cy="809625"/>
          </a:xfrm>
          <a:custGeom>
            <a:avLst/>
            <a:gdLst/>
            <a:ahLst/>
            <a:cxnLst/>
            <a:rect l="l" t="t" r="r" b="b"/>
            <a:pathLst>
              <a:path h="809625">
                <a:moveTo>
                  <a:pt x="0" y="0"/>
                </a:moveTo>
                <a:lnTo>
                  <a:pt x="0" y="809244"/>
                </a:lnTo>
              </a:path>
            </a:pathLst>
          </a:custGeom>
          <a:ln w="4571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632966" y="4863084"/>
            <a:ext cx="0" cy="783590"/>
          </a:xfrm>
          <a:custGeom>
            <a:avLst/>
            <a:gdLst/>
            <a:ahLst/>
            <a:cxnLst/>
            <a:rect l="l" t="t" r="r" b="b"/>
            <a:pathLst>
              <a:path h="783589">
                <a:moveTo>
                  <a:pt x="0" y="0"/>
                </a:moveTo>
                <a:lnTo>
                  <a:pt x="0" y="783336"/>
                </a:lnTo>
              </a:path>
            </a:pathLst>
          </a:custGeom>
          <a:ln w="4419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1369702" y="5555670"/>
            <a:ext cx="8953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240933" y="4748019"/>
            <a:ext cx="21907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240933" y="3940368"/>
            <a:ext cx="21907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4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240933" y="3132716"/>
            <a:ext cx="21907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6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468366" y="5720743"/>
            <a:ext cx="28321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71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373037" y="5720743"/>
            <a:ext cx="28321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81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277708" y="5720743"/>
            <a:ext cx="28321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91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182378" y="5720743"/>
            <a:ext cx="28321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087049" y="5720743"/>
            <a:ext cx="28321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11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801061" y="5720743"/>
            <a:ext cx="28321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41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047778" y="2441470"/>
            <a:ext cx="180340" cy="594360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000" b="1" spc="-5" dirty="0">
                <a:latin typeface="Calibri"/>
                <a:cs typeface="Calibri"/>
              </a:rPr>
              <a:t>T</a:t>
            </a:r>
            <a:r>
              <a:rPr sz="1000" b="1" spc="5" dirty="0">
                <a:latin typeface="Calibri"/>
                <a:cs typeface="Calibri"/>
              </a:rPr>
              <a:t>h</a:t>
            </a:r>
            <a:r>
              <a:rPr sz="1000" b="1" dirty="0">
                <a:latin typeface="Calibri"/>
                <a:cs typeface="Calibri"/>
              </a:rPr>
              <a:t>o</a:t>
            </a:r>
            <a:r>
              <a:rPr sz="1000" b="1" spc="5" dirty="0">
                <a:latin typeface="Calibri"/>
                <a:cs typeface="Calibri"/>
              </a:rPr>
              <a:t>u</a:t>
            </a:r>
            <a:r>
              <a:rPr sz="1000" b="1" spc="-5" dirty="0">
                <a:latin typeface="Calibri"/>
                <a:cs typeface="Calibri"/>
              </a:rPr>
              <a:t>s</a:t>
            </a:r>
            <a:r>
              <a:rPr sz="1000" b="1" dirty="0">
                <a:latin typeface="Calibri"/>
                <a:cs typeface="Calibri"/>
              </a:rPr>
              <a:t>a</a:t>
            </a:r>
            <a:r>
              <a:rPr sz="1000" b="1" spc="5" dirty="0">
                <a:latin typeface="Calibri"/>
                <a:cs typeface="Calibri"/>
              </a:rPr>
              <a:t>nd</a:t>
            </a:r>
            <a:r>
              <a:rPr sz="1000" b="1" dirty="0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3378708" y="2555748"/>
            <a:ext cx="70485" cy="68580"/>
          </a:xfrm>
          <a:custGeom>
            <a:avLst/>
            <a:gdLst/>
            <a:ahLst/>
            <a:cxnLst/>
            <a:rect l="l" t="t" r="r" b="b"/>
            <a:pathLst>
              <a:path w="70485" h="68580">
                <a:moveTo>
                  <a:pt x="0" y="0"/>
                </a:moveTo>
                <a:lnTo>
                  <a:pt x="70103" y="0"/>
                </a:lnTo>
                <a:lnTo>
                  <a:pt x="70103" y="68579"/>
                </a:lnTo>
                <a:lnTo>
                  <a:pt x="0" y="68579"/>
                </a:lnTo>
                <a:lnTo>
                  <a:pt x="0" y="0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85103" y="255574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0" y="0"/>
                </a:moveTo>
                <a:lnTo>
                  <a:pt x="68579" y="0"/>
                </a:lnTo>
                <a:lnTo>
                  <a:pt x="68579" y="68579"/>
                </a:lnTo>
                <a:lnTo>
                  <a:pt x="0" y="68579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>
            <a:spLocks noGrp="1"/>
          </p:cNvSpPr>
          <p:nvPr>
            <p:ph type="title"/>
          </p:nvPr>
        </p:nvSpPr>
        <p:spPr>
          <a:xfrm>
            <a:off x="3576802" y="1165352"/>
            <a:ext cx="495871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2A3D75"/>
                </a:solidFill>
              </a:rPr>
              <a:t>A </a:t>
            </a:r>
            <a:r>
              <a:rPr spc="-15" dirty="0">
                <a:solidFill>
                  <a:srgbClr val="2A3D75"/>
                </a:solidFill>
              </a:rPr>
              <a:t>Demographic </a:t>
            </a:r>
            <a:r>
              <a:rPr spc="-5" dirty="0">
                <a:solidFill>
                  <a:srgbClr val="2A3D75"/>
                </a:solidFill>
              </a:rPr>
              <a:t>Shift is</a:t>
            </a:r>
            <a:r>
              <a:rPr spc="60" dirty="0">
                <a:solidFill>
                  <a:srgbClr val="2A3D75"/>
                </a:solidFill>
              </a:rPr>
              <a:t> </a:t>
            </a:r>
            <a:r>
              <a:rPr spc="-15" dirty="0">
                <a:solidFill>
                  <a:srgbClr val="2A3D75"/>
                </a:solidFill>
              </a:rPr>
              <a:t>Underway</a:t>
            </a:r>
          </a:p>
        </p:txBody>
      </p:sp>
      <p:sp>
        <p:nvSpPr>
          <p:cNvPr id="166" name="object 166"/>
          <p:cNvSpPr txBox="1"/>
          <p:nvPr/>
        </p:nvSpPr>
        <p:spPr>
          <a:xfrm>
            <a:off x="5451619" y="5720743"/>
            <a:ext cx="231521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370" algn="ctr">
              <a:lnSpc>
                <a:spcPct val="100000"/>
              </a:lnSpc>
              <a:tabLst>
                <a:tab pos="904240" algn="l"/>
              </a:tabLst>
            </a:pPr>
            <a:r>
              <a:rPr sz="1000" spc="-5" dirty="0">
                <a:latin typeface="Calibri"/>
                <a:cs typeface="Calibri"/>
              </a:rPr>
              <a:t>2021	2031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b="1" spc="-5" dirty="0">
                <a:solidFill>
                  <a:srgbClr val="0E3D7E"/>
                </a:solidFill>
                <a:latin typeface="Calibri"/>
                <a:cs typeface="Calibri"/>
              </a:rPr>
              <a:t>Source: </a:t>
            </a:r>
            <a:r>
              <a:rPr sz="1100" b="1" dirty="0">
                <a:solidFill>
                  <a:srgbClr val="0E3D7E"/>
                </a:solidFill>
                <a:latin typeface="Calibri"/>
                <a:cs typeface="Calibri"/>
              </a:rPr>
              <a:t>BC </a:t>
            </a:r>
            <a:r>
              <a:rPr sz="1100" b="1" spc="-5" dirty="0">
                <a:solidFill>
                  <a:srgbClr val="0E3D7E"/>
                </a:solidFill>
                <a:latin typeface="Calibri"/>
                <a:cs typeface="Calibri"/>
              </a:rPr>
              <a:t>Stats Population</a:t>
            </a:r>
            <a:r>
              <a:rPr sz="1100" b="1" spc="20" dirty="0">
                <a:solidFill>
                  <a:srgbClr val="0E3D7E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E3D7E"/>
                </a:solidFill>
                <a:latin typeface="Calibri"/>
                <a:cs typeface="Calibri"/>
              </a:rPr>
              <a:t>Projections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652119" y="2708917"/>
            <a:ext cx="378460" cy="360045"/>
          </a:xfrm>
          <a:custGeom>
            <a:avLst/>
            <a:gdLst/>
            <a:ahLst/>
            <a:cxnLst/>
            <a:rect l="l" t="t" r="r" b="b"/>
            <a:pathLst>
              <a:path w="378460" h="360044">
                <a:moveTo>
                  <a:pt x="0" y="180022"/>
                </a:moveTo>
                <a:lnTo>
                  <a:pt x="6756" y="132163"/>
                </a:lnTo>
                <a:lnTo>
                  <a:pt x="25824" y="89159"/>
                </a:lnTo>
                <a:lnTo>
                  <a:pt x="55400" y="52725"/>
                </a:lnTo>
                <a:lnTo>
                  <a:pt x="93682" y="24577"/>
                </a:lnTo>
                <a:lnTo>
                  <a:pt x="138868" y="6430"/>
                </a:lnTo>
                <a:lnTo>
                  <a:pt x="189153" y="0"/>
                </a:lnTo>
                <a:lnTo>
                  <a:pt x="239434" y="6430"/>
                </a:lnTo>
                <a:lnTo>
                  <a:pt x="284615" y="24577"/>
                </a:lnTo>
                <a:lnTo>
                  <a:pt x="322895" y="52725"/>
                </a:lnTo>
                <a:lnTo>
                  <a:pt x="352471" y="89159"/>
                </a:lnTo>
                <a:lnTo>
                  <a:pt x="371538" y="132163"/>
                </a:lnTo>
                <a:lnTo>
                  <a:pt x="378294" y="180022"/>
                </a:lnTo>
                <a:lnTo>
                  <a:pt x="371538" y="227881"/>
                </a:lnTo>
                <a:lnTo>
                  <a:pt x="352471" y="270885"/>
                </a:lnTo>
                <a:lnTo>
                  <a:pt x="322895" y="307319"/>
                </a:lnTo>
                <a:lnTo>
                  <a:pt x="284615" y="335467"/>
                </a:lnTo>
                <a:lnTo>
                  <a:pt x="239434" y="353614"/>
                </a:lnTo>
                <a:lnTo>
                  <a:pt x="189153" y="360045"/>
                </a:lnTo>
                <a:lnTo>
                  <a:pt x="138868" y="353614"/>
                </a:lnTo>
                <a:lnTo>
                  <a:pt x="93682" y="335467"/>
                </a:lnTo>
                <a:lnTo>
                  <a:pt x="55400" y="307319"/>
                </a:lnTo>
                <a:lnTo>
                  <a:pt x="25824" y="270885"/>
                </a:lnTo>
                <a:lnTo>
                  <a:pt x="6756" y="227881"/>
                </a:lnTo>
                <a:lnTo>
                  <a:pt x="0" y="18002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1240933" y="1865884"/>
            <a:ext cx="675957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Fewer </a:t>
            </a:r>
            <a:r>
              <a:rPr sz="2000" b="1" spc="-5" dirty="0">
                <a:latin typeface="Calibri"/>
                <a:cs typeface="Calibri"/>
              </a:rPr>
              <a:t>youth </a:t>
            </a:r>
            <a:r>
              <a:rPr sz="2000" b="1" spc="-15" dirty="0">
                <a:latin typeface="Calibri"/>
                <a:cs typeface="Calibri"/>
              </a:rPr>
              <a:t>are </a:t>
            </a:r>
            <a:r>
              <a:rPr sz="2000" b="1" spc="-10" dirty="0">
                <a:latin typeface="Calibri"/>
                <a:cs typeface="Calibri"/>
              </a:rPr>
              <a:t>entering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workforce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  <a:tabLst>
                <a:tab pos="6746240" algn="l"/>
              </a:tabLst>
            </a:pPr>
            <a:r>
              <a:rPr sz="1000" spc="-5" dirty="0">
                <a:latin typeface="Calibri"/>
                <a:cs typeface="Calibri"/>
              </a:rPr>
              <a:t>800   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u="dash" spc="-5" dirty="0">
                <a:latin typeface="Calibri"/>
                <a:cs typeface="Calibri"/>
              </a:rPr>
              <a:t> </a:t>
            </a:r>
            <a:r>
              <a:rPr sz="1000" u="dash" dirty="0">
                <a:latin typeface="Calibri"/>
                <a:cs typeface="Calibri"/>
              </a:rPr>
              <a:t>	</a:t>
            </a:r>
            <a:endParaRPr sz="1000">
              <a:latin typeface="Calibri"/>
              <a:cs typeface="Calibri"/>
            </a:endParaRPr>
          </a:p>
          <a:p>
            <a:pPr marL="2236470">
              <a:lnSpc>
                <a:spcPct val="100000"/>
              </a:lnSpc>
              <a:spcBef>
                <a:spcPts val="165"/>
              </a:spcBef>
              <a:tabLst>
                <a:tab pos="4642485" algn="l"/>
              </a:tabLst>
            </a:pPr>
            <a:r>
              <a:rPr sz="1000" spc="-5" dirty="0">
                <a:latin typeface="Calibri"/>
                <a:cs typeface="Calibri"/>
              </a:rPr>
              <a:t>Aged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20-29	Aged</a:t>
            </a:r>
            <a:r>
              <a:rPr sz="1000" spc="-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55-64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9" name="object 8"/>
          <p:cNvSpPr txBox="1"/>
          <p:nvPr/>
        </p:nvSpPr>
        <p:spPr>
          <a:xfrm>
            <a:off x="8912059" y="6521594"/>
            <a:ext cx="16700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4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38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51452" y="1165352"/>
            <a:ext cx="4354830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WorkBC </a:t>
            </a:r>
            <a:r>
              <a:rPr spc="-15" dirty="0"/>
              <a:t>Procurement</a:t>
            </a:r>
            <a:r>
              <a:rPr spc="35" dirty="0"/>
              <a:t> </a:t>
            </a:r>
            <a:r>
              <a:rPr spc="-10" dirty="0"/>
              <a:t>Results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1665" y="2209800"/>
            <a:ext cx="7533640" cy="2890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541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Ministry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will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announce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results </a:t>
            </a:r>
            <a:r>
              <a:rPr sz="2800" spc="-25" dirty="0">
                <a:solidFill>
                  <a:srgbClr val="1E2A4F"/>
                </a:solidFill>
                <a:latin typeface="Calibri"/>
                <a:cs typeface="Calibri"/>
              </a:rPr>
              <a:t>for WorkBC 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Employment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Services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in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batches over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coming  </a:t>
            </a:r>
            <a:r>
              <a:rPr sz="2800" spc="-10" dirty="0" smtClean="0">
                <a:solidFill>
                  <a:srgbClr val="1E2A4F"/>
                </a:solidFill>
                <a:latin typeface="Calibri"/>
                <a:cs typeface="Calibri"/>
              </a:rPr>
              <a:t>months</a:t>
            </a:r>
            <a:endParaRPr lang="en-US" sz="2800" spc="-10" dirty="0" smtClean="0">
              <a:solidFill>
                <a:srgbClr val="1E2A4F"/>
              </a:solidFill>
              <a:latin typeface="Calibri"/>
              <a:cs typeface="Calibri"/>
            </a:endParaRPr>
          </a:p>
          <a:p>
            <a:pPr marL="12700" marR="10541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n-US" sz="9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70"/>
              </a:spcBef>
              <a:tabLst>
                <a:tab pos="354965" algn="l"/>
                <a:tab pos="355600" algn="l"/>
              </a:tabLst>
            </a:pPr>
            <a:r>
              <a:rPr sz="2800" spc="-5" dirty="0" smtClean="0">
                <a:solidFill>
                  <a:srgbClr val="1E2A4F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anticipated dates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when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all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vendors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in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 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catchment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would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receive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their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results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notification 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letter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will begin in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December and end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in</a:t>
            </a:r>
            <a:r>
              <a:rPr sz="2800" spc="114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January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40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342900">
              <a:defRPr/>
            </a:pPr>
            <a:r>
              <a:rPr lang="en-US" dirty="0">
                <a:solidFill>
                  <a:prstClr val="white"/>
                </a:solidFill>
              </a:rPr>
              <a:t>Confidential: Ministry Use Only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4D7FF8F1-A7E0-46C3-BB27-124506CBF8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fld id="{9CA56BDF-92D4-4AD9-897D-A9A3B43B91A9}" type="slidenum">
              <a:rPr lang="en-US" smtClean="0">
                <a:solidFill>
                  <a:prstClr val="white"/>
                </a:solidFill>
              </a:rPr>
              <a:pPr defTabSz="342900">
                <a:defRPr/>
              </a:pPr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0B22C9A-0F46-4DC4-9BB6-F8823C8E2EC2}"/>
              </a:ext>
            </a:extLst>
          </p:cNvPr>
          <p:cNvSpPr txBox="1">
            <a:spLocks/>
          </p:cNvSpPr>
          <p:nvPr/>
        </p:nvSpPr>
        <p:spPr>
          <a:xfrm>
            <a:off x="1615085" y="2186864"/>
            <a:ext cx="7885673" cy="3159121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6B700-7F0C-4933-9684-E0FFEDB74297}"/>
              </a:ext>
            </a:extLst>
          </p:cNvPr>
          <p:cNvSpPr txBox="1"/>
          <p:nvPr/>
        </p:nvSpPr>
        <p:spPr>
          <a:xfrm>
            <a:off x="888074" y="1490202"/>
            <a:ext cx="383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November 2018 to April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CDD2FFF-B718-4B4A-B9C9-9046E547D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34336"/>
              </p:ext>
            </p:extLst>
          </p:nvPr>
        </p:nvGraphicFramePr>
        <p:xfrm>
          <a:off x="1421419" y="4235666"/>
          <a:ext cx="6301161" cy="20193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301161">
                  <a:extLst>
                    <a:ext uri="{9D8B030D-6E8A-4147-A177-3AD203B41FA5}">
                      <a16:colId xmlns:a16="http://schemas.microsoft.com/office/drawing/2014/main" xmlns="" val="4065807034"/>
                    </a:ext>
                  </a:extLst>
                </a:gridCol>
              </a:tblGrid>
              <a:tr h="262565">
                <a:tc>
                  <a:txBody>
                    <a:bodyPr/>
                    <a:lstStyle/>
                    <a:p>
                      <a:r>
                        <a:rPr lang="en-CA" sz="1400" b="1" dirty="0">
                          <a:latin typeface="+mn-lt"/>
                          <a:cs typeface="Arial" panose="020B0604020202020204" pitchFamily="34" charset="0"/>
                        </a:rPr>
                        <a:t>Key Milestones for WorkBC Renewal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32354694"/>
                  </a:ext>
                </a:extLst>
              </a:tr>
              <a:tr h="136762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WorkBC </a:t>
                      </a:r>
                      <a:r>
                        <a:rPr lang="en-CA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Employment Services RFP Posted</a:t>
                      </a:r>
                      <a:r>
                        <a:rPr lang="en-CA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publicly– December 2018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Notice to Vendors Issued – December 2018</a:t>
                      </a:r>
                      <a:r>
                        <a:rPr lang="en-CA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to January 2019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="0" dirty="0">
                          <a:latin typeface="+mn-lt"/>
                          <a:cs typeface="Arial" panose="020B0604020202020204" pitchFamily="34" charset="0"/>
                        </a:rPr>
                        <a:t>WorkBC Employment Services Results Announced – January 2019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WorkBC Program Launch – April 1, 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7938072"/>
                  </a:ext>
                </a:extLst>
              </a:tr>
              <a:tr h="262565">
                <a:tc>
                  <a:txBody>
                    <a:bodyPr/>
                    <a:lstStyle/>
                    <a:p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41520499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DB12618-DF7A-4697-A06A-C8016F4F78FE}"/>
              </a:ext>
            </a:extLst>
          </p:cNvPr>
          <p:cNvGrpSpPr/>
          <p:nvPr/>
        </p:nvGrpSpPr>
        <p:grpSpPr>
          <a:xfrm>
            <a:off x="-435838" y="1964458"/>
            <a:ext cx="9301432" cy="2621963"/>
            <a:chOff x="377031" y="2027604"/>
            <a:chExt cx="11430000" cy="2660683"/>
          </a:xfrm>
        </p:grpSpPr>
        <p:sp>
          <p:nvSpPr>
            <p:cNvPr id="16" name="ProjectBarRectangle">
              <a:extLst>
                <a:ext uri="{FF2B5EF4-FFF2-40B4-BE49-F238E27FC236}">
                  <a16:creationId xmlns:a16="http://schemas.microsoft.com/office/drawing/2014/main" xmlns="" id="{02727037-3DA7-4E2B-B99C-CC66B7D86F5A}"/>
                </a:ext>
              </a:extLst>
            </p:cNvPr>
            <p:cNvSpPr/>
            <p:nvPr/>
          </p:nvSpPr>
          <p:spPr>
            <a:xfrm>
              <a:off x="1143296" y="2892608"/>
              <a:ext cx="10583270" cy="11975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ProjectBar-Left-Label">
              <a:extLst>
                <a:ext uri="{FF2B5EF4-FFF2-40B4-BE49-F238E27FC236}">
                  <a16:creationId xmlns:a16="http://schemas.microsoft.com/office/drawing/2014/main" xmlns="" id="{CA8D3A6E-496F-4339-B35D-EC90CCE24EBC}"/>
                </a:ext>
              </a:extLst>
            </p:cNvPr>
            <p:cNvSpPr txBox="1"/>
            <p:nvPr/>
          </p:nvSpPr>
          <p:spPr>
            <a:xfrm>
              <a:off x="377031" y="2854325"/>
              <a:ext cx="654050" cy="3048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r"/>
              <a:endParaRPr lang="en-US" sz="600" dirty="0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18" name="ProjectBar-Right-Label">
              <a:extLst>
                <a:ext uri="{FF2B5EF4-FFF2-40B4-BE49-F238E27FC236}">
                  <a16:creationId xmlns:a16="http://schemas.microsoft.com/office/drawing/2014/main" xmlns="" id="{E1095AB6-EA6B-4105-8C72-70D1841FF03E}"/>
                </a:ext>
              </a:extLst>
            </p:cNvPr>
            <p:cNvSpPr txBox="1"/>
            <p:nvPr/>
          </p:nvSpPr>
          <p:spPr>
            <a:xfrm>
              <a:off x="11235531" y="2854325"/>
              <a:ext cx="571500" cy="3048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endParaRPr lang="en-US" sz="600" dirty="0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19" name="ProjectBar-SummaryTask-Label">
              <a:extLst>
                <a:ext uri="{FF2B5EF4-FFF2-40B4-BE49-F238E27FC236}">
                  <a16:creationId xmlns:a16="http://schemas.microsoft.com/office/drawing/2014/main" xmlns="" id="{BD9414DA-F07F-4760-85E1-E71969E9326B}"/>
                </a:ext>
              </a:extLst>
            </p:cNvPr>
            <p:cNvSpPr txBox="1"/>
            <p:nvPr/>
          </p:nvSpPr>
          <p:spPr>
            <a:xfrm>
              <a:off x="1069181" y="4149725"/>
              <a:ext cx="133350" cy="8255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47500" lnSpcReduction="20000"/>
            </a:bodyPr>
            <a:lstStyle/>
            <a:p>
              <a:endParaRPr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imescaleTextBox">
              <a:extLst>
                <a:ext uri="{FF2B5EF4-FFF2-40B4-BE49-F238E27FC236}">
                  <a16:creationId xmlns:a16="http://schemas.microsoft.com/office/drawing/2014/main" xmlns="" id="{7379CFCE-82AA-439C-9608-021BBD35FE52}"/>
                </a:ext>
              </a:extLst>
            </p:cNvPr>
            <p:cNvSpPr txBox="1"/>
            <p:nvPr/>
          </p:nvSpPr>
          <p:spPr>
            <a:xfrm>
              <a:off x="1774031" y="2727325"/>
              <a:ext cx="463550" cy="1524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endParaRPr lang="en-US" sz="600" dirty="0">
                <a:solidFill>
                  <a:srgbClr val="444444"/>
                </a:solidFill>
                <a:latin typeface="Segoe UI"/>
              </a:endParaRPr>
            </a:p>
          </p:txBody>
        </p:sp>
        <p:cxnSp>
          <p:nvCxnSpPr>
            <p:cNvPr id="21" name="TimescaleLine">
              <a:extLst>
                <a:ext uri="{FF2B5EF4-FFF2-40B4-BE49-F238E27FC236}">
                  <a16:creationId xmlns:a16="http://schemas.microsoft.com/office/drawing/2014/main" xmlns="" id="{0360A1C5-A33F-4603-B344-1B879920C118}"/>
                </a:ext>
              </a:extLst>
            </p:cNvPr>
            <p:cNvCxnSpPr/>
            <p:nvPr/>
          </p:nvCxnSpPr>
          <p:spPr>
            <a:xfrm flipH="1" flipV="1">
              <a:off x="177403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TimescaleTextBox">
              <a:extLst>
                <a:ext uri="{FF2B5EF4-FFF2-40B4-BE49-F238E27FC236}">
                  <a16:creationId xmlns:a16="http://schemas.microsoft.com/office/drawing/2014/main" xmlns="" id="{9E5E43A5-59D3-423F-BB34-BE2085E747AC}"/>
                </a:ext>
              </a:extLst>
            </p:cNvPr>
            <p:cNvSpPr txBox="1"/>
            <p:nvPr/>
          </p:nvSpPr>
          <p:spPr>
            <a:xfrm>
              <a:off x="2388550" y="2579626"/>
              <a:ext cx="426881" cy="21139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endParaRPr lang="en-US" sz="600" b="1" dirty="0">
                <a:solidFill>
                  <a:srgbClr val="444444"/>
                </a:solidFill>
                <a:latin typeface="Segoe UI"/>
              </a:endParaRPr>
            </a:p>
          </p:txBody>
        </p:sp>
        <p:cxnSp>
          <p:nvCxnSpPr>
            <p:cNvPr id="23" name="TimescaleLine">
              <a:extLst>
                <a:ext uri="{FF2B5EF4-FFF2-40B4-BE49-F238E27FC236}">
                  <a16:creationId xmlns:a16="http://schemas.microsoft.com/office/drawing/2014/main" xmlns="" id="{BBA715A7-CE00-4414-B1F3-92E51116CC6D}"/>
                </a:ext>
              </a:extLst>
            </p:cNvPr>
            <p:cNvCxnSpPr/>
            <p:nvPr/>
          </p:nvCxnSpPr>
          <p:spPr>
            <a:xfrm flipH="1" flipV="1">
              <a:off x="254873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TimescaleLine">
              <a:extLst>
                <a:ext uri="{FF2B5EF4-FFF2-40B4-BE49-F238E27FC236}">
                  <a16:creationId xmlns:a16="http://schemas.microsoft.com/office/drawing/2014/main" xmlns="" id="{11CD45F3-7027-4EAF-A452-82B086891158}"/>
                </a:ext>
              </a:extLst>
            </p:cNvPr>
            <p:cNvCxnSpPr/>
            <p:nvPr/>
          </p:nvCxnSpPr>
          <p:spPr>
            <a:xfrm flipH="1" flipV="1">
              <a:off x="332978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TimescaleTextBox">
              <a:extLst>
                <a:ext uri="{FF2B5EF4-FFF2-40B4-BE49-F238E27FC236}">
                  <a16:creationId xmlns:a16="http://schemas.microsoft.com/office/drawing/2014/main" xmlns="" id="{8F987890-CA31-4F02-913A-398FD42417D5}"/>
                </a:ext>
              </a:extLst>
            </p:cNvPr>
            <p:cNvSpPr txBox="1"/>
            <p:nvPr/>
          </p:nvSpPr>
          <p:spPr>
            <a:xfrm>
              <a:off x="3882928" y="2628503"/>
              <a:ext cx="533400" cy="1524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endParaRPr lang="en-US" sz="600" b="1" dirty="0">
                <a:solidFill>
                  <a:srgbClr val="444444"/>
                </a:solidFill>
                <a:latin typeface="Segoe UI"/>
              </a:endParaRPr>
            </a:p>
          </p:txBody>
        </p:sp>
        <p:cxnSp>
          <p:nvCxnSpPr>
            <p:cNvPr id="26" name="TimescaleLine">
              <a:extLst>
                <a:ext uri="{FF2B5EF4-FFF2-40B4-BE49-F238E27FC236}">
                  <a16:creationId xmlns:a16="http://schemas.microsoft.com/office/drawing/2014/main" xmlns="" id="{41DDEA99-12C9-45E6-9324-0339C0336619}"/>
                </a:ext>
              </a:extLst>
            </p:cNvPr>
            <p:cNvCxnSpPr/>
            <p:nvPr/>
          </p:nvCxnSpPr>
          <p:spPr>
            <a:xfrm flipH="1" flipV="1">
              <a:off x="410448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TimescaleTextBox">
              <a:extLst>
                <a:ext uri="{FF2B5EF4-FFF2-40B4-BE49-F238E27FC236}">
                  <a16:creationId xmlns:a16="http://schemas.microsoft.com/office/drawing/2014/main" xmlns="" id="{8DA97878-14F6-4F08-A93A-986950FFABFA}"/>
                </a:ext>
              </a:extLst>
            </p:cNvPr>
            <p:cNvSpPr txBox="1"/>
            <p:nvPr/>
          </p:nvSpPr>
          <p:spPr>
            <a:xfrm>
              <a:off x="1922400" y="2745661"/>
              <a:ext cx="514350" cy="14711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endParaRPr lang="en-US" sz="675" b="1" dirty="0">
                <a:latin typeface="Segoe UI"/>
              </a:endParaRPr>
            </a:p>
          </p:txBody>
        </p:sp>
        <p:cxnSp>
          <p:nvCxnSpPr>
            <p:cNvPr id="28" name="TimescaleLine">
              <a:extLst>
                <a:ext uri="{FF2B5EF4-FFF2-40B4-BE49-F238E27FC236}">
                  <a16:creationId xmlns:a16="http://schemas.microsoft.com/office/drawing/2014/main" xmlns="" id="{26F9F089-56D2-4744-AC9C-FB83ECE3FCC3}"/>
                </a:ext>
              </a:extLst>
            </p:cNvPr>
            <p:cNvCxnSpPr/>
            <p:nvPr/>
          </p:nvCxnSpPr>
          <p:spPr>
            <a:xfrm flipH="1" flipV="1">
              <a:off x="487918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TimescaleLine">
              <a:extLst>
                <a:ext uri="{FF2B5EF4-FFF2-40B4-BE49-F238E27FC236}">
                  <a16:creationId xmlns:a16="http://schemas.microsoft.com/office/drawing/2014/main" xmlns="" id="{5115AC65-4922-483D-AA0C-55B1E71AE03D}"/>
                </a:ext>
              </a:extLst>
            </p:cNvPr>
            <p:cNvCxnSpPr/>
            <p:nvPr/>
          </p:nvCxnSpPr>
          <p:spPr>
            <a:xfrm flipH="1" flipV="1">
              <a:off x="566023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1" name="TimescaleTextBox">
              <a:extLst>
                <a:ext uri="{FF2B5EF4-FFF2-40B4-BE49-F238E27FC236}">
                  <a16:creationId xmlns:a16="http://schemas.microsoft.com/office/drawing/2014/main" xmlns="" id="{DAFBD462-6F07-4640-B2E7-CF37A79E3F8D}"/>
                </a:ext>
              </a:extLst>
            </p:cNvPr>
            <p:cNvSpPr txBox="1"/>
            <p:nvPr/>
          </p:nvSpPr>
          <p:spPr>
            <a:xfrm>
              <a:off x="6434931" y="2727325"/>
              <a:ext cx="508000" cy="1524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endParaRPr lang="en-US" sz="600" dirty="0">
                <a:solidFill>
                  <a:srgbClr val="444444"/>
                </a:solidFill>
                <a:latin typeface="Segoe UI"/>
              </a:endParaRPr>
            </a:p>
          </p:txBody>
        </p:sp>
        <p:cxnSp>
          <p:nvCxnSpPr>
            <p:cNvPr id="32" name="TimescaleLine">
              <a:extLst>
                <a:ext uri="{FF2B5EF4-FFF2-40B4-BE49-F238E27FC236}">
                  <a16:creationId xmlns:a16="http://schemas.microsoft.com/office/drawing/2014/main" xmlns="" id="{CBFA2D66-E29D-474E-A9F5-04C801737CBF}"/>
                </a:ext>
              </a:extLst>
            </p:cNvPr>
            <p:cNvCxnSpPr/>
            <p:nvPr/>
          </p:nvCxnSpPr>
          <p:spPr>
            <a:xfrm flipH="1" flipV="1">
              <a:off x="643493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TimescaleLine">
              <a:extLst>
                <a:ext uri="{FF2B5EF4-FFF2-40B4-BE49-F238E27FC236}">
                  <a16:creationId xmlns:a16="http://schemas.microsoft.com/office/drawing/2014/main" xmlns="" id="{58E60AFA-E914-4ABC-8799-B9FB27BE3639}"/>
                </a:ext>
              </a:extLst>
            </p:cNvPr>
            <p:cNvCxnSpPr/>
            <p:nvPr/>
          </p:nvCxnSpPr>
          <p:spPr>
            <a:xfrm flipH="1" flipV="1">
              <a:off x="721598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5" name="TimescaleTextBox">
              <a:extLst>
                <a:ext uri="{FF2B5EF4-FFF2-40B4-BE49-F238E27FC236}">
                  <a16:creationId xmlns:a16="http://schemas.microsoft.com/office/drawing/2014/main" xmlns="" id="{4D1D1D78-8532-40D6-9B64-2DCB0DB78660}"/>
                </a:ext>
              </a:extLst>
            </p:cNvPr>
            <p:cNvSpPr txBox="1"/>
            <p:nvPr/>
          </p:nvSpPr>
          <p:spPr>
            <a:xfrm>
              <a:off x="7990681" y="2727325"/>
              <a:ext cx="533400" cy="1524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sz="600" dirty="0">
                  <a:solidFill>
                    <a:srgbClr val="444444"/>
                  </a:solidFill>
                  <a:latin typeface="Segoe UI"/>
                </a:rPr>
                <a:t>'</a:t>
              </a:r>
            </a:p>
          </p:txBody>
        </p:sp>
        <p:cxnSp>
          <p:nvCxnSpPr>
            <p:cNvPr id="36" name="TimescaleLine">
              <a:extLst>
                <a:ext uri="{FF2B5EF4-FFF2-40B4-BE49-F238E27FC236}">
                  <a16:creationId xmlns:a16="http://schemas.microsoft.com/office/drawing/2014/main" xmlns="" id="{23EBBFC8-9024-4BBA-B5F2-9E7CD07255BE}"/>
                </a:ext>
              </a:extLst>
            </p:cNvPr>
            <p:cNvCxnSpPr/>
            <p:nvPr/>
          </p:nvCxnSpPr>
          <p:spPr>
            <a:xfrm flipH="1" flipV="1">
              <a:off x="799068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TimescaleLine">
              <a:extLst>
                <a:ext uri="{FF2B5EF4-FFF2-40B4-BE49-F238E27FC236}">
                  <a16:creationId xmlns:a16="http://schemas.microsoft.com/office/drawing/2014/main" xmlns="" id="{E6E30121-FEFA-44BA-A679-E33FDD046557}"/>
                </a:ext>
              </a:extLst>
            </p:cNvPr>
            <p:cNvCxnSpPr/>
            <p:nvPr/>
          </p:nvCxnSpPr>
          <p:spPr>
            <a:xfrm flipH="1" flipV="1">
              <a:off x="877173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9" name="TimescaleTextBox">
              <a:extLst>
                <a:ext uri="{FF2B5EF4-FFF2-40B4-BE49-F238E27FC236}">
                  <a16:creationId xmlns:a16="http://schemas.microsoft.com/office/drawing/2014/main" xmlns="" id="{022B72A1-FF6B-4FC5-9CF6-6B2B0C1F8503}"/>
                </a:ext>
              </a:extLst>
            </p:cNvPr>
            <p:cNvSpPr txBox="1"/>
            <p:nvPr/>
          </p:nvSpPr>
          <p:spPr>
            <a:xfrm>
              <a:off x="3049988" y="2531833"/>
              <a:ext cx="768079" cy="2138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 dirty="0">
                  <a:latin typeface="Segoe UI"/>
                </a:rPr>
                <a:t>December</a:t>
              </a:r>
              <a:endParaRPr lang="en-US" sz="900" dirty="0">
                <a:latin typeface="Segoe UI"/>
              </a:endParaRPr>
            </a:p>
          </p:txBody>
        </p:sp>
        <p:cxnSp>
          <p:nvCxnSpPr>
            <p:cNvPr id="40" name="TimescaleLine">
              <a:extLst>
                <a:ext uri="{FF2B5EF4-FFF2-40B4-BE49-F238E27FC236}">
                  <a16:creationId xmlns:a16="http://schemas.microsoft.com/office/drawing/2014/main" xmlns="" id="{C6607568-E365-4F9B-BBFD-E14236AE6BC7}"/>
                </a:ext>
              </a:extLst>
            </p:cNvPr>
            <p:cNvCxnSpPr/>
            <p:nvPr/>
          </p:nvCxnSpPr>
          <p:spPr>
            <a:xfrm flipH="1" flipV="1">
              <a:off x="954643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1" name="TimescaleTextBox">
              <a:extLst>
                <a:ext uri="{FF2B5EF4-FFF2-40B4-BE49-F238E27FC236}">
                  <a16:creationId xmlns:a16="http://schemas.microsoft.com/office/drawing/2014/main" xmlns="" id="{1F5F29BD-C06A-4370-9FAA-BBD407FD0793}"/>
                </a:ext>
              </a:extLst>
            </p:cNvPr>
            <p:cNvSpPr txBox="1"/>
            <p:nvPr/>
          </p:nvSpPr>
          <p:spPr>
            <a:xfrm>
              <a:off x="4667667" y="2532292"/>
              <a:ext cx="730772" cy="19855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sz="900" b="1" dirty="0">
                  <a:latin typeface="Segoe UI"/>
                </a:rPr>
                <a:t>January</a:t>
              </a:r>
            </a:p>
          </p:txBody>
        </p:sp>
        <p:cxnSp>
          <p:nvCxnSpPr>
            <p:cNvPr id="42" name="TimescaleLine">
              <a:extLst>
                <a:ext uri="{FF2B5EF4-FFF2-40B4-BE49-F238E27FC236}">
                  <a16:creationId xmlns:a16="http://schemas.microsoft.com/office/drawing/2014/main" xmlns="" id="{3969113C-9C29-4A50-878C-D363E7EE11DA}"/>
                </a:ext>
              </a:extLst>
            </p:cNvPr>
            <p:cNvCxnSpPr/>
            <p:nvPr/>
          </p:nvCxnSpPr>
          <p:spPr>
            <a:xfrm flipH="1" flipV="1">
              <a:off x="1032748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3" name="TimescaleTextBox">
              <a:extLst>
                <a:ext uri="{FF2B5EF4-FFF2-40B4-BE49-F238E27FC236}">
                  <a16:creationId xmlns:a16="http://schemas.microsoft.com/office/drawing/2014/main" xmlns="" id="{095B9F97-AD4C-41B8-BC7D-9A20031569B3}"/>
                </a:ext>
              </a:extLst>
            </p:cNvPr>
            <p:cNvSpPr txBox="1"/>
            <p:nvPr/>
          </p:nvSpPr>
          <p:spPr>
            <a:xfrm flipH="1">
              <a:off x="9292431" y="2570774"/>
              <a:ext cx="409282" cy="17510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sz="900" b="1" dirty="0">
                  <a:latin typeface="Segoe UI"/>
                </a:rPr>
                <a:t>April</a:t>
              </a:r>
            </a:p>
          </p:txBody>
        </p:sp>
        <p:cxnSp>
          <p:nvCxnSpPr>
            <p:cNvPr id="44" name="TimescaleLine">
              <a:extLst>
                <a:ext uri="{FF2B5EF4-FFF2-40B4-BE49-F238E27FC236}">
                  <a16:creationId xmlns:a16="http://schemas.microsoft.com/office/drawing/2014/main" xmlns="" id="{63F6AB4B-E90B-43E9-B244-EB42E43CA53B}"/>
                </a:ext>
              </a:extLst>
            </p:cNvPr>
            <p:cNvCxnSpPr/>
            <p:nvPr/>
          </p:nvCxnSpPr>
          <p:spPr>
            <a:xfrm flipH="1" flipV="1">
              <a:off x="11102181" y="2790825"/>
              <a:ext cx="0" cy="88900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TaskProgressRect">
              <a:extLst>
                <a:ext uri="{FF2B5EF4-FFF2-40B4-BE49-F238E27FC236}">
                  <a16:creationId xmlns:a16="http://schemas.microsoft.com/office/drawing/2014/main" xmlns="" id="{F2DAB0AC-F980-4307-8280-F07A5DF470DA}"/>
                </a:ext>
              </a:extLst>
            </p:cNvPr>
            <p:cNvSpPr/>
            <p:nvPr/>
          </p:nvSpPr>
          <p:spPr>
            <a:xfrm>
              <a:off x="2250281" y="2886075"/>
              <a:ext cx="0" cy="304800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Shape33">
              <a:extLst>
                <a:ext uri="{FF2B5EF4-FFF2-40B4-BE49-F238E27FC236}">
                  <a16:creationId xmlns:a16="http://schemas.microsoft.com/office/drawing/2014/main" xmlns="" id="{6C590A6C-7809-4F93-A5EA-05285A92044D}"/>
                </a:ext>
              </a:extLst>
            </p:cNvPr>
            <p:cNvSpPr txBox="1"/>
            <p:nvPr/>
          </p:nvSpPr>
          <p:spPr>
            <a:xfrm>
              <a:off x="2250281" y="2886075"/>
              <a:ext cx="1375089" cy="29091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 lnSpcReduction="10000"/>
            </a:bodyPr>
            <a:lstStyle/>
            <a:p>
              <a:r>
                <a:rPr sz="135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sz="1350" dirty="0">
                  <a:solidFill>
                    <a:prstClr val="black"/>
                  </a:solidFill>
                  <a:latin typeface="Calibri"/>
                </a:rPr>
              </a:br>
              <a:endParaRPr lang="en-US" sz="600" dirty="0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8" name="Taskrect">
              <a:extLst>
                <a:ext uri="{FF2B5EF4-FFF2-40B4-BE49-F238E27FC236}">
                  <a16:creationId xmlns:a16="http://schemas.microsoft.com/office/drawing/2014/main" xmlns="" id="{21719B71-8C33-4AE6-A591-E44EFF2E7E09}"/>
                </a:ext>
              </a:extLst>
            </p:cNvPr>
            <p:cNvSpPr/>
            <p:nvPr/>
          </p:nvSpPr>
          <p:spPr>
            <a:xfrm>
              <a:off x="3346210" y="3325921"/>
              <a:ext cx="2436622" cy="381187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Shape36">
              <a:extLst>
                <a:ext uri="{FF2B5EF4-FFF2-40B4-BE49-F238E27FC236}">
                  <a16:creationId xmlns:a16="http://schemas.microsoft.com/office/drawing/2014/main" xmlns="" id="{1FF29B09-1C19-46E4-B8B3-9BAA834ED1D7}"/>
                </a:ext>
              </a:extLst>
            </p:cNvPr>
            <p:cNvSpPr txBox="1"/>
            <p:nvPr/>
          </p:nvSpPr>
          <p:spPr>
            <a:xfrm flipH="1">
              <a:off x="3434028" y="3421134"/>
              <a:ext cx="2699097" cy="30479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sz="1000" b="1" dirty="0">
                  <a:latin typeface="Segoe UI"/>
                </a:rPr>
                <a:t>WorkBC Contract Finalization </a:t>
              </a:r>
              <a:r>
                <a:rPr sz="135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sz="1350" dirty="0">
                  <a:solidFill>
                    <a:prstClr val="black"/>
                  </a:solidFill>
                  <a:latin typeface="Calibri"/>
                </a:rPr>
              </a:br>
              <a:endParaRPr lang="en-US" sz="600" dirty="0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0" name="Taskrect">
              <a:extLst>
                <a:ext uri="{FF2B5EF4-FFF2-40B4-BE49-F238E27FC236}">
                  <a16:creationId xmlns:a16="http://schemas.microsoft.com/office/drawing/2014/main" xmlns="" id="{3FAA0C7C-1695-415C-8119-1DC37847026C}"/>
                </a:ext>
              </a:extLst>
            </p:cNvPr>
            <p:cNvSpPr/>
            <p:nvPr/>
          </p:nvSpPr>
          <p:spPr>
            <a:xfrm>
              <a:off x="1166396" y="2923191"/>
              <a:ext cx="2179814" cy="367710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askProgressRect">
              <a:extLst>
                <a:ext uri="{FF2B5EF4-FFF2-40B4-BE49-F238E27FC236}">
                  <a16:creationId xmlns:a16="http://schemas.microsoft.com/office/drawing/2014/main" xmlns="" id="{BE8CDF9A-FEA9-4303-B974-C7AA8F387F32}"/>
                </a:ext>
              </a:extLst>
            </p:cNvPr>
            <p:cNvSpPr/>
            <p:nvPr/>
          </p:nvSpPr>
          <p:spPr>
            <a:xfrm>
              <a:off x="6530181" y="2886075"/>
              <a:ext cx="0" cy="304800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Shape39">
              <a:extLst>
                <a:ext uri="{FF2B5EF4-FFF2-40B4-BE49-F238E27FC236}">
                  <a16:creationId xmlns:a16="http://schemas.microsoft.com/office/drawing/2014/main" xmlns="" id="{2D9E8D6A-5E3C-4A96-8958-750A9D380A09}"/>
                </a:ext>
              </a:extLst>
            </p:cNvPr>
            <p:cNvSpPr txBox="1"/>
            <p:nvPr/>
          </p:nvSpPr>
          <p:spPr>
            <a:xfrm>
              <a:off x="1113576" y="2951839"/>
              <a:ext cx="2216205" cy="33906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 sz="1300" b="1" dirty="0">
                <a:latin typeface="Segoe UI"/>
              </a:endParaRPr>
            </a:p>
            <a:p>
              <a:r>
                <a:rPr lang="en-US" sz="1300" b="1" dirty="0">
                  <a:latin typeface="Segoe UI"/>
                </a:rPr>
                <a:t> </a:t>
              </a:r>
              <a:r>
                <a:rPr lang="en-US" sz="1400" b="1" dirty="0">
                  <a:latin typeface="Segoe UI"/>
                </a:rPr>
                <a:t>WorkBC Proposal Evaluation</a:t>
              </a:r>
              <a:r>
                <a:rPr sz="135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sz="1350" dirty="0">
                  <a:solidFill>
                    <a:prstClr val="black"/>
                  </a:solidFill>
                  <a:latin typeface="Calibri"/>
                </a:rPr>
              </a:br>
              <a:endParaRPr lang="en-US" sz="600" dirty="0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4" name="TaskProgressRect">
              <a:extLst>
                <a:ext uri="{FF2B5EF4-FFF2-40B4-BE49-F238E27FC236}">
                  <a16:creationId xmlns:a16="http://schemas.microsoft.com/office/drawing/2014/main" xmlns="" id="{8BF47758-9DA6-43A4-8BCF-D13EE95EE89A}"/>
                </a:ext>
              </a:extLst>
            </p:cNvPr>
            <p:cNvSpPr/>
            <p:nvPr/>
          </p:nvSpPr>
          <p:spPr>
            <a:xfrm>
              <a:off x="4961731" y="3508375"/>
              <a:ext cx="0" cy="304800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askrect">
              <a:extLst>
                <a:ext uri="{FF2B5EF4-FFF2-40B4-BE49-F238E27FC236}">
                  <a16:creationId xmlns:a16="http://schemas.microsoft.com/office/drawing/2014/main" xmlns="" id="{71C67763-192E-4BBE-A0A8-1C4A5A87316A}"/>
                </a:ext>
              </a:extLst>
            </p:cNvPr>
            <p:cNvSpPr/>
            <p:nvPr/>
          </p:nvSpPr>
          <p:spPr>
            <a:xfrm>
              <a:off x="7990681" y="3629574"/>
              <a:ext cx="3699618" cy="356478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TaskProgressRect">
              <a:extLst>
                <a:ext uri="{FF2B5EF4-FFF2-40B4-BE49-F238E27FC236}">
                  <a16:creationId xmlns:a16="http://schemas.microsoft.com/office/drawing/2014/main" xmlns="" id="{833FB34F-98F5-4E53-8900-3D501C388558}"/>
                </a:ext>
              </a:extLst>
            </p:cNvPr>
            <p:cNvSpPr/>
            <p:nvPr/>
          </p:nvSpPr>
          <p:spPr>
            <a:xfrm>
              <a:off x="9628981" y="3197225"/>
              <a:ext cx="0" cy="304800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Shape45">
              <a:extLst>
                <a:ext uri="{FF2B5EF4-FFF2-40B4-BE49-F238E27FC236}">
                  <a16:creationId xmlns:a16="http://schemas.microsoft.com/office/drawing/2014/main" xmlns="" id="{782CF52F-8CA1-44FB-BDA2-8B0974D5DBC1}"/>
                </a:ext>
              </a:extLst>
            </p:cNvPr>
            <p:cNvSpPr txBox="1"/>
            <p:nvPr/>
          </p:nvSpPr>
          <p:spPr>
            <a:xfrm>
              <a:off x="8001087" y="3725932"/>
              <a:ext cx="3699619" cy="29614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1000" b="1" dirty="0">
                  <a:latin typeface="Segoe UI"/>
                </a:rPr>
                <a:t>WorkBC Transition and Implementation</a:t>
              </a:r>
              <a:r>
                <a:rPr sz="90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sz="900" dirty="0">
                  <a:solidFill>
                    <a:prstClr val="black"/>
                  </a:solidFill>
                  <a:latin typeface="Calibri"/>
                </a:rPr>
              </a:br>
              <a:endParaRPr lang="en-US" sz="900" dirty="0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0" name="TaskProgressRect">
              <a:extLst>
                <a:ext uri="{FF2B5EF4-FFF2-40B4-BE49-F238E27FC236}">
                  <a16:creationId xmlns:a16="http://schemas.microsoft.com/office/drawing/2014/main" xmlns="" id="{2DEE2B9B-9281-4D92-86A1-216CB9E9F56D}"/>
                </a:ext>
              </a:extLst>
            </p:cNvPr>
            <p:cNvSpPr/>
            <p:nvPr/>
          </p:nvSpPr>
          <p:spPr>
            <a:xfrm>
              <a:off x="4961731" y="3819525"/>
              <a:ext cx="0" cy="304800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askProgressRect">
              <a:extLst>
                <a:ext uri="{FF2B5EF4-FFF2-40B4-BE49-F238E27FC236}">
                  <a16:creationId xmlns:a16="http://schemas.microsoft.com/office/drawing/2014/main" xmlns="" id="{B129AA96-A570-4A9C-8567-15DD27EF6CAD}"/>
                </a:ext>
              </a:extLst>
            </p:cNvPr>
            <p:cNvSpPr/>
            <p:nvPr/>
          </p:nvSpPr>
          <p:spPr>
            <a:xfrm>
              <a:off x="9628981" y="3508375"/>
              <a:ext cx="0" cy="304800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Taskrect">
              <a:extLst>
                <a:ext uri="{FF2B5EF4-FFF2-40B4-BE49-F238E27FC236}">
                  <a16:creationId xmlns:a16="http://schemas.microsoft.com/office/drawing/2014/main" xmlns="" id="{AAA6E110-725E-444A-B4CE-FF83D80CBF4B}"/>
                </a:ext>
              </a:extLst>
            </p:cNvPr>
            <p:cNvSpPr/>
            <p:nvPr/>
          </p:nvSpPr>
          <p:spPr>
            <a:xfrm>
              <a:off x="2631281" y="3197225"/>
              <a:ext cx="12700" cy="304800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TaskProgressRect">
              <a:extLst>
                <a:ext uri="{FF2B5EF4-FFF2-40B4-BE49-F238E27FC236}">
                  <a16:creationId xmlns:a16="http://schemas.microsoft.com/office/drawing/2014/main" xmlns="" id="{DFAA0161-C7B4-468E-939A-FDE2A02AB048}"/>
                </a:ext>
              </a:extLst>
            </p:cNvPr>
            <p:cNvSpPr/>
            <p:nvPr/>
          </p:nvSpPr>
          <p:spPr>
            <a:xfrm>
              <a:off x="2631281" y="3197225"/>
              <a:ext cx="0" cy="304800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Taskrect">
              <a:extLst>
                <a:ext uri="{FF2B5EF4-FFF2-40B4-BE49-F238E27FC236}">
                  <a16:creationId xmlns:a16="http://schemas.microsoft.com/office/drawing/2014/main" xmlns="" id="{482CD5DE-CADA-460A-A8A6-E6F84F0F7F5C}"/>
                </a:ext>
              </a:extLst>
            </p:cNvPr>
            <p:cNvSpPr/>
            <p:nvPr/>
          </p:nvSpPr>
          <p:spPr>
            <a:xfrm>
              <a:off x="6434032" y="2911972"/>
              <a:ext cx="2333945" cy="406549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TaskProgressRect">
              <a:extLst>
                <a:ext uri="{FF2B5EF4-FFF2-40B4-BE49-F238E27FC236}">
                  <a16:creationId xmlns:a16="http://schemas.microsoft.com/office/drawing/2014/main" xmlns="" id="{5D2CC89F-A04C-4C79-887A-BF2CD7613850}"/>
                </a:ext>
              </a:extLst>
            </p:cNvPr>
            <p:cNvSpPr/>
            <p:nvPr/>
          </p:nvSpPr>
          <p:spPr>
            <a:xfrm>
              <a:off x="9292431" y="2886075"/>
              <a:ext cx="0" cy="304800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Shape56">
              <a:extLst>
                <a:ext uri="{FF2B5EF4-FFF2-40B4-BE49-F238E27FC236}">
                  <a16:creationId xmlns:a16="http://schemas.microsoft.com/office/drawing/2014/main" xmlns="" id="{A6647863-8B1A-4F77-9503-29455B0A8A36}"/>
                </a:ext>
              </a:extLst>
            </p:cNvPr>
            <p:cNvSpPr txBox="1"/>
            <p:nvPr/>
          </p:nvSpPr>
          <p:spPr>
            <a:xfrm>
              <a:off x="6487328" y="2963508"/>
              <a:ext cx="2179623" cy="38611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4288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sz="1000" b="1" dirty="0">
                  <a:latin typeface="Segoe UI"/>
                </a:rPr>
                <a:t>WorkBC Contractor Training</a:t>
              </a:r>
              <a:r>
                <a:rPr sz="135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sz="1350" dirty="0">
                  <a:solidFill>
                    <a:prstClr val="black"/>
                  </a:solidFill>
                  <a:latin typeface="Calibri"/>
                </a:rPr>
              </a:br>
              <a:endParaRPr lang="en-US" sz="600" dirty="0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71" name="FloatingTextBox58">
              <a:extLst>
                <a:ext uri="{FF2B5EF4-FFF2-40B4-BE49-F238E27FC236}">
                  <a16:creationId xmlns:a16="http://schemas.microsoft.com/office/drawing/2014/main" xmlns="" id="{8A3A9C3C-D63B-46F8-844E-039DF991C315}"/>
                </a:ext>
              </a:extLst>
            </p:cNvPr>
            <p:cNvSpPr txBox="1"/>
            <p:nvPr/>
          </p:nvSpPr>
          <p:spPr>
            <a:xfrm>
              <a:off x="766599" y="4383487"/>
              <a:ext cx="1206500" cy="3048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sz="135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sz="1350" dirty="0">
                  <a:solidFill>
                    <a:prstClr val="black"/>
                  </a:solidFill>
                  <a:latin typeface="Calibri"/>
                </a:rPr>
              </a:br>
              <a:endParaRPr lang="en-US" sz="600" dirty="0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74" name="FloatingTextBox61">
              <a:extLst>
                <a:ext uri="{FF2B5EF4-FFF2-40B4-BE49-F238E27FC236}">
                  <a16:creationId xmlns:a16="http://schemas.microsoft.com/office/drawing/2014/main" xmlns="" id="{D9557956-3084-46B7-90D2-6CDFF22A7765}"/>
                </a:ext>
              </a:extLst>
            </p:cNvPr>
            <p:cNvSpPr txBox="1"/>
            <p:nvPr/>
          </p:nvSpPr>
          <p:spPr>
            <a:xfrm>
              <a:off x="2438267" y="4185653"/>
              <a:ext cx="1371600" cy="3429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600" b="1" dirty="0">
                <a:latin typeface="Segoe UI"/>
              </a:endParaRPr>
            </a:p>
          </p:txBody>
        </p:sp>
        <p:sp>
          <p:nvSpPr>
            <p:cNvPr id="77" name="FloatingTextBox64">
              <a:extLst>
                <a:ext uri="{FF2B5EF4-FFF2-40B4-BE49-F238E27FC236}">
                  <a16:creationId xmlns:a16="http://schemas.microsoft.com/office/drawing/2014/main" xmlns="" id="{BCF110EB-0398-4363-B321-199D820B0795}"/>
                </a:ext>
              </a:extLst>
            </p:cNvPr>
            <p:cNvSpPr txBox="1"/>
            <p:nvPr/>
          </p:nvSpPr>
          <p:spPr>
            <a:xfrm>
              <a:off x="9393057" y="2027604"/>
              <a:ext cx="1621167" cy="51435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latin typeface="Segoe UI"/>
                </a:rPr>
                <a:t>WorkBC Program Launch </a:t>
              </a:r>
            </a:p>
            <a:p>
              <a:pPr algn="ctr"/>
              <a:r>
                <a:rPr lang="en-US" sz="1200" b="1" dirty="0">
                  <a:latin typeface="Segoe UI"/>
                </a:rPr>
                <a:t>April 1 2019</a:t>
              </a:r>
            </a:p>
          </p:txBody>
        </p:sp>
        <p:sp>
          <p:nvSpPr>
            <p:cNvPr id="79" name="TodayMarkerBackground">
              <a:extLst>
                <a:ext uri="{FF2B5EF4-FFF2-40B4-BE49-F238E27FC236}">
                  <a16:creationId xmlns:a16="http://schemas.microsoft.com/office/drawing/2014/main" xmlns="" id="{FE67F8D6-2FE1-489C-B050-D0FB5713DAA8}"/>
                </a:ext>
              </a:extLst>
            </p:cNvPr>
            <p:cNvSpPr/>
            <p:nvPr/>
          </p:nvSpPr>
          <p:spPr>
            <a:xfrm>
              <a:off x="1605673" y="2324512"/>
              <a:ext cx="431800" cy="152400"/>
            </a:xfrm>
            <a:prstGeom prst="rect">
              <a:avLst/>
            </a:prstGeom>
            <a:solidFill>
              <a:srgbClr val="31752F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TodayMarkerLabel">
              <a:extLst>
                <a:ext uri="{FF2B5EF4-FFF2-40B4-BE49-F238E27FC236}">
                  <a16:creationId xmlns:a16="http://schemas.microsoft.com/office/drawing/2014/main" xmlns="" id="{404C2A21-6238-40EF-B65B-B3E6D7176411}"/>
                </a:ext>
              </a:extLst>
            </p:cNvPr>
            <p:cNvSpPr txBox="1"/>
            <p:nvPr/>
          </p:nvSpPr>
          <p:spPr>
            <a:xfrm>
              <a:off x="1520482" y="2339853"/>
              <a:ext cx="563166" cy="11888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Segoe UI"/>
                </a:rPr>
                <a:t>Today</a:t>
              </a:r>
            </a:p>
          </p:txBody>
        </p:sp>
        <p:cxnSp>
          <p:nvCxnSpPr>
            <p:cNvPr id="81" name="Shape68">
              <a:extLst>
                <a:ext uri="{FF2B5EF4-FFF2-40B4-BE49-F238E27FC236}">
                  <a16:creationId xmlns:a16="http://schemas.microsoft.com/office/drawing/2014/main" xmlns="" id="{BDD51750-F81A-43B8-BA0F-9BC3D12DFE7C}"/>
                </a:ext>
              </a:extLst>
            </p:cNvPr>
            <p:cNvCxnSpPr>
              <a:cxnSpLocks/>
            </p:cNvCxnSpPr>
            <p:nvPr/>
          </p:nvCxnSpPr>
          <p:spPr>
            <a:xfrm>
              <a:off x="1926554" y="2509933"/>
              <a:ext cx="3056" cy="157312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4495018-96CA-4284-A68A-9D9DB8800336}"/>
              </a:ext>
            </a:extLst>
          </p:cNvPr>
          <p:cNvSpPr/>
          <p:nvPr/>
        </p:nvSpPr>
        <p:spPr>
          <a:xfrm>
            <a:off x="4145771" y="2451291"/>
            <a:ext cx="7613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Segoe UI"/>
              </a:rPr>
              <a:t>February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D9883EC-B849-4BFC-BA5B-766F1AE74E72}"/>
              </a:ext>
            </a:extLst>
          </p:cNvPr>
          <p:cNvSpPr txBox="1"/>
          <p:nvPr/>
        </p:nvSpPr>
        <p:spPr>
          <a:xfrm>
            <a:off x="4445267" y="1863698"/>
            <a:ext cx="143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Public</a:t>
            </a:r>
            <a:r>
              <a:rPr lang="en-U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Announcement of Results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66855E6D-6451-46F6-A4A7-9CA103B17B1E}"/>
              </a:ext>
            </a:extLst>
          </p:cNvPr>
          <p:cNvCxnSpPr>
            <a:cxnSpLocks/>
            <a:stCxn id="84" idx="2"/>
          </p:cNvCxnSpPr>
          <p:nvPr/>
        </p:nvCxnSpPr>
        <p:spPr>
          <a:xfrm flipH="1">
            <a:off x="4384285" y="2510029"/>
            <a:ext cx="777558" cy="387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C820B4-34F2-4127-A450-514FF2661F70}"/>
              </a:ext>
            </a:extLst>
          </p:cNvPr>
          <p:cNvSpPr txBox="1"/>
          <p:nvPr/>
        </p:nvSpPr>
        <p:spPr>
          <a:xfrm>
            <a:off x="5486949" y="2454707"/>
            <a:ext cx="562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March</a:t>
            </a:r>
          </a:p>
        </p:txBody>
      </p:sp>
      <p:sp>
        <p:nvSpPr>
          <p:cNvPr id="72" name="TimescaleTextBox">
            <a:extLst>
              <a:ext uri="{FF2B5EF4-FFF2-40B4-BE49-F238E27FC236}">
                <a16:creationId xmlns:a16="http://schemas.microsoft.com/office/drawing/2014/main" xmlns="" id="{09CB9FFE-0D18-4D6A-A212-73EE9F9FD261}"/>
              </a:ext>
            </a:extLst>
          </p:cNvPr>
          <p:cNvSpPr txBox="1"/>
          <p:nvPr/>
        </p:nvSpPr>
        <p:spPr>
          <a:xfrm>
            <a:off x="314244" y="2471323"/>
            <a:ext cx="906717" cy="20095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0" vert="horz" wrap="square" lIns="14288" tIns="0" rIns="0" bIns="0" spcCol="0" rtlCol="0" anchor="ctr" forceAA="0" compatLnSpc="1">
            <a:prstTxWarp prst="textNoShape">
              <a:avLst/>
            </a:prstTxWarp>
            <a:normAutofit/>
          </a:bodyPr>
          <a:lstStyle/>
          <a:p>
            <a:r>
              <a:rPr lang="en-US" sz="900" b="1" dirty="0">
                <a:latin typeface="Segoe UI"/>
              </a:rPr>
              <a:t>November</a:t>
            </a:r>
            <a:endParaRPr lang="en-US" sz="900" dirty="0">
              <a:latin typeface="Segoe 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1FB68F-E03C-40F3-A7A6-A64DBAD8E3FB}"/>
              </a:ext>
            </a:extLst>
          </p:cNvPr>
          <p:cNvSpPr txBox="1"/>
          <p:nvPr/>
        </p:nvSpPr>
        <p:spPr>
          <a:xfrm>
            <a:off x="2207574" y="1993042"/>
            <a:ext cx="108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RFP</a:t>
            </a:r>
            <a:r>
              <a:rPr lang="en-U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Posted </a:t>
            </a: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Publicly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33D2ACB8-E4DF-4CAE-B615-700DCB537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857" y="2838172"/>
            <a:ext cx="212239" cy="2448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30B21F9-4BA8-4DCD-A61C-A572E9817489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260281" y="2454707"/>
            <a:ext cx="490232" cy="459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33D2ACB8-E4DF-4CAE-B615-700DCB537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925" y="2825264"/>
            <a:ext cx="212239" cy="244891"/>
          </a:xfrm>
          <a:prstGeom prst="rect">
            <a:avLst/>
          </a:prstGeom>
        </p:spPr>
      </p:pic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xmlns="" id="{EB156412-EA08-4D10-A775-DF14E2F1F486}"/>
              </a:ext>
            </a:extLst>
          </p:cNvPr>
          <p:cNvCxnSpPr/>
          <p:nvPr/>
        </p:nvCxnSpPr>
        <p:spPr>
          <a:xfrm flipH="1">
            <a:off x="7093156" y="2510029"/>
            <a:ext cx="467642" cy="376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xmlns="" id="{DC597786-5861-4590-B7D6-CCE8B6B26A29}"/>
              </a:ext>
            </a:extLst>
          </p:cNvPr>
          <p:cNvSpPr txBox="1"/>
          <p:nvPr/>
        </p:nvSpPr>
        <p:spPr>
          <a:xfrm>
            <a:off x="8032452" y="2461801"/>
            <a:ext cx="573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May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2" y="343349"/>
            <a:ext cx="20542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bject 5"/>
          <p:cNvSpPr txBox="1">
            <a:spLocks noGrp="1"/>
          </p:cNvSpPr>
          <p:nvPr>
            <p:ph type="title"/>
          </p:nvPr>
        </p:nvSpPr>
        <p:spPr>
          <a:xfrm>
            <a:off x="5404025" y="1023771"/>
            <a:ext cx="3163570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Timeline </a:t>
            </a:r>
            <a:r>
              <a:rPr spc="-5" dirty="0"/>
              <a:t>&amp; </a:t>
            </a:r>
            <a:r>
              <a:rPr spc="-35" dirty="0"/>
              <a:t>Key</a:t>
            </a:r>
            <a:r>
              <a:rPr spc="40" dirty="0"/>
              <a:t> </a:t>
            </a:r>
            <a:r>
              <a:rPr spc="-20" dirty="0"/>
              <a:t>Dates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92" y="2832516"/>
            <a:ext cx="207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41</a:t>
            </a:fld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4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9177" y="3657600"/>
            <a:ext cx="570293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985" marR="5080" indent="-629920" algn="ctr">
              <a:lnSpc>
                <a:spcPct val="100000"/>
              </a:lnSpc>
            </a:pPr>
            <a:r>
              <a:rPr sz="6000" spc="-5" dirty="0">
                <a:solidFill>
                  <a:srgbClr val="1E2A4F"/>
                </a:solidFill>
              </a:rPr>
              <a:t>2019 and</a:t>
            </a:r>
            <a:r>
              <a:rPr sz="6000" spc="-60" dirty="0">
                <a:solidFill>
                  <a:srgbClr val="1E2A4F"/>
                </a:solidFill>
              </a:rPr>
              <a:t> </a:t>
            </a:r>
            <a:r>
              <a:rPr sz="6000" spc="-20" dirty="0" smtClean="0">
                <a:solidFill>
                  <a:srgbClr val="1E2A4F"/>
                </a:solidFill>
              </a:rPr>
              <a:t>Beyond</a:t>
            </a:r>
            <a:endParaRPr sz="6600" dirty="0"/>
          </a:p>
        </p:txBody>
      </p:sp>
      <p:sp>
        <p:nvSpPr>
          <p:cNvPr id="6" name="object 6"/>
          <p:cNvSpPr/>
          <p:nvPr/>
        </p:nvSpPr>
        <p:spPr>
          <a:xfrm>
            <a:off x="3048000" y="1371600"/>
            <a:ext cx="2663823" cy="2305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36690" y="6385069"/>
            <a:ext cx="25717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42</a:t>
            </a:fld>
            <a:endParaRPr sz="1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245" y="46482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 spc="-5" dirty="0">
                <a:solidFill>
                  <a:srgbClr val="1E2A4F"/>
                </a:solidFill>
                <a:latin typeface="Calibri"/>
                <a:ea typeface="+mj-ea"/>
                <a:cs typeface="Calibri"/>
              </a:rPr>
              <a:t>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41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1690">
              <a:lnSpc>
                <a:spcPct val="100000"/>
              </a:lnSpc>
            </a:pPr>
            <a:r>
              <a:rPr spc="-35" dirty="0"/>
              <a:t>Key </a:t>
            </a:r>
            <a:r>
              <a:rPr spc="-10" dirty="0"/>
              <a:t>Changes </a:t>
            </a:r>
            <a:r>
              <a:rPr spc="-20" dirty="0"/>
              <a:t>for</a:t>
            </a:r>
            <a:r>
              <a:rPr spc="35" dirty="0"/>
              <a:t> </a:t>
            </a:r>
            <a:r>
              <a:rPr spc="-10" dirty="0"/>
              <a:t>Clients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09600" y="2086864"/>
            <a:ext cx="7848600" cy="3830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1750" indent="-342900">
              <a:lnSpc>
                <a:spcPts val="2500"/>
              </a:lnSpc>
              <a:buFont typeface="Arial"/>
              <a:buChar char="•"/>
              <a:tabLst>
                <a:tab pos="354965" algn="l"/>
                <a:tab pos="355600" algn="l"/>
                <a:tab pos="1798320" algn="l"/>
              </a:tabLst>
            </a:pP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Increased	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the number </a:t>
            </a: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of </a:t>
            </a:r>
            <a:r>
              <a:rPr sz="2600" spc="-20" dirty="0">
                <a:solidFill>
                  <a:srgbClr val="1E2A4F"/>
                </a:solidFill>
                <a:latin typeface="Calibri"/>
                <a:cs typeface="Calibri"/>
              </a:rPr>
              <a:t>WorkBC </a:t>
            </a:r>
            <a:r>
              <a:rPr sz="2600" spc="-10" dirty="0">
                <a:solidFill>
                  <a:srgbClr val="1E2A4F"/>
                </a:solidFill>
                <a:latin typeface="Calibri"/>
                <a:cs typeface="Calibri"/>
              </a:rPr>
              <a:t>Centres</a:t>
            </a:r>
            <a:r>
              <a:rPr sz="2600" spc="-6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E2A4F"/>
                </a:solidFill>
                <a:latin typeface="Calibri"/>
                <a:cs typeface="Calibri"/>
              </a:rPr>
              <a:t>across</a:t>
            </a:r>
            <a:r>
              <a:rPr sz="2600" spc="-3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the  </a:t>
            </a:r>
            <a:r>
              <a:rPr sz="2600" spc="-10" dirty="0">
                <a:solidFill>
                  <a:srgbClr val="1E2A4F"/>
                </a:solidFill>
                <a:latin typeface="Calibri"/>
                <a:cs typeface="Calibri"/>
              </a:rPr>
              <a:t>province </a:t>
            </a:r>
            <a:r>
              <a:rPr sz="2600" spc="-15" dirty="0">
                <a:solidFill>
                  <a:srgbClr val="1E2A4F"/>
                </a:solidFill>
                <a:latin typeface="Calibri"/>
                <a:cs typeface="Calibri"/>
              </a:rPr>
              <a:t>from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84 </a:t>
            </a:r>
            <a:r>
              <a:rPr sz="2600" spc="-15" dirty="0">
                <a:solidFill>
                  <a:srgbClr val="1E2A4F"/>
                </a:solidFill>
                <a:latin typeface="Calibri"/>
                <a:cs typeface="Calibri"/>
              </a:rPr>
              <a:t>to</a:t>
            </a:r>
            <a:r>
              <a:rPr sz="2600" spc="-6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98</a:t>
            </a:r>
            <a:endParaRPr sz="2600" dirty="0">
              <a:latin typeface="Calibri"/>
              <a:cs typeface="Calibri"/>
            </a:endParaRPr>
          </a:p>
          <a:p>
            <a:pPr marL="355600" marR="643255" indent="-342900">
              <a:lnSpc>
                <a:spcPts val="2500"/>
              </a:lnSpc>
              <a:spcBef>
                <a:spcPts val="1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Expanded online access </a:t>
            </a:r>
            <a:r>
              <a:rPr sz="2600" spc="-15" dirty="0">
                <a:solidFill>
                  <a:srgbClr val="1E2A4F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all </a:t>
            </a: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clients </a:t>
            </a:r>
            <a:r>
              <a:rPr sz="2600" spc="-15" dirty="0">
                <a:solidFill>
                  <a:srgbClr val="1E2A4F"/>
                </a:solidFill>
                <a:latin typeface="Calibri"/>
                <a:cs typeface="Calibri"/>
              </a:rPr>
              <a:t>to </a:t>
            </a: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allow </a:t>
            </a:r>
            <a:r>
              <a:rPr sz="2600" spc="-25" dirty="0">
                <a:solidFill>
                  <a:srgbClr val="1E2A4F"/>
                </a:solidFill>
                <a:latin typeface="Calibri"/>
                <a:cs typeface="Calibri"/>
              </a:rPr>
              <a:t>for 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accessibility </a:t>
            </a:r>
            <a:r>
              <a:rPr sz="2600" spc="-10" dirty="0">
                <a:solidFill>
                  <a:srgbClr val="1E2A4F"/>
                </a:solidFill>
                <a:latin typeface="Calibri"/>
                <a:cs typeface="Calibri"/>
              </a:rPr>
              <a:t>from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all</a:t>
            </a:r>
            <a:r>
              <a:rPr sz="2600" spc="-9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communities</a:t>
            </a:r>
            <a:endParaRPr sz="26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500"/>
              </a:lnSpc>
              <a:spcBef>
                <a:spcPts val="1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Specialized </a:t>
            </a:r>
            <a:r>
              <a:rPr sz="2600" spc="-15" dirty="0">
                <a:solidFill>
                  <a:srgbClr val="1E2A4F"/>
                </a:solidFill>
                <a:latin typeface="Calibri"/>
                <a:cs typeface="Calibri"/>
              </a:rPr>
              <a:t>contract </a:t>
            </a:r>
            <a:r>
              <a:rPr sz="2600" spc="-25" dirty="0">
                <a:solidFill>
                  <a:srgbClr val="1E2A4F"/>
                </a:solidFill>
                <a:latin typeface="Calibri"/>
                <a:cs typeface="Calibri"/>
              </a:rPr>
              <a:t>for </a:t>
            </a:r>
            <a:r>
              <a:rPr sz="2600" spc="-10" dirty="0">
                <a:solidFill>
                  <a:srgbClr val="1E2A4F"/>
                </a:solidFill>
                <a:latin typeface="Calibri"/>
                <a:cs typeface="Calibri"/>
              </a:rPr>
              <a:t>Assistive </a:t>
            </a:r>
            <a:r>
              <a:rPr sz="2600" spc="-25" dirty="0">
                <a:solidFill>
                  <a:srgbClr val="1E2A4F"/>
                </a:solidFill>
                <a:latin typeface="Calibri"/>
                <a:cs typeface="Calibri"/>
              </a:rPr>
              <a:t>Technology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Services  </a:t>
            </a:r>
            <a:r>
              <a:rPr sz="2600" spc="-15" dirty="0">
                <a:solidFill>
                  <a:srgbClr val="1E2A4F"/>
                </a:solidFill>
                <a:latin typeface="Calibri"/>
                <a:cs typeface="Calibri"/>
              </a:rPr>
              <a:t>to better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support people with</a:t>
            </a:r>
            <a:r>
              <a:rPr sz="2600" spc="-9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disabilities</a:t>
            </a:r>
            <a:endParaRPr sz="2600" dirty="0">
              <a:latin typeface="Calibri"/>
              <a:cs typeface="Calibri"/>
            </a:endParaRPr>
          </a:p>
          <a:p>
            <a:pPr marL="355600" marR="744855" indent="-342900">
              <a:lnSpc>
                <a:spcPts val="2500"/>
              </a:lnSpc>
              <a:spcBef>
                <a:spcPts val="1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solidFill>
                  <a:srgbClr val="1E2A4F"/>
                </a:solidFill>
                <a:latin typeface="Calibri"/>
                <a:cs typeface="Calibri"/>
              </a:rPr>
              <a:t>Program </a:t>
            </a: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model </a:t>
            </a:r>
            <a:r>
              <a:rPr sz="2600" spc="-15" dirty="0">
                <a:solidFill>
                  <a:srgbClr val="1E2A4F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support </a:t>
            </a: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job </a:t>
            </a:r>
            <a:r>
              <a:rPr sz="2600" spc="-10" dirty="0">
                <a:solidFill>
                  <a:srgbClr val="1E2A4F"/>
                </a:solidFill>
                <a:latin typeface="Calibri"/>
                <a:cs typeface="Calibri"/>
              </a:rPr>
              <a:t>sustainment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and  </a:t>
            </a:r>
            <a:r>
              <a:rPr sz="2600" spc="-15" dirty="0">
                <a:solidFill>
                  <a:srgbClr val="1E2A4F"/>
                </a:solidFill>
                <a:latin typeface="Calibri"/>
                <a:cs typeface="Calibri"/>
              </a:rPr>
              <a:t>improve </a:t>
            </a: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employment</a:t>
            </a:r>
            <a:r>
              <a:rPr sz="2600" spc="-8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E2A4F"/>
                </a:solidFill>
                <a:latin typeface="Calibri"/>
                <a:cs typeface="Calibri"/>
              </a:rPr>
              <a:t>outcomes</a:t>
            </a:r>
            <a:endParaRPr sz="2600" dirty="0">
              <a:latin typeface="Calibri"/>
              <a:cs typeface="Calibri"/>
            </a:endParaRPr>
          </a:p>
          <a:p>
            <a:pPr marL="355600" marR="826769" indent="-342900">
              <a:lnSpc>
                <a:spcPts val="2500"/>
              </a:lnSpc>
              <a:spcBef>
                <a:spcPts val="1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Simplified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and plain </a:t>
            </a: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language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policy </a:t>
            </a:r>
            <a:r>
              <a:rPr sz="2600" spc="-15" dirty="0">
                <a:solidFill>
                  <a:srgbClr val="1E2A4F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support  </a:t>
            </a:r>
            <a:r>
              <a:rPr sz="2600" spc="-5" dirty="0">
                <a:solidFill>
                  <a:srgbClr val="1E2A4F"/>
                </a:solidFill>
                <a:latin typeface="Calibri"/>
                <a:cs typeface="Calibri"/>
              </a:rPr>
              <a:t>flexible, client </a:t>
            </a:r>
            <a:r>
              <a:rPr sz="2600" spc="-10" dirty="0">
                <a:solidFill>
                  <a:srgbClr val="1E2A4F"/>
                </a:solidFill>
                <a:latin typeface="Calibri"/>
                <a:cs typeface="Calibri"/>
              </a:rPr>
              <a:t>centered</a:t>
            </a:r>
            <a:r>
              <a:rPr sz="2600" spc="-16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E2A4F"/>
                </a:solidFill>
                <a:latin typeface="Calibri"/>
                <a:cs typeface="Calibri"/>
              </a:rPr>
              <a:t>decisions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43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42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74896" y="1165352"/>
            <a:ext cx="416496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Key </a:t>
            </a:r>
            <a:r>
              <a:rPr spc="-15" dirty="0"/>
              <a:t>Changes </a:t>
            </a:r>
            <a:r>
              <a:rPr spc="-20" dirty="0"/>
              <a:t>for</a:t>
            </a:r>
            <a:r>
              <a:rPr spc="95" dirty="0"/>
              <a:t> </a:t>
            </a:r>
            <a:r>
              <a:rPr spc="-20" dirty="0"/>
              <a:t>Contractors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286000"/>
            <a:ext cx="7901940" cy="2918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3533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streamlined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financial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model with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significantly 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reduced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data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entry billing</a:t>
            </a:r>
            <a:r>
              <a:rPr sz="2800" spc="4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1E2A4F"/>
                </a:solidFill>
                <a:latin typeface="Calibri"/>
                <a:cs typeface="Calibri"/>
              </a:rPr>
              <a:t>requirements</a:t>
            </a:r>
            <a:endParaRPr sz="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Efficient contract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structure through provincial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wide 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specialized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contracts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and </a:t>
            </a:r>
            <a:r>
              <a:rPr sz="2800" spc="-25" dirty="0">
                <a:solidFill>
                  <a:srgbClr val="1E2A4F"/>
                </a:solidFill>
                <a:latin typeface="Calibri"/>
                <a:cs typeface="Calibri"/>
              </a:rPr>
              <a:t>fewer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catchment</a:t>
            </a:r>
            <a:r>
              <a:rPr sz="2800" spc="12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1E2A4F"/>
                </a:solidFill>
                <a:latin typeface="Calibri"/>
                <a:cs typeface="Calibri"/>
              </a:rPr>
              <a:t>contracts</a:t>
            </a:r>
            <a:endParaRPr sz="800" dirty="0">
              <a:latin typeface="Calibri"/>
              <a:cs typeface="Calibri"/>
            </a:endParaRPr>
          </a:p>
          <a:p>
            <a:pPr marL="355600" marR="184150" indent="-342900">
              <a:lnSpc>
                <a:spcPct val="100000"/>
              </a:lnSpc>
              <a:spcBef>
                <a:spcPts val="12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Stronger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more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specific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performance metrics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to 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provide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more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robust data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to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evaluate</a:t>
            </a:r>
            <a:r>
              <a:rPr sz="2800" spc="16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results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44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43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3723" y="1165352"/>
            <a:ext cx="370268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WorkBC </a:t>
            </a:r>
            <a:r>
              <a:rPr spc="-20" dirty="0"/>
              <a:t>Investing </a:t>
            </a:r>
            <a:r>
              <a:rPr spc="-5" dirty="0"/>
              <a:t>in</a:t>
            </a:r>
            <a:r>
              <a:rPr spc="55" dirty="0"/>
              <a:t> </a:t>
            </a:r>
            <a:r>
              <a:rPr spc="-10" dirty="0"/>
              <a:t>Jobs</a:t>
            </a:r>
          </a:p>
        </p:txBody>
      </p:sp>
      <p:sp>
        <p:nvSpPr>
          <p:cNvPr id="18" name="object 18"/>
          <p:cNvSpPr/>
          <p:nvPr/>
        </p:nvSpPr>
        <p:spPr>
          <a:xfrm>
            <a:off x="6019096" y="1822450"/>
            <a:ext cx="0" cy="4477385"/>
          </a:xfrm>
          <a:custGeom>
            <a:avLst/>
            <a:gdLst/>
            <a:ahLst/>
            <a:cxnLst/>
            <a:rect l="l" t="t" r="r" b="b"/>
            <a:pathLst>
              <a:path h="4477385">
                <a:moveTo>
                  <a:pt x="0" y="0"/>
                </a:moveTo>
                <a:lnTo>
                  <a:pt x="0" y="44771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450" y="2548879"/>
            <a:ext cx="7628890" cy="0"/>
          </a:xfrm>
          <a:custGeom>
            <a:avLst/>
            <a:gdLst/>
            <a:ahLst/>
            <a:cxnLst/>
            <a:rect l="l" t="t" r="r" b="b"/>
            <a:pathLst>
              <a:path w="7628890">
                <a:moveTo>
                  <a:pt x="0" y="0"/>
                </a:moveTo>
                <a:lnTo>
                  <a:pt x="762845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9450" y="3268959"/>
            <a:ext cx="7628890" cy="0"/>
          </a:xfrm>
          <a:custGeom>
            <a:avLst/>
            <a:gdLst/>
            <a:ahLst/>
            <a:cxnLst/>
            <a:rect l="l" t="t" r="r" b="b"/>
            <a:pathLst>
              <a:path w="7628890">
                <a:moveTo>
                  <a:pt x="0" y="0"/>
                </a:moveTo>
                <a:lnTo>
                  <a:pt x="762845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450" y="3989039"/>
            <a:ext cx="7628890" cy="0"/>
          </a:xfrm>
          <a:custGeom>
            <a:avLst/>
            <a:gdLst/>
            <a:ahLst/>
            <a:cxnLst/>
            <a:rect l="l" t="t" r="r" b="b"/>
            <a:pathLst>
              <a:path w="7628890">
                <a:moveTo>
                  <a:pt x="0" y="0"/>
                </a:moveTo>
                <a:lnTo>
                  <a:pt x="762845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450" y="4709120"/>
            <a:ext cx="7628890" cy="0"/>
          </a:xfrm>
          <a:custGeom>
            <a:avLst/>
            <a:gdLst/>
            <a:ahLst/>
            <a:cxnLst/>
            <a:rect l="l" t="t" r="r" b="b"/>
            <a:pathLst>
              <a:path w="7628890">
                <a:moveTo>
                  <a:pt x="0" y="0"/>
                </a:moveTo>
                <a:lnTo>
                  <a:pt x="762845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9450" y="5573216"/>
            <a:ext cx="7628890" cy="0"/>
          </a:xfrm>
          <a:custGeom>
            <a:avLst/>
            <a:gdLst/>
            <a:ahLst/>
            <a:cxnLst/>
            <a:rect l="l" t="t" r="r" b="b"/>
            <a:pathLst>
              <a:path w="7628890">
                <a:moveTo>
                  <a:pt x="0" y="0"/>
                </a:moveTo>
                <a:lnTo>
                  <a:pt x="762845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800" y="1822450"/>
            <a:ext cx="0" cy="4477385"/>
          </a:xfrm>
          <a:custGeom>
            <a:avLst/>
            <a:gdLst/>
            <a:ahLst/>
            <a:cxnLst/>
            <a:rect l="l" t="t" r="r" b="b"/>
            <a:pathLst>
              <a:path h="4477385">
                <a:moveTo>
                  <a:pt x="0" y="0"/>
                </a:moveTo>
                <a:lnTo>
                  <a:pt x="0" y="44771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01558" y="1822450"/>
            <a:ext cx="0" cy="4477385"/>
          </a:xfrm>
          <a:custGeom>
            <a:avLst/>
            <a:gdLst/>
            <a:ahLst/>
            <a:cxnLst/>
            <a:rect l="l" t="t" r="r" b="b"/>
            <a:pathLst>
              <a:path h="4477385">
                <a:moveTo>
                  <a:pt x="0" y="0"/>
                </a:moveTo>
                <a:lnTo>
                  <a:pt x="0" y="44771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9450" y="1828800"/>
            <a:ext cx="7628890" cy="0"/>
          </a:xfrm>
          <a:custGeom>
            <a:avLst/>
            <a:gdLst/>
            <a:ahLst/>
            <a:cxnLst/>
            <a:rect l="l" t="t" r="r" b="b"/>
            <a:pathLst>
              <a:path w="7628890">
                <a:moveTo>
                  <a:pt x="0" y="0"/>
                </a:moveTo>
                <a:lnTo>
                  <a:pt x="762845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9450" y="6293295"/>
            <a:ext cx="7628890" cy="0"/>
          </a:xfrm>
          <a:custGeom>
            <a:avLst/>
            <a:gdLst/>
            <a:ahLst/>
            <a:cxnLst/>
            <a:rect l="l" t="t" r="r" b="b"/>
            <a:pathLst>
              <a:path w="7628890">
                <a:moveTo>
                  <a:pt x="0" y="0"/>
                </a:moveTo>
                <a:lnTo>
                  <a:pt x="762845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13953" y="1989137"/>
            <a:ext cx="218630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WorkBC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39265" y="1854708"/>
            <a:ext cx="104203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01723" y="3215640"/>
            <a:ext cx="473963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01724" y="3934980"/>
            <a:ext cx="473963" cy="679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01723" y="4655820"/>
            <a:ext cx="473963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5796" y="5612904"/>
            <a:ext cx="364223" cy="519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55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45</a:t>
            </a:fld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56" name="Content Placeholder 6">
            <a:extLst>
              <a:ext uri="{FF2B5EF4-FFF2-40B4-BE49-F238E27FC236}">
                <a16:creationId xmlns:a16="http://schemas.microsoft.com/office/drawing/2014/main" xmlns="" id="{36AC6E97-1625-4674-A4DB-118E3F8CE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861241"/>
              </p:ext>
            </p:extLst>
          </p:nvPr>
        </p:nvGraphicFramePr>
        <p:xfrm>
          <a:off x="426412" y="1828894"/>
          <a:ext cx="8352928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xmlns="" val="239376735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47210776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WorkBC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2019-20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0299675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CA" sz="2400" b="1" dirty="0">
                          <a:solidFill>
                            <a:schemeClr val="tx2"/>
                          </a:solidFill>
                          <a:effectLst/>
                        </a:rPr>
                        <a:t>Work</a:t>
                      </a:r>
                      <a:r>
                        <a:rPr lang="en-CA" sz="2400" b="1" dirty="0">
                          <a:solidFill>
                            <a:srgbClr val="FFC000"/>
                          </a:solidFill>
                          <a:effectLst/>
                        </a:rPr>
                        <a:t>BC</a:t>
                      </a:r>
                      <a:r>
                        <a:rPr lang="en-CA" sz="2400" b="1" dirty="0">
                          <a:effectLst/>
                        </a:rPr>
                        <a:t> </a:t>
                      </a:r>
                      <a:r>
                        <a:rPr lang="en-CA" sz="2000" b="1" dirty="0">
                          <a:effectLst/>
                        </a:rPr>
                        <a:t>Employment Services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$249,015,000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731997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>
                          <a:solidFill>
                            <a:schemeClr val="tx2"/>
                          </a:solidFill>
                          <a:effectLst/>
                        </a:rPr>
                        <a:t>Work</a:t>
                      </a:r>
                      <a:r>
                        <a:rPr lang="en-CA" sz="2400" b="1" dirty="0">
                          <a:solidFill>
                            <a:srgbClr val="FFC000"/>
                          </a:solidFill>
                          <a:effectLst/>
                        </a:rPr>
                        <a:t>BC</a:t>
                      </a:r>
                      <a:r>
                        <a:rPr lang="en-CA" sz="2400" b="1" dirty="0">
                          <a:effectLst/>
                        </a:rPr>
                        <a:t> </a:t>
                      </a:r>
                      <a:r>
                        <a:rPr lang="en-CA" sz="2000" b="1" dirty="0">
                          <a:effectLst/>
                        </a:rPr>
                        <a:t>Apprentice Services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$13,500,000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6595582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>
                          <a:solidFill>
                            <a:schemeClr val="tx2"/>
                          </a:solidFill>
                          <a:effectLst/>
                        </a:rPr>
                        <a:t>Work</a:t>
                      </a:r>
                      <a:r>
                        <a:rPr lang="en-CA" sz="2400" b="1" dirty="0">
                          <a:solidFill>
                            <a:srgbClr val="FFC000"/>
                          </a:solidFill>
                          <a:effectLst/>
                        </a:rPr>
                        <a:t>BC</a:t>
                      </a:r>
                      <a:r>
                        <a:rPr lang="en-CA" sz="2400" b="1" dirty="0">
                          <a:effectLst/>
                        </a:rPr>
                        <a:t> </a:t>
                      </a:r>
                      <a:r>
                        <a:rPr lang="en-CA" sz="2000" b="1" dirty="0">
                          <a:effectLst/>
                        </a:rPr>
                        <a:t>Assistive Technology Services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$5,900,000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5711651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>
                          <a:solidFill>
                            <a:schemeClr val="tx2"/>
                          </a:solidFill>
                          <a:effectLst/>
                        </a:rPr>
                        <a:t>Work</a:t>
                      </a:r>
                      <a:r>
                        <a:rPr lang="en-CA" sz="2400" b="1" dirty="0">
                          <a:solidFill>
                            <a:srgbClr val="FFC000"/>
                          </a:solidFill>
                          <a:effectLst/>
                        </a:rPr>
                        <a:t>BC</a:t>
                      </a:r>
                      <a:r>
                        <a:rPr lang="en-CA" sz="2400" b="1" dirty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Community &amp; </a:t>
                      </a:r>
                      <a:r>
                        <a:rPr lang="en-US" sz="2000" b="1" dirty="0" smtClean="0">
                          <a:effectLst/>
                        </a:rPr>
                        <a:t>Employer</a:t>
                      </a:r>
                      <a:r>
                        <a:rPr lang="en-US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Partnerships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$18,900,000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89195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r>
                        <a:rPr lang="en-CA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$287,315,000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746347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44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25290">
              <a:lnSpc>
                <a:spcPct val="100000"/>
              </a:lnSpc>
            </a:pPr>
            <a:r>
              <a:rPr spc="-5" dirty="0"/>
              <a:t>Opportunities </a:t>
            </a:r>
            <a:r>
              <a:rPr spc="-20" dirty="0"/>
              <a:t>for</a:t>
            </a:r>
            <a:r>
              <a:rPr spc="-35" dirty="0"/>
              <a:t> </a:t>
            </a:r>
            <a:r>
              <a:rPr spc="-25" dirty="0"/>
              <a:t>WorkBC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048828" y="1981200"/>
            <a:ext cx="5046345" cy="2503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355600" algn="l"/>
              </a:tabLst>
            </a:pPr>
            <a:r>
              <a:rPr sz="3200" spc="-10" dirty="0">
                <a:solidFill>
                  <a:srgbClr val="1E2A4F"/>
                </a:solidFill>
                <a:latin typeface="Calibri"/>
                <a:cs typeface="Calibri"/>
              </a:rPr>
              <a:t>Stronger</a:t>
            </a:r>
            <a:r>
              <a:rPr sz="3200" spc="-11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E2A4F"/>
                </a:solidFill>
                <a:latin typeface="Calibri"/>
                <a:cs typeface="Calibri"/>
              </a:rPr>
              <a:t>Relationships</a:t>
            </a:r>
            <a:endParaRPr sz="32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765"/>
              </a:spcBef>
              <a:tabLst>
                <a:tab pos="355600" algn="l"/>
              </a:tabLst>
            </a:pPr>
            <a:r>
              <a:rPr sz="3200" spc="-5" dirty="0">
                <a:solidFill>
                  <a:srgbClr val="1E2A4F"/>
                </a:solidFill>
                <a:latin typeface="Calibri"/>
                <a:cs typeface="Calibri"/>
              </a:rPr>
              <a:t>Enhanced </a:t>
            </a:r>
            <a:r>
              <a:rPr sz="3200" spc="-10" dirty="0">
                <a:solidFill>
                  <a:srgbClr val="1E2A4F"/>
                </a:solidFill>
                <a:latin typeface="Calibri"/>
                <a:cs typeface="Calibri"/>
              </a:rPr>
              <a:t>Ministry</a:t>
            </a:r>
            <a:r>
              <a:rPr sz="3200" spc="5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E2A4F"/>
                </a:solidFill>
                <a:latin typeface="Calibri"/>
                <a:cs typeface="Calibri"/>
              </a:rPr>
              <a:t>presence</a:t>
            </a:r>
            <a:endParaRPr sz="32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765"/>
              </a:spcBef>
              <a:tabLst>
                <a:tab pos="355600" algn="l"/>
              </a:tabLst>
            </a:pPr>
            <a:r>
              <a:rPr sz="3200" spc="-10" dirty="0">
                <a:solidFill>
                  <a:srgbClr val="1E2A4F"/>
                </a:solidFill>
                <a:latin typeface="Calibri"/>
                <a:cs typeface="Calibri"/>
              </a:rPr>
              <a:t>Employer</a:t>
            </a:r>
            <a:r>
              <a:rPr sz="3200" spc="-4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1E2A4F"/>
                </a:solidFill>
                <a:latin typeface="Calibri"/>
                <a:cs typeface="Calibri"/>
              </a:rPr>
              <a:t>engagement</a:t>
            </a:r>
            <a:endParaRPr sz="32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765"/>
              </a:spcBef>
              <a:tabLst>
                <a:tab pos="355600" algn="l"/>
              </a:tabLst>
            </a:pPr>
            <a:endParaRPr lang="en-US" sz="800" spc="-5" dirty="0" smtClean="0">
              <a:solidFill>
                <a:srgbClr val="1E2A4F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765"/>
              </a:spcBef>
              <a:tabLst>
                <a:tab pos="355600" algn="l"/>
              </a:tabLst>
            </a:pPr>
            <a:r>
              <a:rPr sz="2800" spc="-5" dirty="0" smtClean="0">
                <a:solidFill>
                  <a:srgbClr val="1E2A4F"/>
                </a:solidFill>
                <a:latin typeface="Calibri"/>
                <a:cs typeface="Calibri"/>
              </a:rPr>
              <a:t>Guiding</a:t>
            </a:r>
            <a:r>
              <a:rPr sz="2800" spc="-25" dirty="0" smtClean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Principles: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816418"/>
              </p:ext>
            </p:extLst>
          </p:nvPr>
        </p:nvGraphicFramePr>
        <p:xfrm>
          <a:off x="1600200" y="4572000"/>
          <a:ext cx="6096000" cy="1706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200" spc="-10" dirty="0">
                          <a:latin typeface="Calibri"/>
                          <a:cs typeface="Calibri"/>
                        </a:rPr>
                        <a:t>Client</a:t>
                      </a:r>
                      <a:r>
                        <a:rPr sz="2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centered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Efficient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Effective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Accessible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200" spc="-10" dirty="0">
                          <a:latin typeface="Calibri"/>
                          <a:cs typeface="Calibri"/>
                        </a:rPr>
                        <a:t>Flexible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200" spc="-10" dirty="0">
                          <a:latin typeface="Calibri"/>
                          <a:cs typeface="Calibri"/>
                        </a:rPr>
                        <a:t>Results</a:t>
                      </a:r>
                      <a:r>
                        <a:rPr sz="2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focused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200" spc="-10" dirty="0">
                          <a:latin typeface="Calibri"/>
                          <a:cs typeface="Calibri"/>
                        </a:rPr>
                        <a:t>Stainable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26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200" spc="-15" dirty="0">
                          <a:latin typeface="Calibri"/>
                          <a:cs typeface="Calibri"/>
                        </a:rPr>
                        <a:t>Accountable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46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45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26355" y="1165352"/>
            <a:ext cx="3980179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New </a:t>
            </a:r>
            <a:r>
              <a:rPr spc="-10" dirty="0"/>
              <a:t>Approach </a:t>
            </a:r>
            <a:r>
              <a:rPr spc="-20" dirty="0"/>
              <a:t>for</a:t>
            </a:r>
            <a:r>
              <a:rPr spc="35" dirty="0"/>
              <a:t> </a:t>
            </a:r>
            <a:r>
              <a:rPr spc="-25" dirty="0"/>
              <a:t>WorkBC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4375" y="2079713"/>
            <a:ext cx="7726045" cy="377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82600">
              <a:lnSpc>
                <a:spcPct val="100000"/>
              </a:lnSpc>
            </a:pP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new </a:t>
            </a:r>
            <a:r>
              <a:rPr sz="2800" spc="-25" dirty="0">
                <a:solidFill>
                  <a:srgbClr val="1E2A4F"/>
                </a:solidFill>
                <a:latin typeface="Calibri"/>
                <a:cs typeface="Calibri"/>
              </a:rPr>
              <a:t>WorkBC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model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creates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opportunity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to 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enhance and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improve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client </a:t>
            </a:r>
            <a:r>
              <a:rPr sz="2800" dirty="0">
                <a:solidFill>
                  <a:srgbClr val="1E2A4F"/>
                </a:solidFill>
                <a:latin typeface="Calibri"/>
                <a:cs typeface="Calibri"/>
              </a:rPr>
              <a:t>services</a:t>
            </a:r>
            <a:r>
              <a:rPr sz="2800" spc="6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by:</a:t>
            </a:r>
            <a:endParaRPr sz="2800">
              <a:latin typeface="Calibri"/>
              <a:cs typeface="Calibri"/>
            </a:endParaRPr>
          </a:p>
          <a:p>
            <a:pPr marL="355600" marR="305435" indent="-342900">
              <a:lnSpc>
                <a:spcPct val="100000"/>
              </a:lnSpc>
              <a:spcBef>
                <a:spcPts val="12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40" dirty="0">
                <a:solidFill>
                  <a:srgbClr val="1E2A4F"/>
                </a:solidFill>
                <a:latin typeface="Calibri"/>
                <a:cs typeface="Calibri"/>
              </a:rPr>
              <a:t>Taking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advantage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expanded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eligibility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and 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flexibility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in the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LMDA to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provide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service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to more 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British</a:t>
            </a:r>
            <a:r>
              <a:rPr sz="2800" spc="-3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Columbians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Better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supports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to vulnerable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clients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the  working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poor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help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them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get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better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paying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jobs,  reduce poverty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support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BC’s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growing</a:t>
            </a:r>
            <a:r>
              <a:rPr sz="2800" spc="13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economy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47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46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97144" y="1165352"/>
            <a:ext cx="300926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Community</a:t>
            </a:r>
            <a:r>
              <a:rPr spc="-60" dirty="0"/>
              <a:t> </a:t>
            </a:r>
            <a:r>
              <a:rPr spc="-10" dirty="0"/>
              <a:t>Projects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03885" y="2079752"/>
            <a:ext cx="7936230" cy="308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Revisioning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Community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Employer </a:t>
            </a:r>
            <a:r>
              <a:rPr sz="2800" spc="-20" dirty="0" smtClean="0">
                <a:solidFill>
                  <a:srgbClr val="1E2A4F"/>
                </a:solidFill>
                <a:latin typeface="Calibri"/>
                <a:cs typeface="Calibri"/>
              </a:rPr>
              <a:t>Partnerships</a:t>
            </a:r>
            <a:endParaRPr sz="2800" dirty="0">
              <a:latin typeface="Calibri"/>
              <a:cs typeface="Calibri"/>
            </a:endParaRPr>
          </a:p>
          <a:p>
            <a:pPr marL="12700" marR="229870">
              <a:lnSpc>
                <a:spcPct val="100000"/>
              </a:lnSpc>
              <a:spcBef>
                <a:spcPts val="1270"/>
              </a:spcBef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Leverage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partnerships to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address communities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and 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labour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markets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in</a:t>
            </a:r>
            <a:r>
              <a:rPr sz="2800" spc="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need</a:t>
            </a:r>
            <a:endParaRPr sz="2800" dirty="0">
              <a:latin typeface="Calibri"/>
              <a:cs typeface="Calibri"/>
            </a:endParaRPr>
          </a:p>
          <a:p>
            <a:pPr marL="12700" marR="588645">
              <a:lnSpc>
                <a:spcPct val="100000"/>
              </a:lnSpc>
              <a:spcBef>
                <a:spcPts val="1270"/>
              </a:spcBef>
              <a:tabLst>
                <a:tab pos="354965" algn="l"/>
                <a:tab pos="355600" algn="l"/>
              </a:tabLst>
            </a:pPr>
            <a:r>
              <a:rPr sz="2800" spc="-25" dirty="0">
                <a:solidFill>
                  <a:srgbClr val="1E2A4F"/>
                </a:solidFill>
                <a:latin typeface="Calibri"/>
                <a:cs typeface="Calibri"/>
              </a:rPr>
              <a:t>Investigate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funding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partnership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possibilities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with  other</a:t>
            </a:r>
            <a:r>
              <a:rPr sz="2800" spc="-50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Ministries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Engaged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proactive</a:t>
            </a:r>
            <a:r>
              <a:rPr sz="2800" spc="-3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presence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48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47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8505" y="2079752"/>
            <a:ext cx="7666990" cy="3516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Strengthening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&amp;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Improving</a:t>
            </a:r>
            <a:r>
              <a:rPr sz="2800" spc="8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relationships</a:t>
            </a:r>
            <a:endParaRPr sz="2800" dirty="0">
              <a:latin typeface="Calibri"/>
              <a:cs typeface="Calibri"/>
            </a:endParaRPr>
          </a:p>
          <a:p>
            <a:pPr marL="12700" marR="116839">
              <a:lnSpc>
                <a:spcPct val="100000"/>
              </a:lnSpc>
              <a:spcBef>
                <a:spcPts val="1270"/>
              </a:spcBef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Significant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focus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resources </a:t>
            </a:r>
            <a:r>
              <a:rPr sz="2800" spc="-25" dirty="0">
                <a:solidFill>
                  <a:srgbClr val="1E2A4F"/>
                </a:solidFill>
                <a:latin typeface="Calibri"/>
                <a:cs typeface="Calibri"/>
              </a:rPr>
              <a:t>for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government,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our 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Ministry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and our</a:t>
            </a:r>
            <a:r>
              <a:rPr sz="2800" spc="4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division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70"/>
              </a:spcBef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Engaging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with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Indigenous communities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when 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creating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new policies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and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programs,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1E2A4F"/>
                </a:solidFill>
                <a:latin typeface="Calibri"/>
                <a:cs typeface="Calibri"/>
              </a:rPr>
              <a:t>reviewing 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services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Alignment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priorities </a:t>
            </a:r>
            <a:r>
              <a:rPr sz="2800" spc="-5" dirty="0">
                <a:solidFill>
                  <a:srgbClr val="1E2A4F"/>
                </a:solidFill>
                <a:latin typeface="Calibri"/>
                <a:cs typeface="Calibri"/>
              </a:rPr>
              <a:t>with </a:t>
            </a:r>
            <a:r>
              <a:rPr sz="2800" spc="-20" dirty="0">
                <a:solidFill>
                  <a:srgbClr val="1E2A4F"/>
                </a:solidFill>
                <a:latin typeface="Calibri"/>
                <a:cs typeface="Calibri"/>
              </a:rPr>
              <a:t>draft</a:t>
            </a:r>
            <a:r>
              <a:rPr sz="2800" spc="85" dirty="0">
                <a:solidFill>
                  <a:srgbClr val="1E2A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principles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06771" y="1393952"/>
            <a:ext cx="370014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Indigenous</a:t>
            </a:r>
            <a:r>
              <a:rPr spc="-20" dirty="0"/>
              <a:t> </a:t>
            </a:r>
            <a:r>
              <a:rPr spc="-15" dirty="0"/>
              <a:t>Relationships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5688" y="6458221"/>
            <a:ext cx="18097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49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8023" y="11225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3871" y="1228356"/>
            <a:ext cx="2846831" cy="254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2035" y="1608891"/>
            <a:ext cx="4228098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Over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next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decade, B.C.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will 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have 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fewer workers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and a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tightening 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labour 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market…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this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could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constrain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future economic</a:t>
            </a:r>
            <a:r>
              <a:rPr sz="2200" b="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growth.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85788" y="4194035"/>
            <a:ext cx="483234" cy="102235"/>
          </a:xfrm>
          <a:custGeom>
            <a:avLst/>
            <a:gdLst/>
            <a:ahLst/>
            <a:cxnLst/>
            <a:rect l="l" t="t" r="r" b="b"/>
            <a:pathLst>
              <a:path w="483234" h="102235">
                <a:moveTo>
                  <a:pt x="0" y="102120"/>
                </a:moveTo>
                <a:lnTo>
                  <a:pt x="483107" y="102120"/>
                </a:lnTo>
                <a:lnTo>
                  <a:pt x="483107" y="0"/>
                </a:lnTo>
                <a:lnTo>
                  <a:pt x="0" y="0"/>
                </a:lnTo>
                <a:lnTo>
                  <a:pt x="0" y="10212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85788" y="4194047"/>
            <a:ext cx="483234" cy="102235"/>
          </a:xfrm>
          <a:custGeom>
            <a:avLst/>
            <a:gdLst/>
            <a:ahLst/>
            <a:cxnLst/>
            <a:rect l="l" t="t" r="r" b="b"/>
            <a:pathLst>
              <a:path w="483234" h="102235">
                <a:moveTo>
                  <a:pt x="0" y="0"/>
                </a:moveTo>
                <a:lnTo>
                  <a:pt x="483107" y="0"/>
                </a:lnTo>
                <a:lnTo>
                  <a:pt x="483107" y="102107"/>
                </a:lnTo>
                <a:lnTo>
                  <a:pt x="0" y="10210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5788" y="3866388"/>
            <a:ext cx="654050" cy="102235"/>
          </a:xfrm>
          <a:custGeom>
            <a:avLst/>
            <a:gdLst/>
            <a:ahLst/>
            <a:cxnLst/>
            <a:rect l="l" t="t" r="r" b="b"/>
            <a:pathLst>
              <a:path w="654050" h="102235">
                <a:moveTo>
                  <a:pt x="0" y="102107"/>
                </a:moveTo>
                <a:lnTo>
                  <a:pt x="653796" y="102107"/>
                </a:lnTo>
                <a:lnTo>
                  <a:pt x="653796" y="0"/>
                </a:lnTo>
                <a:lnTo>
                  <a:pt x="0" y="0"/>
                </a:lnTo>
                <a:lnTo>
                  <a:pt x="0" y="102107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85788" y="3537203"/>
            <a:ext cx="815975" cy="102235"/>
          </a:xfrm>
          <a:custGeom>
            <a:avLst/>
            <a:gdLst/>
            <a:ahLst/>
            <a:cxnLst/>
            <a:rect l="l" t="t" r="r" b="b"/>
            <a:pathLst>
              <a:path w="815975" h="102235">
                <a:moveTo>
                  <a:pt x="0" y="102108"/>
                </a:moveTo>
                <a:lnTo>
                  <a:pt x="815352" y="102108"/>
                </a:lnTo>
                <a:lnTo>
                  <a:pt x="815352" y="0"/>
                </a:lnTo>
                <a:lnTo>
                  <a:pt x="0" y="0"/>
                </a:lnTo>
                <a:lnTo>
                  <a:pt x="0" y="1021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5788" y="3209544"/>
            <a:ext cx="1042669" cy="102235"/>
          </a:xfrm>
          <a:custGeom>
            <a:avLst/>
            <a:gdLst/>
            <a:ahLst/>
            <a:cxnLst/>
            <a:rect l="l" t="t" r="r" b="b"/>
            <a:pathLst>
              <a:path w="1042670" h="102235">
                <a:moveTo>
                  <a:pt x="0" y="102108"/>
                </a:moveTo>
                <a:lnTo>
                  <a:pt x="1042416" y="102108"/>
                </a:lnTo>
                <a:lnTo>
                  <a:pt x="1042416" y="0"/>
                </a:lnTo>
                <a:lnTo>
                  <a:pt x="0" y="0"/>
                </a:lnTo>
                <a:lnTo>
                  <a:pt x="0" y="102108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5788" y="3096767"/>
            <a:ext cx="0" cy="1312545"/>
          </a:xfrm>
          <a:custGeom>
            <a:avLst/>
            <a:gdLst/>
            <a:ahLst/>
            <a:cxnLst/>
            <a:rect l="l" t="t" r="r" b="b"/>
            <a:pathLst>
              <a:path h="1312545">
                <a:moveTo>
                  <a:pt x="0" y="1312163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1780" y="4408932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1780" y="4081271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1780" y="3752088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1780" y="3424428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21780" y="3096767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34356" y="4112130"/>
            <a:ext cx="27241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5%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04415" y="3783769"/>
            <a:ext cx="42608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6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9%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65352" y="3455408"/>
            <a:ext cx="42608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8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92976" y="3127047"/>
            <a:ext cx="37401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11%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45121" y="3115696"/>
            <a:ext cx="966469" cy="125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nd</a:t>
            </a:r>
            <a:r>
              <a:rPr sz="1600" spc="-15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us</a:t>
            </a:r>
            <a:endParaRPr sz="1600" dirty="0">
              <a:latin typeface="Calibri"/>
              <a:cs typeface="Calibri"/>
            </a:endParaRPr>
          </a:p>
          <a:p>
            <a:pPr marL="12700" marR="5080" indent="452755" algn="r">
              <a:lnSpc>
                <a:spcPct val="134700"/>
              </a:lnSpc>
            </a:pP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u</a:t>
            </a:r>
            <a:r>
              <a:rPr sz="160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h 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ants  All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BC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33667" y="2286000"/>
            <a:ext cx="29470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BC Unemployment </a:t>
            </a:r>
            <a:r>
              <a:rPr sz="1800" b="1" spc="-15" dirty="0">
                <a:latin typeface="Calibri"/>
                <a:cs typeface="Calibri"/>
              </a:rPr>
              <a:t>Rate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(2017)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3400" y="3260661"/>
            <a:ext cx="3481070" cy="26776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9085" marR="4889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latin typeface="Calibri"/>
                <a:cs typeface="Calibri"/>
              </a:rPr>
              <a:t>B.C. </a:t>
            </a:r>
            <a:r>
              <a:rPr spc="-5" dirty="0">
                <a:latin typeface="Calibri"/>
                <a:cs typeface="Calibri"/>
              </a:rPr>
              <a:t>unemployment </a:t>
            </a:r>
            <a:r>
              <a:rPr spc="-25" dirty="0">
                <a:latin typeface="Calibri"/>
                <a:cs typeface="Calibri"/>
              </a:rPr>
              <a:t>rate </a:t>
            </a:r>
            <a:r>
              <a:rPr spc="-5" dirty="0">
                <a:latin typeface="Calibri"/>
                <a:cs typeface="Calibri"/>
              </a:rPr>
              <a:t>is </a:t>
            </a:r>
            <a:r>
              <a:rPr dirty="0">
                <a:latin typeface="Calibri"/>
                <a:cs typeface="Calibri"/>
              </a:rPr>
              <a:t>the  </a:t>
            </a:r>
            <a:r>
              <a:rPr spc="-15" dirty="0">
                <a:latin typeface="Calibri"/>
                <a:cs typeface="Calibri"/>
              </a:rPr>
              <a:t>lowest for </a:t>
            </a:r>
            <a:r>
              <a:rPr dirty="0" smtClean="0">
                <a:latin typeface="Calibri"/>
                <a:cs typeface="Calibri"/>
              </a:rPr>
              <a:t>1</a:t>
            </a:r>
            <a:r>
              <a:rPr lang="en-CA" dirty="0" smtClean="0">
                <a:latin typeface="Calibri"/>
                <a:cs typeface="Calibri"/>
              </a:rPr>
              <a:t>4</a:t>
            </a:r>
            <a:r>
              <a:rPr dirty="0" smtClean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months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running</a:t>
            </a:r>
            <a:endParaRPr dirty="0">
              <a:latin typeface="Calibri"/>
              <a:cs typeface="Calibri"/>
            </a:endParaRPr>
          </a:p>
          <a:p>
            <a:pPr marL="299085" marR="13335" indent="-286385">
              <a:spcBef>
                <a:spcPts val="1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Calibri"/>
                <a:cs typeface="Calibri"/>
              </a:rPr>
              <a:t>Job vacancies </a:t>
            </a:r>
            <a:r>
              <a:rPr spc="-10" dirty="0">
                <a:latin typeface="Calibri"/>
                <a:cs typeface="Calibri"/>
              </a:rPr>
              <a:t>are </a:t>
            </a:r>
            <a:r>
              <a:rPr dirty="0">
                <a:latin typeface="Calibri"/>
                <a:cs typeface="Calibri"/>
              </a:rPr>
              <a:t>up 23%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from  </a:t>
            </a:r>
            <a:r>
              <a:rPr dirty="0">
                <a:latin typeface="Calibri"/>
                <a:cs typeface="Calibri"/>
              </a:rPr>
              <a:t>one </a:t>
            </a:r>
            <a:r>
              <a:rPr spc="-5" dirty="0">
                <a:latin typeface="Calibri"/>
                <a:cs typeface="Calibri"/>
              </a:rPr>
              <a:t>year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ago</a:t>
            </a:r>
            <a:endParaRPr dirty="0">
              <a:latin typeface="Calibri"/>
              <a:cs typeface="Calibri"/>
            </a:endParaRPr>
          </a:p>
          <a:p>
            <a:pPr marL="299085" marR="5080" indent="-286385">
              <a:spcBef>
                <a:spcPts val="1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Calibri"/>
                <a:cs typeface="Calibri"/>
              </a:rPr>
              <a:t>Focus is </a:t>
            </a:r>
            <a:r>
              <a:rPr dirty="0">
                <a:latin typeface="Calibri"/>
                <a:cs typeface="Calibri"/>
              </a:rPr>
              <a:t>on </a:t>
            </a:r>
            <a:r>
              <a:rPr spc="-5" dirty="0">
                <a:latin typeface="Calibri"/>
                <a:cs typeface="Calibri"/>
              </a:rPr>
              <a:t>increasing labour  </a:t>
            </a:r>
            <a:r>
              <a:rPr spc="-15" dirty="0">
                <a:latin typeface="Calibri"/>
                <a:cs typeface="Calibri"/>
              </a:rPr>
              <a:t>force </a:t>
            </a:r>
            <a:r>
              <a:rPr spc="-5" dirty="0">
                <a:latin typeface="Calibri"/>
                <a:cs typeface="Calibri"/>
              </a:rPr>
              <a:t>participation in </a:t>
            </a:r>
            <a:r>
              <a:rPr dirty="0">
                <a:latin typeface="Calibri"/>
                <a:cs typeface="Calibri"/>
              </a:rPr>
              <a:t>under  </a:t>
            </a:r>
            <a:r>
              <a:rPr spc="-15" dirty="0">
                <a:latin typeface="Calibri"/>
                <a:cs typeface="Calibri"/>
              </a:rPr>
              <a:t>represented </a:t>
            </a:r>
            <a:r>
              <a:rPr spc="-10" dirty="0">
                <a:latin typeface="Calibri"/>
                <a:cs typeface="Calibri"/>
              </a:rPr>
              <a:t>groups </a:t>
            </a:r>
            <a:r>
              <a:rPr lang="en-CA" dirty="0" smtClean="0">
                <a:latin typeface="Calibri"/>
                <a:cs typeface="Calibri"/>
              </a:rPr>
              <a:t>&amp;</a:t>
            </a:r>
            <a:r>
              <a:rPr dirty="0" smtClean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across  </a:t>
            </a:r>
            <a:r>
              <a:rPr spc="-5" dirty="0">
                <a:latin typeface="Calibri"/>
                <a:cs typeface="Calibri"/>
              </a:rPr>
              <a:t>all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regions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21780" y="6076188"/>
            <a:ext cx="1073150" cy="129539"/>
          </a:xfrm>
          <a:custGeom>
            <a:avLst/>
            <a:gdLst/>
            <a:ahLst/>
            <a:cxnLst/>
            <a:rect l="l" t="t" r="r" b="b"/>
            <a:pathLst>
              <a:path w="1073150" h="129539">
                <a:moveTo>
                  <a:pt x="0" y="129540"/>
                </a:moveTo>
                <a:lnTo>
                  <a:pt x="1072896" y="129540"/>
                </a:lnTo>
                <a:lnTo>
                  <a:pt x="1072896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solidFill>
            <a:srgbClr val="9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21780" y="5817095"/>
            <a:ext cx="1243965" cy="130175"/>
          </a:xfrm>
          <a:custGeom>
            <a:avLst/>
            <a:gdLst/>
            <a:ahLst/>
            <a:cxnLst/>
            <a:rect l="l" t="t" r="r" b="b"/>
            <a:pathLst>
              <a:path w="1243965" h="130175">
                <a:moveTo>
                  <a:pt x="0" y="129552"/>
                </a:moveTo>
                <a:lnTo>
                  <a:pt x="1243583" y="129552"/>
                </a:lnTo>
                <a:lnTo>
                  <a:pt x="1243583" y="0"/>
                </a:lnTo>
                <a:lnTo>
                  <a:pt x="0" y="0"/>
                </a:lnTo>
                <a:lnTo>
                  <a:pt x="0" y="12955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21780" y="5558028"/>
            <a:ext cx="1264920" cy="129539"/>
          </a:xfrm>
          <a:custGeom>
            <a:avLst/>
            <a:gdLst/>
            <a:ahLst/>
            <a:cxnLst/>
            <a:rect l="l" t="t" r="r" b="b"/>
            <a:pathLst>
              <a:path w="1264920" h="129539">
                <a:moveTo>
                  <a:pt x="0" y="129540"/>
                </a:moveTo>
                <a:lnTo>
                  <a:pt x="1264920" y="129540"/>
                </a:lnTo>
                <a:lnTo>
                  <a:pt x="1264920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21780" y="5298947"/>
            <a:ext cx="1522730" cy="129539"/>
          </a:xfrm>
          <a:custGeom>
            <a:avLst/>
            <a:gdLst/>
            <a:ahLst/>
            <a:cxnLst/>
            <a:rect l="l" t="t" r="r" b="b"/>
            <a:pathLst>
              <a:path w="1522729" h="129539">
                <a:moveTo>
                  <a:pt x="0" y="129539"/>
                </a:moveTo>
                <a:lnTo>
                  <a:pt x="1522476" y="129539"/>
                </a:lnTo>
                <a:lnTo>
                  <a:pt x="1522476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21780" y="5039867"/>
            <a:ext cx="1565275" cy="131445"/>
          </a:xfrm>
          <a:custGeom>
            <a:avLst/>
            <a:gdLst/>
            <a:ahLst/>
            <a:cxnLst/>
            <a:rect l="l" t="t" r="r" b="b"/>
            <a:pathLst>
              <a:path w="1565275" h="131445">
                <a:moveTo>
                  <a:pt x="0" y="131063"/>
                </a:moveTo>
                <a:lnTo>
                  <a:pt x="1565160" y="131063"/>
                </a:lnTo>
                <a:lnTo>
                  <a:pt x="156516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D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21780" y="4780800"/>
            <a:ext cx="1586865" cy="131445"/>
          </a:xfrm>
          <a:custGeom>
            <a:avLst/>
            <a:gdLst/>
            <a:ahLst/>
            <a:cxnLst/>
            <a:rect l="l" t="t" r="r" b="b"/>
            <a:pathLst>
              <a:path w="1586865" h="131445">
                <a:moveTo>
                  <a:pt x="0" y="131051"/>
                </a:moveTo>
                <a:lnTo>
                  <a:pt x="1586483" y="131051"/>
                </a:lnTo>
                <a:lnTo>
                  <a:pt x="1586483" y="0"/>
                </a:lnTo>
                <a:lnTo>
                  <a:pt x="0" y="0"/>
                </a:lnTo>
                <a:lnTo>
                  <a:pt x="0" y="131051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21780" y="6333744"/>
            <a:ext cx="986155" cy="131445"/>
          </a:xfrm>
          <a:custGeom>
            <a:avLst/>
            <a:gdLst/>
            <a:ahLst/>
            <a:cxnLst/>
            <a:rect l="l" t="t" r="r" b="b"/>
            <a:pathLst>
              <a:path w="986154" h="131445">
                <a:moveTo>
                  <a:pt x="0" y="131063"/>
                </a:moveTo>
                <a:lnTo>
                  <a:pt x="986027" y="131063"/>
                </a:lnTo>
                <a:lnTo>
                  <a:pt x="986027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21780" y="4716779"/>
            <a:ext cx="0" cy="1812289"/>
          </a:xfrm>
          <a:custGeom>
            <a:avLst/>
            <a:gdLst/>
            <a:ahLst/>
            <a:cxnLst/>
            <a:rect l="l" t="t" r="r" b="b"/>
            <a:pathLst>
              <a:path h="1812290">
                <a:moveTo>
                  <a:pt x="0" y="1812036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7771" y="6528816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57771" y="6269735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57771" y="6010655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57771" y="5753100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57771" y="5494020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57771" y="5234940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57771" y="4975859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57771" y="4716779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72213" y="6265416"/>
            <a:ext cx="42608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4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539" y="6611316"/>
            <a:ext cx="258254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latin typeface="Calibri"/>
                <a:cs typeface="Calibri"/>
              </a:rPr>
              <a:t>Source: BC  </a:t>
            </a:r>
            <a:r>
              <a:rPr sz="1200" dirty="0">
                <a:latin typeface="Calibri"/>
                <a:cs typeface="Calibri"/>
              </a:rPr>
              <a:t>2018 Labour </a:t>
            </a:r>
            <a:r>
              <a:rPr sz="1200" spc="-10" dirty="0">
                <a:latin typeface="Calibri"/>
                <a:cs typeface="Calibri"/>
              </a:rPr>
              <a:t>Market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Outlook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57952" y="6006579"/>
            <a:ext cx="42608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5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29429" y="5488903"/>
            <a:ext cx="447675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5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9%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spc="-5" dirty="0">
                <a:latin typeface="Calibri"/>
                <a:cs typeface="Calibri"/>
              </a:rPr>
              <a:t>5.8%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07928" y="4712390"/>
            <a:ext cx="49022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7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4%</a:t>
            </a:r>
            <a:endParaRPr sz="16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114"/>
              </a:spcBef>
            </a:pPr>
            <a:r>
              <a:rPr sz="1600" spc="-5" dirty="0">
                <a:latin typeface="Calibri"/>
                <a:cs typeface="Calibri"/>
              </a:rPr>
              <a:t>7.3%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spc="-5" dirty="0">
                <a:latin typeface="Calibri"/>
                <a:cs typeface="Calibri"/>
              </a:rPr>
              <a:t>7.1%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27535" y="4686124"/>
            <a:ext cx="2318385" cy="183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9555" marR="5080" indent="140335" algn="r">
              <a:lnSpc>
                <a:spcPct val="106200"/>
              </a:lnSpc>
            </a:pPr>
            <a:r>
              <a:rPr sz="1600" spc="-5" dirty="0">
                <a:latin typeface="Calibri"/>
                <a:cs typeface="Calibri"/>
              </a:rPr>
              <a:t>Ca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b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o  </a:t>
            </a:r>
            <a:r>
              <a:rPr sz="1600" spc="-10" dirty="0">
                <a:latin typeface="Calibri"/>
                <a:cs typeface="Calibri"/>
              </a:rPr>
              <a:t>K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nay</a:t>
            </a:r>
            <a:endParaRPr sz="16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114"/>
              </a:spcBef>
            </a:pPr>
            <a:r>
              <a:rPr sz="1600" spc="-5" dirty="0">
                <a:latin typeface="Calibri"/>
                <a:cs typeface="Calibri"/>
              </a:rPr>
              <a:t>Thompson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Okanagan</a:t>
            </a:r>
            <a:endParaRPr sz="1600">
              <a:latin typeface="Calibri"/>
              <a:cs typeface="Calibri"/>
            </a:endParaRPr>
          </a:p>
          <a:p>
            <a:pPr marL="12700" marR="5080" indent="1461770" algn="r">
              <a:lnSpc>
                <a:spcPct val="106200"/>
              </a:lnSpc>
            </a:pP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rt</a:t>
            </a:r>
            <a:r>
              <a:rPr sz="1600" spc="-5" dirty="0">
                <a:latin typeface="Calibri"/>
                <a:cs typeface="Calibri"/>
              </a:rPr>
              <a:t>h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ast  North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Coast/Nechako  Vancouver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Island/Coast  Lower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Mainland/Southwest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8"/>
          <p:cNvSpPr txBox="1"/>
          <p:nvPr/>
        </p:nvSpPr>
        <p:spPr>
          <a:xfrm>
            <a:off x="8912059" y="6521594"/>
            <a:ext cx="16700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5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48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2239" y="1576832"/>
            <a:ext cx="705929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Cross Government Engagement </a:t>
            </a:r>
            <a:r>
              <a:rPr spc="-5" dirty="0"/>
              <a:t>&amp;</a:t>
            </a:r>
            <a:r>
              <a:rPr spc="135" dirty="0"/>
              <a:t> </a:t>
            </a:r>
            <a:r>
              <a:rPr spc="-15" dirty="0"/>
              <a:t>Collaboration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52640" y="6385068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50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413" y="2514600"/>
            <a:ext cx="7623175" cy="2654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6839">
              <a:spcBef>
                <a:spcPts val="1270"/>
              </a:spcBef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Renewed relationship through the Labour Market  Transfer Agreement’s</a:t>
            </a:r>
          </a:p>
          <a:p>
            <a:pPr marL="12700" marR="116839">
              <a:spcBef>
                <a:spcPts val="1270"/>
              </a:spcBef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Collaboration across government</a:t>
            </a:r>
          </a:p>
          <a:p>
            <a:pPr marL="12700" marR="116839">
              <a:spcBef>
                <a:spcPts val="1270"/>
              </a:spcBef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Community Organizations</a:t>
            </a:r>
          </a:p>
          <a:p>
            <a:pPr marL="12700" marR="116839">
              <a:spcBef>
                <a:spcPts val="1270"/>
              </a:spcBef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E2A4F"/>
                </a:solidFill>
                <a:latin typeface="Calibri"/>
                <a:cs typeface="Calibri"/>
              </a:rPr>
              <a:t>Stakeholders</a:t>
            </a:r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50</a:t>
            </a:fld>
            <a:endParaRPr sz="1800" dirty="0">
              <a:latin typeface="Calibri"/>
              <a:cs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89481"/>
            <a:ext cx="234156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48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51" y="1524000"/>
            <a:ext cx="30241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0996" y="2362200"/>
            <a:ext cx="705929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5" dirty="0" smtClean="0"/>
              <a:t>Connecting BC to Employment</a:t>
            </a:r>
            <a:endParaRPr spc="-15" dirty="0"/>
          </a:p>
        </p:txBody>
      </p:sp>
      <p:sp>
        <p:nvSpPr>
          <p:cNvPr id="7" name="object 7"/>
          <p:cNvSpPr txBox="1"/>
          <p:nvPr/>
        </p:nvSpPr>
        <p:spPr>
          <a:xfrm>
            <a:off x="7152640" y="6385068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51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8" name="object 26"/>
          <p:cNvSpPr txBox="1"/>
          <p:nvPr/>
        </p:nvSpPr>
        <p:spPr>
          <a:xfrm>
            <a:off x="8796235" y="6521594"/>
            <a:ext cx="283210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51</a:t>
            </a:fld>
            <a:endParaRPr sz="1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053606"/>
            <a:ext cx="79208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i="1" dirty="0"/>
              <a:t>"I was able to look at things with a different perspective and was able to learn how to accept that this was a journey and with the help of WorkBC, I was able to successfully find a job that was suitable for me</a:t>
            </a:r>
            <a:r>
              <a:rPr lang="en-CA" sz="3200" i="1" dirty="0" smtClean="0"/>
              <a:t>.” </a:t>
            </a:r>
          </a:p>
          <a:p>
            <a:endParaRPr lang="en-CA" sz="800" i="1" dirty="0" smtClean="0"/>
          </a:p>
          <a:p>
            <a:pPr algn="ctr"/>
            <a:r>
              <a:rPr lang="en-CA" sz="3200" i="1" dirty="0" smtClean="0"/>
              <a:t>WorkBC Client</a:t>
            </a:r>
            <a:endParaRPr lang="en-CA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8066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4" y="112251"/>
            <a:ext cx="280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54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4852" y="2192671"/>
            <a:ext cx="4269740" cy="117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-15" dirty="0"/>
              <a:t>Questions?</a:t>
            </a:r>
            <a:endParaRPr sz="7200"/>
          </a:p>
        </p:txBody>
      </p:sp>
      <p:sp>
        <p:nvSpPr>
          <p:cNvPr id="6" name="object 6"/>
          <p:cNvSpPr txBox="1"/>
          <p:nvPr/>
        </p:nvSpPr>
        <p:spPr>
          <a:xfrm>
            <a:off x="8808935" y="6523355"/>
            <a:ext cx="257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5</a:t>
            </a:r>
            <a:r>
              <a:rPr lang="en-CA" sz="1800" dirty="0" smtClean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6"/>
          <p:cNvSpPr txBox="1">
            <a:spLocks/>
          </p:cNvSpPr>
          <p:nvPr/>
        </p:nvSpPr>
        <p:spPr>
          <a:xfrm>
            <a:off x="4906771" y="1393952"/>
            <a:ext cx="370014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00" b="1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r"/>
            <a:r>
              <a:rPr lang="en-CA" kern="0" spc="-15" dirty="0" smtClean="0"/>
              <a:t>Part 3</a:t>
            </a:r>
            <a:endParaRPr lang="en-CA" kern="0" spc="-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8023" y="11225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4906" y="1611805"/>
            <a:ext cx="6002147" cy="4999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51047" y="1165352"/>
            <a:ext cx="4681220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2A3D75"/>
                </a:solidFill>
              </a:rPr>
              <a:t>10 </a:t>
            </a:r>
            <a:r>
              <a:rPr spc="-65" dirty="0">
                <a:solidFill>
                  <a:srgbClr val="2A3D75"/>
                </a:solidFill>
              </a:rPr>
              <a:t>Year </a:t>
            </a:r>
            <a:r>
              <a:rPr spc="-10" dirty="0">
                <a:solidFill>
                  <a:srgbClr val="2A3D75"/>
                </a:solidFill>
              </a:rPr>
              <a:t>Job Openings by</a:t>
            </a:r>
            <a:r>
              <a:rPr spc="125" dirty="0">
                <a:solidFill>
                  <a:srgbClr val="2A3D75"/>
                </a:solidFill>
              </a:rPr>
              <a:t> </a:t>
            </a:r>
            <a:r>
              <a:rPr spc="-15" dirty="0">
                <a:solidFill>
                  <a:srgbClr val="2A3D75"/>
                </a:solidFill>
              </a:rPr>
              <a:t>Region</a:t>
            </a:r>
          </a:p>
        </p:txBody>
      </p:sp>
      <p:sp>
        <p:nvSpPr>
          <p:cNvPr id="8" name="object 8"/>
          <p:cNvSpPr/>
          <p:nvPr/>
        </p:nvSpPr>
        <p:spPr>
          <a:xfrm>
            <a:off x="2848355" y="5692139"/>
            <a:ext cx="701039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4519" y="4564379"/>
            <a:ext cx="701039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9095" y="5128259"/>
            <a:ext cx="640079" cy="902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0239" y="2822447"/>
            <a:ext cx="701039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sz="half" idx="2"/>
          </p:nvPr>
        </p:nvSpPr>
        <p:spPr>
          <a:xfrm>
            <a:off x="604799" y="2964686"/>
            <a:ext cx="2507615" cy="3462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830">
              <a:lnSpc>
                <a:spcPct val="100000"/>
              </a:lnSpc>
            </a:pPr>
            <a:r>
              <a:rPr spc="-5" dirty="0"/>
              <a:t>12,990</a:t>
            </a: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5" dirty="0"/>
              <a:t>153,820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50" dirty="0">
              <a:latin typeface="Times New Roman"/>
              <a:cs typeface="Times New Roman"/>
            </a:endParaRPr>
          </a:p>
          <a:p>
            <a:pPr marL="98615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588,470</a:t>
            </a:r>
          </a:p>
        </p:txBody>
      </p:sp>
      <p:sp>
        <p:nvSpPr>
          <p:cNvPr id="16" name="object 16"/>
          <p:cNvSpPr/>
          <p:nvPr/>
        </p:nvSpPr>
        <p:spPr>
          <a:xfrm>
            <a:off x="6736080" y="2033028"/>
            <a:ext cx="701039" cy="1008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9667" y="3314700"/>
            <a:ext cx="701039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44967" y="4160520"/>
            <a:ext cx="701039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7888" y="5417819"/>
            <a:ext cx="701039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sz="half" idx="3"/>
          </p:nvPr>
        </p:nvSpPr>
        <p:spPr>
          <a:xfrm>
            <a:off x="5757268" y="2052826"/>
            <a:ext cx="2814320" cy="397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14,380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L="525780">
              <a:lnSpc>
                <a:spcPct val="100000"/>
              </a:lnSpc>
            </a:pPr>
            <a:r>
              <a:rPr spc="-5" dirty="0"/>
              <a:t>18,080</a:t>
            </a:r>
          </a:p>
          <a:p>
            <a:pPr marL="1020444">
              <a:lnSpc>
                <a:spcPct val="100000"/>
              </a:lnSpc>
              <a:spcBef>
                <a:spcPts val="2340"/>
              </a:spcBef>
            </a:pPr>
            <a:r>
              <a:rPr spc="-5" dirty="0"/>
              <a:t>91,190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800" dirty="0">
              <a:latin typeface="Times New Roman"/>
              <a:cs typeface="Times New Roman"/>
            </a:endParaRPr>
          </a:p>
          <a:p>
            <a:pPr marL="1524635">
              <a:lnSpc>
                <a:spcPct val="100000"/>
              </a:lnSpc>
            </a:pPr>
            <a:r>
              <a:rPr dirty="0"/>
              <a:t>24</a:t>
            </a:r>
            <a:r>
              <a:rPr spc="-5" dirty="0"/>
              <a:t>,</a:t>
            </a:r>
            <a:r>
              <a:rPr dirty="0"/>
              <a:t>080</a:t>
            </a:r>
          </a:p>
        </p:txBody>
      </p:sp>
      <p:sp>
        <p:nvSpPr>
          <p:cNvPr id="24" name="object 24"/>
          <p:cNvSpPr/>
          <p:nvPr/>
        </p:nvSpPr>
        <p:spPr>
          <a:xfrm>
            <a:off x="2372639" y="3068961"/>
            <a:ext cx="1165860" cy="146050"/>
          </a:xfrm>
          <a:custGeom>
            <a:avLst/>
            <a:gdLst/>
            <a:ahLst/>
            <a:cxnLst/>
            <a:rect l="l" t="t" r="r" b="b"/>
            <a:pathLst>
              <a:path w="1165860" h="146050">
                <a:moveTo>
                  <a:pt x="0" y="145834"/>
                </a:moveTo>
                <a:lnTo>
                  <a:pt x="1165631" y="0"/>
                </a:lnTo>
              </a:path>
            </a:pathLst>
          </a:custGeom>
          <a:ln w="9525">
            <a:solidFill>
              <a:srgbClr val="1212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63347" y="2636912"/>
            <a:ext cx="688975" cy="142875"/>
          </a:xfrm>
          <a:custGeom>
            <a:avLst/>
            <a:gdLst/>
            <a:ahLst/>
            <a:cxnLst/>
            <a:rect l="l" t="t" r="r" b="b"/>
            <a:pathLst>
              <a:path w="688975" h="142875">
                <a:moveTo>
                  <a:pt x="688771" y="0"/>
                </a:moveTo>
                <a:lnTo>
                  <a:pt x="0" y="142278"/>
                </a:lnTo>
              </a:path>
            </a:pathLst>
          </a:custGeom>
          <a:ln w="9525">
            <a:solidFill>
              <a:srgbClr val="1212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2639" y="5085184"/>
            <a:ext cx="1479550" cy="149225"/>
          </a:xfrm>
          <a:custGeom>
            <a:avLst/>
            <a:gdLst/>
            <a:ahLst/>
            <a:cxnLst/>
            <a:rect l="l" t="t" r="r" b="b"/>
            <a:pathLst>
              <a:path w="1479550" h="149225">
                <a:moveTo>
                  <a:pt x="0" y="0"/>
                </a:moveTo>
                <a:lnTo>
                  <a:pt x="1479283" y="148831"/>
                </a:lnTo>
              </a:path>
            </a:pathLst>
          </a:custGeom>
          <a:ln w="9524">
            <a:solidFill>
              <a:srgbClr val="1212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47863" y="5840398"/>
            <a:ext cx="1403985" cy="323215"/>
          </a:xfrm>
          <a:custGeom>
            <a:avLst/>
            <a:gdLst/>
            <a:ahLst/>
            <a:cxnLst/>
            <a:rect l="l" t="t" r="r" b="b"/>
            <a:pathLst>
              <a:path w="1403985" h="323214">
                <a:moveTo>
                  <a:pt x="0" y="323164"/>
                </a:moveTo>
                <a:lnTo>
                  <a:pt x="1403553" y="0"/>
                </a:lnTo>
              </a:path>
            </a:pathLst>
          </a:custGeom>
          <a:ln w="9525">
            <a:solidFill>
              <a:srgbClr val="1212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8145" y="4584042"/>
            <a:ext cx="792480" cy="650240"/>
          </a:xfrm>
          <a:custGeom>
            <a:avLst/>
            <a:gdLst/>
            <a:ahLst/>
            <a:cxnLst/>
            <a:rect l="l" t="t" r="r" b="b"/>
            <a:pathLst>
              <a:path w="792479" h="650239">
                <a:moveTo>
                  <a:pt x="792086" y="0"/>
                </a:moveTo>
                <a:lnTo>
                  <a:pt x="0" y="649960"/>
                </a:lnTo>
              </a:path>
            </a:pathLst>
          </a:custGeom>
          <a:ln w="9525">
            <a:solidFill>
              <a:srgbClr val="1212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60238" y="5840398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5040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1212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76056" y="3737836"/>
            <a:ext cx="1089660" cy="846455"/>
          </a:xfrm>
          <a:custGeom>
            <a:avLst/>
            <a:gdLst/>
            <a:ahLst/>
            <a:cxnLst/>
            <a:rect l="l" t="t" r="r" b="b"/>
            <a:pathLst>
              <a:path w="1089660" h="846454">
                <a:moveTo>
                  <a:pt x="1089406" y="0"/>
                </a:moveTo>
                <a:lnTo>
                  <a:pt x="0" y="846200"/>
                </a:lnTo>
              </a:path>
            </a:pathLst>
          </a:custGeom>
          <a:ln w="9525">
            <a:solidFill>
              <a:srgbClr val="1212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3539" y="6611316"/>
            <a:ext cx="258254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latin typeface="Calibri"/>
                <a:cs typeface="Calibri"/>
              </a:rPr>
              <a:t>Source: BC  </a:t>
            </a:r>
            <a:r>
              <a:rPr sz="1200" dirty="0">
                <a:latin typeface="Calibri"/>
                <a:cs typeface="Calibri"/>
              </a:rPr>
              <a:t>2018 Labour </a:t>
            </a:r>
            <a:r>
              <a:rPr sz="1200" spc="-10" dirty="0">
                <a:latin typeface="Calibri"/>
                <a:cs typeface="Calibri"/>
              </a:rPr>
              <a:t>Market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Outlook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8"/>
          <p:cNvSpPr txBox="1"/>
          <p:nvPr/>
        </p:nvSpPr>
        <p:spPr>
          <a:xfrm>
            <a:off x="8912059" y="6521594"/>
            <a:ext cx="16700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6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8023" y="11225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1013113"/>
            <a:ext cx="4235195" cy="804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5094" y="1828800"/>
            <a:ext cx="5593715" cy="685800"/>
          </a:xfrm>
          <a:custGeom>
            <a:avLst/>
            <a:gdLst/>
            <a:ahLst/>
            <a:cxnLst/>
            <a:rect l="l" t="t" r="r" b="b"/>
            <a:pathLst>
              <a:path w="5593715" h="685800">
                <a:moveTo>
                  <a:pt x="0" y="0"/>
                </a:moveTo>
                <a:lnTo>
                  <a:pt x="5593105" y="0"/>
                </a:lnTo>
                <a:lnTo>
                  <a:pt x="559310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0547" y="1844040"/>
            <a:ext cx="1725167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6323" y="1844040"/>
            <a:ext cx="1037843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4776" y="1844040"/>
            <a:ext cx="656831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2227" y="1844040"/>
            <a:ext cx="3616451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9287" y="1844040"/>
            <a:ext cx="55016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68816" y="1934971"/>
            <a:ext cx="518477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0" dirty="0">
                <a:solidFill>
                  <a:srgbClr val="FFFFFF"/>
                </a:solidFill>
                <a:latin typeface="Calibri"/>
                <a:cs typeface="Calibri"/>
              </a:rPr>
              <a:t>903,000 </a:t>
            </a:r>
            <a:r>
              <a:rPr b="0" spc="-5" dirty="0">
                <a:solidFill>
                  <a:srgbClr val="FFFFFF"/>
                </a:solidFill>
                <a:latin typeface="Calibri"/>
                <a:cs typeface="Calibri"/>
              </a:rPr>
              <a:t>Job </a:t>
            </a:r>
            <a:r>
              <a:rPr b="0" spc="-10" dirty="0">
                <a:solidFill>
                  <a:srgbClr val="FFFFFF"/>
                </a:solidFill>
                <a:latin typeface="Calibri"/>
                <a:cs typeface="Calibri"/>
              </a:rPr>
              <a:t>openings </a:t>
            </a:r>
            <a:r>
              <a:rPr b="0" spc="-5" dirty="0">
                <a:solidFill>
                  <a:srgbClr val="FFFFFF"/>
                </a:solidFill>
                <a:latin typeface="Calibri"/>
                <a:cs typeface="Calibri"/>
              </a:rPr>
              <a:t>over 10</a:t>
            </a:r>
            <a:r>
              <a:rPr b="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</a:p>
        </p:txBody>
      </p:sp>
      <p:sp>
        <p:nvSpPr>
          <p:cNvPr id="14" name="object 14"/>
          <p:cNvSpPr/>
          <p:nvPr/>
        </p:nvSpPr>
        <p:spPr>
          <a:xfrm>
            <a:off x="3674364" y="3627120"/>
            <a:ext cx="929639" cy="1341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79720" y="3009900"/>
            <a:ext cx="1356347" cy="12786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26820" y="3033733"/>
            <a:ext cx="1261745" cy="1184275"/>
          </a:xfrm>
          <a:custGeom>
            <a:avLst/>
            <a:gdLst/>
            <a:ahLst/>
            <a:cxnLst/>
            <a:rect l="l" t="t" r="r" b="b"/>
            <a:pathLst>
              <a:path w="1261745" h="1184275">
                <a:moveTo>
                  <a:pt x="145360" y="0"/>
                </a:moveTo>
                <a:lnTo>
                  <a:pt x="97177" y="1626"/>
                </a:lnTo>
                <a:lnTo>
                  <a:pt x="48707" y="5253"/>
                </a:lnTo>
                <a:lnTo>
                  <a:pt x="0" y="10917"/>
                </a:lnTo>
                <a:lnTo>
                  <a:pt x="159588" y="1031997"/>
                </a:lnTo>
                <a:lnTo>
                  <a:pt x="1249146" y="1184194"/>
                </a:lnTo>
                <a:lnTo>
                  <a:pt x="1255789" y="1134072"/>
                </a:lnTo>
                <a:lnTo>
                  <a:pt x="1259804" y="1083765"/>
                </a:lnTo>
                <a:lnTo>
                  <a:pt x="1261190" y="1033364"/>
                </a:lnTo>
                <a:lnTo>
                  <a:pt x="1259947" y="982960"/>
                </a:lnTo>
                <a:lnTo>
                  <a:pt x="1256072" y="932644"/>
                </a:lnTo>
                <a:lnTo>
                  <a:pt x="1249565" y="882506"/>
                </a:lnTo>
                <a:lnTo>
                  <a:pt x="1241395" y="837168"/>
                </a:lnTo>
                <a:lnTo>
                  <a:pt x="1231211" y="792627"/>
                </a:lnTo>
                <a:lnTo>
                  <a:pt x="1219062" y="748919"/>
                </a:lnTo>
                <a:lnTo>
                  <a:pt x="1205000" y="706078"/>
                </a:lnTo>
                <a:lnTo>
                  <a:pt x="1189075" y="664140"/>
                </a:lnTo>
                <a:lnTo>
                  <a:pt x="1171339" y="623140"/>
                </a:lnTo>
                <a:lnTo>
                  <a:pt x="1151841" y="583115"/>
                </a:lnTo>
                <a:lnTo>
                  <a:pt x="1130633" y="544098"/>
                </a:lnTo>
                <a:lnTo>
                  <a:pt x="1107766" y="506127"/>
                </a:lnTo>
                <a:lnTo>
                  <a:pt x="1083291" y="469235"/>
                </a:lnTo>
                <a:lnTo>
                  <a:pt x="1057257" y="433460"/>
                </a:lnTo>
                <a:lnTo>
                  <a:pt x="1029717" y="398835"/>
                </a:lnTo>
                <a:lnTo>
                  <a:pt x="1000720" y="365396"/>
                </a:lnTo>
                <a:lnTo>
                  <a:pt x="970318" y="333180"/>
                </a:lnTo>
                <a:lnTo>
                  <a:pt x="938561" y="302221"/>
                </a:lnTo>
                <a:lnTo>
                  <a:pt x="905500" y="272554"/>
                </a:lnTo>
                <a:lnTo>
                  <a:pt x="871187" y="244216"/>
                </a:lnTo>
                <a:lnTo>
                  <a:pt x="835671" y="217241"/>
                </a:lnTo>
                <a:lnTo>
                  <a:pt x="799003" y="191666"/>
                </a:lnTo>
                <a:lnTo>
                  <a:pt x="761235" y="167524"/>
                </a:lnTo>
                <a:lnTo>
                  <a:pt x="722418" y="144853"/>
                </a:lnTo>
                <a:lnTo>
                  <a:pt x="682601" y="123687"/>
                </a:lnTo>
                <a:lnTo>
                  <a:pt x="641836" y="104061"/>
                </a:lnTo>
                <a:lnTo>
                  <a:pt x="600173" y="86012"/>
                </a:lnTo>
                <a:lnTo>
                  <a:pt x="557664" y="69574"/>
                </a:lnTo>
                <a:lnTo>
                  <a:pt x="514358" y="54783"/>
                </a:lnTo>
                <a:lnTo>
                  <a:pt x="470308" y="41675"/>
                </a:lnTo>
                <a:lnTo>
                  <a:pt x="425563" y="30284"/>
                </a:lnTo>
                <a:lnTo>
                  <a:pt x="380175" y="20647"/>
                </a:lnTo>
                <a:lnTo>
                  <a:pt x="334194" y="12799"/>
                </a:lnTo>
                <a:lnTo>
                  <a:pt x="287672" y="6774"/>
                </a:lnTo>
                <a:lnTo>
                  <a:pt x="240658" y="2609"/>
                </a:lnTo>
                <a:lnTo>
                  <a:pt x="193204" y="339"/>
                </a:lnTo>
                <a:lnTo>
                  <a:pt x="145360" y="0"/>
                </a:lnTo>
                <a:close/>
              </a:path>
            </a:pathLst>
          </a:custGeom>
          <a:solidFill>
            <a:srgbClr val="215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6820" y="3033733"/>
            <a:ext cx="1261745" cy="1184275"/>
          </a:xfrm>
          <a:custGeom>
            <a:avLst/>
            <a:gdLst/>
            <a:ahLst/>
            <a:cxnLst/>
            <a:rect l="l" t="t" r="r" b="b"/>
            <a:pathLst>
              <a:path w="1261745" h="1184275">
                <a:moveTo>
                  <a:pt x="0" y="10917"/>
                </a:moveTo>
                <a:lnTo>
                  <a:pt x="48707" y="5253"/>
                </a:lnTo>
                <a:lnTo>
                  <a:pt x="97177" y="1626"/>
                </a:lnTo>
                <a:lnTo>
                  <a:pt x="145360" y="0"/>
                </a:lnTo>
                <a:lnTo>
                  <a:pt x="193204" y="339"/>
                </a:lnTo>
                <a:lnTo>
                  <a:pt x="240658" y="2609"/>
                </a:lnTo>
                <a:lnTo>
                  <a:pt x="287672" y="6774"/>
                </a:lnTo>
                <a:lnTo>
                  <a:pt x="334194" y="12799"/>
                </a:lnTo>
                <a:lnTo>
                  <a:pt x="380175" y="20647"/>
                </a:lnTo>
                <a:lnTo>
                  <a:pt x="425563" y="30284"/>
                </a:lnTo>
                <a:lnTo>
                  <a:pt x="470308" y="41675"/>
                </a:lnTo>
                <a:lnTo>
                  <a:pt x="514358" y="54783"/>
                </a:lnTo>
                <a:lnTo>
                  <a:pt x="557664" y="69574"/>
                </a:lnTo>
                <a:lnTo>
                  <a:pt x="600173" y="86012"/>
                </a:lnTo>
                <a:lnTo>
                  <a:pt x="641836" y="104061"/>
                </a:lnTo>
                <a:lnTo>
                  <a:pt x="682601" y="123687"/>
                </a:lnTo>
                <a:lnTo>
                  <a:pt x="722418" y="144853"/>
                </a:lnTo>
                <a:lnTo>
                  <a:pt x="761235" y="167524"/>
                </a:lnTo>
                <a:lnTo>
                  <a:pt x="799003" y="191666"/>
                </a:lnTo>
                <a:lnTo>
                  <a:pt x="835671" y="217241"/>
                </a:lnTo>
                <a:lnTo>
                  <a:pt x="871187" y="244216"/>
                </a:lnTo>
                <a:lnTo>
                  <a:pt x="905500" y="272554"/>
                </a:lnTo>
                <a:lnTo>
                  <a:pt x="938561" y="302221"/>
                </a:lnTo>
                <a:lnTo>
                  <a:pt x="970318" y="333180"/>
                </a:lnTo>
                <a:lnTo>
                  <a:pt x="1000720" y="365396"/>
                </a:lnTo>
                <a:lnTo>
                  <a:pt x="1029717" y="398835"/>
                </a:lnTo>
                <a:lnTo>
                  <a:pt x="1057257" y="433460"/>
                </a:lnTo>
                <a:lnTo>
                  <a:pt x="1083291" y="469235"/>
                </a:lnTo>
                <a:lnTo>
                  <a:pt x="1107766" y="506127"/>
                </a:lnTo>
                <a:lnTo>
                  <a:pt x="1130633" y="544098"/>
                </a:lnTo>
                <a:lnTo>
                  <a:pt x="1151841" y="583115"/>
                </a:lnTo>
                <a:lnTo>
                  <a:pt x="1171339" y="623140"/>
                </a:lnTo>
                <a:lnTo>
                  <a:pt x="1189075" y="664140"/>
                </a:lnTo>
                <a:lnTo>
                  <a:pt x="1205000" y="706078"/>
                </a:lnTo>
                <a:lnTo>
                  <a:pt x="1219062" y="748919"/>
                </a:lnTo>
                <a:lnTo>
                  <a:pt x="1231211" y="792627"/>
                </a:lnTo>
                <a:lnTo>
                  <a:pt x="1241395" y="837168"/>
                </a:lnTo>
                <a:lnTo>
                  <a:pt x="1249565" y="882506"/>
                </a:lnTo>
                <a:lnTo>
                  <a:pt x="1256072" y="932644"/>
                </a:lnTo>
                <a:lnTo>
                  <a:pt x="1259947" y="982960"/>
                </a:lnTo>
                <a:lnTo>
                  <a:pt x="1261190" y="1033364"/>
                </a:lnTo>
                <a:lnTo>
                  <a:pt x="1259804" y="1083765"/>
                </a:lnTo>
                <a:lnTo>
                  <a:pt x="1255789" y="1134072"/>
                </a:lnTo>
                <a:lnTo>
                  <a:pt x="1249146" y="1184194"/>
                </a:lnTo>
                <a:lnTo>
                  <a:pt x="159588" y="1031997"/>
                </a:lnTo>
                <a:lnTo>
                  <a:pt x="0" y="10917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85888" y="2593847"/>
            <a:ext cx="929639" cy="1341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22247" y="3733800"/>
            <a:ext cx="3276600" cy="217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690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68%</a:t>
            </a:r>
          </a:p>
          <a:p>
            <a:pPr marL="12700" marR="5080">
              <a:lnSpc>
                <a:spcPct val="100000"/>
              </a:lnSpc>
              <a:spcBef>
                <a:spcPts val="2450"/>
              </a:spcBef>
            </a:pPr>
            <a:r>
              <a:rPr sz="2400" spc="-5" dirty="0">
                <a:latin typeface="Calibri"/>
                <a:cs typeface="Calibri"/>
              </a:rPr>
              <a:t>Replacing </a:t>
            </a:r>
            <a:r>
              <a:rPr sz="2400" spc="-10" dirty="0">
                <a:latin typeface="Calibri"/>
                <a:cs typeface="Calibri"/>
              </a:rPr>
              <a:t>existing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workers  </a:t>
            </a:r>
            <a:r>
              <a:rPr sz="2400" spc="-10" dirty="0">
                <a:latin typeface="Calibri"/>
                <a:cs typeface="Calibri"/>
              </a:rPr>
              <a:t>(retirements, </a:t>
            </a:r>
            <a:r>
              <a:rPr sz="2400" spc="-5" dirty="0">
                <a:latin typeface="Calibri"/>
                <a:cs typeface="Calibri"/>
              </a:rPr>
              <a:t>deaths &amp;  </a:t>
            </a:r>
            <a:r>
              <a:rPr sz="2400" spc="-10" dirty="0">
                <a:latin typeface="Calibri"/>
                <a:cs typeface="Calibri"/>
              </a:rPr>
              <a:t>exits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workforce)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5024" y="2743200"/>
            <a:ext cx="1675764" cy="161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 smtClean="0">
                <a:latin typeface="Calibri"/>
                <a:cs typeface="Calibri"/>
              </a:rPr>
              <a:t>32%</a:t>
            </a:r>
            <a:endParaRPr sz="4800" dirty="0">
              <a:latin typeface="Calibri"/>
              <a:cs typeface="Calibri"/>
            </a:endParaRPr>
          </a:p>
          <a:p>
            <a:pPr marL="112395" marR="5080">
              <a:lnSpc>
                <a:spcPct val="100000"/>
              </a:lnSpc>
              <a:spcBef>
                <a:spcPts val="965"/>
              </a:spcBef>
            </a:pPr>
            <a:r>
              <a:rPr sz="2400" spc="-5" dirty="0">
                <a:latin typeface="Calibri"/>
                <a:cs typeface="Calibri"/>
              </a:rPr>
              <a:t>Resulting 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growth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32147" y="3025139"/>
            <a:ext cx="2491738" cy="2397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80424" y="3049869"/>
            <a:ext cx="2395855" cy="2302510"/>
          </a:xfrm>
          <a:custGeom>
            <a:avLst/>
            <a:gdLst/>
            <a:ahLst/>
            <a:cxnLst/>
            <a:rect l="l" t="t" r="r" b="b"/>
            <a:pathLst>
              <a:path w="2395854" h="2302510">
                <a:moveTo>
                  <a:pt x="1003805" y="0"/>
                </a:moveTo>
                <a:lnTo>
                  <a:pt x="954204" y="9071"/>
                </a:lnTo>
                <a:lnTo>
                  <a:pt x="905366" y="20048"/>
                </a:lnTo>
                <a:lnTo>
                  <a:pt x="857334" y="32887"/>
                </a:lnTo>
                <a:lnTo>
                  <a:pt x="810150" y="47547"/>
                </a:lnTo>
                <a:lnTo>
                  <a:pt x="763857" y="63986"/>
                </a:lnTo>
                <a:lnTo>
                  <a:pt x="718498" y="82162"/>
                </a:lnTo>
                <a:lnTo>
                  <a:pt x="674114" y="102033"/>
                </a:lnTo>
                <a:lnTo>
                  <a:pt x="630749" y="123557"/>
                </a:lnTo>
                <a:lnTo>
                  <a:pt x="588444" y="146692"/>
                </a:lnTo>
                <a:lnTo>
                  <a:pt x="547243" y="171396"/>
                </a:lnTo>
                <a:lnTo>
                  <a:pt x="507188" y="197628"/>
                </a:lnTo>
                <a:lnTo>
                  <a:pt x="468321" y="225345"/>
                </a:lnTo>
                <a:lnTo>
                  <a:pt x="430684" y="254505"/>
                </a:lnTo>
                <a:lnTo>
                  <a:pt x="394321" y="285067"/>
                </a:lnTo>
                <a:lnTo>
                  <a:pt x="359274" y="316989"/>
                </a:lnTo>
                <a:lnTo>
                  <a:pt x="325586" y="350227"/>
                </a:lnTo>
                <a:lnTo>
                  <a:pt x="293298" y="384742"/>
                </a:lnTo>
                <a:lnTo>
                  <a:pt x="262453" y="420490"/>
                </a:lnTo>
                <a:lnTo>
                  <a:pt x="233094" y="457431"/>
                </a:lnTo>
                <a:lnTo>
                  <a:pt x="205264" y="495521"/>
                </a:lnTo>
                <a:lnTo>
                  <a:pt x="179004" y="534719"/>
                </a:lnTo>
                <a:lnTo>
                  <a:pt x="154358" y="574982"/>
                </a:lnTo>
                <a:lnTo>
                  <a:pt x="131367" y="616270"/>
                </a:lnTo>
                <a:lnTo>
                  <a:pt x="110075" y="658540"/>
                </a:lnTo>
                <a:lnTo>
                  <a:pt x="90523" y="701751"/>
                </a:lnTo>
                <a:lnTo>
                  <a:pt x="72755" y="745859"/>
                </a:lnTo>
                <a:lnTo>
                  <a:pt x="56813" y="790824"/>
                </a:lnTo>
                <a:lnTo>
                  <a:pt x="42739" y="836603"/>
                </a:lnTo>
                <a:lnTo>
                  <a:pt x="30575" y="883155"/>
                </a:lnTo>
                <a:lnTo>
                  <a:pt x="20365" y="930437"/>
                </a:lnTo>
                <a:lnTo>
                  <a:pt x="12151" y="978408"/>
                </a:lnTo>
                <a:lnTo>
                  <a:pt x="6094" y="1025844"/>
                </a:lnTo>
                <a:lnTo>
                  <a:pt x="2071" y="1073066"/>
                </a:lnTo>
                <a:lnTo>
                  <a:pt x="51" y="1120029"/>
                </a:lnTo>
                <a:lnTo>
                  <a:pt x="0" y="1166693"/>
                </a:lnTo>
                <a:lnTo>
                  <a:pt x="1884" y="1213014"/>
                </a:lnTo>
                <a:lnTo>
                  <a:pt x="5673" y="1258951"/>
                </a:lnTo>
                <a:lnTo>
                  <a:pt x="11332" y="1304461"/>
                </a:lnTo>
                <a:lnTo>
                  <a:pt x="18829" y="1349502"/>
                </a:lnTo>
                <a:lnTo>
                  <a:pt x="28131" y="1394032"/>
                </a:lnTo>
                <a:lnTo>
                  <a:pt x="39206" y="1438009"/>
                </a:lnTo>
                <a:lnTo>
                  <a:pt x="52019" y="1481390"/>
                </a:lnTo>
                <a:lnTo>
                  <a:pt x="66539" y="1524133"/>
                </a:lnTo>
                <a:lnTo>
                  <a:pt x="82733" y="1566197"/>
                </a:lnTo>
                <a:lnTo>
                  <a:pt x="100568" y="1607538"/>
                </a:lnTo>
                <a:lnTo>
                  <a:pt x="120011" y="1648115"/>
                </a:lnTo>
                <a:lnTo>
                  <a:pt x="141029" y="1687885"/>
                </a:lnTo>
                <a:lnTo>
                  <a:pt x="163589" y="1726807"/>
                </a:lnTo>
                <a:lnTo>
                  <a:pt x="187659" y="1764837"/>
                </a:lnTo>
                <a:lnTo>
                  <a:pt x="213206" y="1801934"/>
                </a:lnTo>
                <a:lnTo>
                  <a:pt x="240197" y="1838056"/>
                </a:lnTo>
                <a:lnTo>
                  <a:pt x="268599" y="1873160"/>
                </a:lnTo>
                <a:lnTo>
                  <a:pt x="298379" y="1907204"/>
                </a:lnTo>
                <a:lnTo>
                  <a:pt x="329505" y="1940146"/>
                </a:lnTo>
                <a:lnTo>
                  <a:pt x="361943" y="1971944"/>
                </a:lnTo>
                <a:lnTo>
                  <a:pt x="395661" y="2002555"/>
                </a:lnTo>
                <a:lnTo>
                  <a:pt x="430626" y="2031938"/>
                </a:lnTo>
                <a:lnTo>
                  <a:pt x="466805" y="2060049"/>
                </a:lnTo>
                <a:lnTo>
                  <a:pt x="504166" y="2086848"/>
                </a:lnTo>
                <a:lnTo>
                  <a:pt x="542675" y="2112291"/>
                </a:lnTo>
                <a:lnTo>
                  <a:pt x="582299" y="2136336"/>
                </a:lnTo>
                <a:lnTo>
                  <a:pt x="623007" y="2158942"/>
                </a:lnTo>
                <a:lnTo>
                  <a:pt x="664764" y="2180065"/>
                </a:lnTo>
                <a:lnTo>
                  <a:pt x="707539" y="2199665"/>
                </a:lnTo>
                <a:lnTo>
                  <a:pt x="751298" y="2217697"/>
                </a:lnTo>
                <a:lnTo>
                  <a:pt x="796008" y="2234122"/>
                </a:lnTo>
                <a:lnTo>
                  <a:pt x="841638" y="2248895"/>
                </a:lnTo>
                <a:lnTo>
                  <a:pt x="888153" y="2261975"/>
                </a:lnTo>
                <a:lnTo>
                  <a:pt x="935521" y="2273320"/>
                </a:lnTo>
                <a:lnTo>
                  <a:pt x="983709" y="2282887"/>
                </a:lnTo>
                <a:lnTo>
                  <a:pt x="1032685" y="2290635"/>
                </a:lnTo>
                <a:lnTo>
                  <a:pt x="1081945" y="2296469"/>
                </a:lnTo>
                <a:lnTo>
                  <a:pt x="1130982" y="2300344"/>
                </a:lnTo>
                <a:lnTo>
                  <a:pt x="1179750" y="2302291"/>
                </a:lnTo>
                <a:lnTo>
                  <a:pt x="1228208" y="2302341"/>
                </a:lnTo>
                <a:lnTo>
                  <a:pt x="1276309" y="2300527"/>
                </a:lnTo>
                <a:lnTo>
                  <a:pt x="1324012" y="2296880"/>
                </a:lnTo>
                <a:lnTo>
                  <a:pt x="1371272" y="2291431"/>
                </a:lnTo>
                <a:lnTo>
                  <a:pt x="1418044" y="2284212"/>
                </a:lnTo>
                <a:lnTo>
                  <a:pt x="1464286" y="2275255"/>
                </a:lnTo>
                <a:lnTo>
                  <a:pt x="1509954" y="2264591"/>
                </a:lnTo>
                <a:lnTo>
                  <a:pt x="1555003" y="2252252"/>
                </a:lnTo>
                <a:lnTo>
                  <a:pt x="1599389" y="2238270"/>
                </a:lnTo>
                <a:lnTo>
                  <a:pt x="1643070" y="2222676"/>
                </a:lnTo>
                <a:lnTo>
                  <a:pt x="1686001" y="2205502"/>
                </a:lnTo>
                <a:lnTo>
                  <a:pt x="1728138" y="2186779"/>
                </a:lnTo>
                <a:lnTo>
                  <a:pt x="1769437" y="2166539"/>
                </a:lnTo>
                <a:lnTo>
                  <a:pt x="1809855" y="2144814"/>
                </a:lnTo>
                <a:lnTo>
                  <a:pt x="1849348" y="2121635"/>
                </a:lnTo>
                <a:lnTo>
                  <a:pt x="1887872" y="2097034"/>
                </a:lnTo>
                <a:lnTo>
                  <a:pt x="1925382" y="2071042"/>
                </a:lnTo>
                <a:lnTo>
                  <a:pt x="1961836" y="2043692"/>
                </a:lnTo>
                <a:lnTo>
                  <a:pt x="1997190" y="2015014"/>
                </a:lnTo>
                <a:lnTo>
                  <a:pt x="2031398" y="1985041"/>
                </a:lnTo>
                <a:lnTo>
                  <a:pt x="2064419" y="1953804"/>
                </a:lnTo>
                <a:lnTo>
                  <a:pt x="2096207" y="1921334"/>
                </a:lnTo>
                <a:lnTo>
                  <a:pt x="2126720" y="1887664"/>
                </a:lnTo>
                <a:lnTo>
                  <a:pt x="2155913" y="1852824"/>
                </a:lnTo>
                <a:lnTo>
                  <a:pt x="2183742" y="1816847"/>
                </a:lnTo>
                <a:lnTo>
                  <a:pt x="2210163" y="1779763"/>
                </a:lnTo>
                <a:lnTo>
                  <a:pt x="2235134" y="1741606"/>
                </a:lnTo>
                <a:lnTo>
                  <a:pt x="2258609" y="1702405"/>
                </a:lnTo>
                <a:lnTo>
                  <a:pt x="2280545" y="1662194"/>
                </a:lnTo>
                <a:lnTo>
                  <a:pt x="2300898" y="1621003"/>
                </a:lnTo>
                <a:lnTo>
                  <a:pt x="2319625" y="1578864"/>
                </a:lnTo>
                <a:lnTo>
                  <a:pt x="2336681" y="1535809"/>
                </a:lnTo>
                <a:lnTo>
                  <a:pt x="2352023" y="1491869"/>
                </a:lnTo>
                <a:lnTo>
                  <a:pt x="2365606" y="1447077"/>
                </a:lnTo>
                <a:lnTo>
                  <a:pt x="2377388" y="1401462"/>
                </a:lnTo>
                <a:lnTo>
                  <a:pt x="2387324" y="1355058"/>
                </a:lnTo>
                <a:lnTo>
                  <a:pt x="2395370" y="1307896"/>
                </a:lnTo>
                <a:lnTo>
                  <a:pt x="1203767" y="1143152"/>
                </a:lnTo>
                <a:lnTo>
                  <a:pt x="1003805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80424" y="3049869"/>
            <a:ext cx="2395855" cy="2302510"/>
          </a:xfrm>
          <a:custGeom>
            <a:avLst/>
            <a:gdLst/>
            <a:ahLst/>
            <a:cxnLst/>
            <a:rect l="l" t="t" r="r" b="b"/>
            <a:pathLst>
              <a:path w="2395854" h="2302510">
                <a:moveTo>
                  <a:pt x="2395370" y="1307896"/>
                </a:moveTo>
                <a:lnTo>
                  <a:pt x="2387324" y="1355058"/>
                </a:lnTo>
                <a:lnTo>
                  <a:pt x="2377388" y="1401462"/>
                </a:lnTo>
                <a:lnTo>
                  <a:pt x="2365606" y="1447077"/>
                </a:lnTo>
                <a:lnTo>
                  <a:pt x="2352023" y="1491869"/>
                </a:lnTo>
                <a:lnTo>
                  <a:pt x="2336681" y="1535809"/>
                </a:lnTo>
                <a:lnTo>
                  <a:pt x="2319625" y="1578864"/>
                </a:lnTo>
                <a:lnTo>
                  <a:pt x="2300898" y="1621003"/>
                </a:lnTo>
                <a:lnTo>
                  <a:pt x="2280545" y="1662194"/>
                </a:lnTo>
                <a:lnTo>
                  <a:pt x="2258609" y="1702405"/>
                </a:lnTo>
                <a:lnTo>
                  <a:pt x="2235134" y="1741606"/>
                </a:lnTo>
                <a:lnTo>
                  <a:pt x="2210163" y="1779763"/>
                </a:lnTo>
                <a:lnTo>
                  <a:pt x="2183742" y="1816847"/>
                </a:lnTo>
                <a:lnTo>
                  <a:pt x="2155913" y="1852824"/>
                </a:lnTo>
                <a:lnTo>
                  <a:pt x="2126720" y="1887664"/>
                </a:lnTo>
                <a:lnTo>
                  <a:pt x="2096207" y="1921334"/>
                </a:lnTo>
                <a:lnTo>
                  <a:pt x="2064419" y="1953804"/>
                </a:lnTo>
                <a:lnTo>
                  <a:pt x="2031398" y="1985041"/>
                </a:lnTo>
                <a:lnTo>
                  <a:pt x="1997190" y="2015014"/>
                </a:lnTo>
                <a:lnTo>
                  <a:pt x="1961836" y="2043692"/>
                </a:lnTo>
                <a:lnTo>
                  <a:pt x="1925382" y="2071042"/>
                </a:lnTo>
                <a:lnTo>
                  <a:pt x="1887872" y="2097034"/>
                </a:lnTo>
                <a:lnTo>
                  <a:pt x="1849348" y="2121635"/>
                </a:lnTo>
                <a:lnTo>
                  <a:pt x="1809855" y="2144814"/>
                </a:lnTo>
                <a:lnTo>
                  <a:pt x="1769437" y="2166539"/>
                </a:lnTo>
                <a:lnTo>
                  <a:pt x="1728138" y="2186779"/>
                </a:lnTo>
                <a:lnTo>
                  <a:pt x="1686001" y="2205502"/>
                </a:lnTo>
                <a:lnTo>
                  <a:pt x="1643070" y="2222676"/>
                </a:lnTo>
                <a:lnTo>
                  <a:pt x="1599389" y="2238270"/>
                </a:lnTo>
                <a:lnTo>
                  <a:pt x="1555003" y="2252252"/>
                </a:lnTo>
                <a:lnTo>
                  <a:pt x="1509954" y="2264591"/>
                </a:lnTo>
                <a:lnTo>
                  <a:pt x="1464286" y="2275255"/>
                </a:lnTo>
                <a:lnTo>
                  <a:pt x="1418044" y="2284212"/>
                </a:lnTo>
                <a:lnTo>
                  <a:pt x="1371272" y="2291431"/>
                </a:lnTo>
                <a:lnTo>
                  <a:pt x="1324012" y="2296880"/>
                </a:lnTo>
                <a:lnTo>
                  <a:pt x="1276309" y="2300527"/>
                </a:lnTo>
                <a:lnTo>
                  <a:pt x="1228208" y="2302341"/>
                </a:lnTo>
                <a:lnTo>
                  <a:pt x="1179750" y="2302291"/>
                </a:lnTo>
                <a:lnTo>
                  <a:pt x="1130982" y="2300344"/>
                </a:lnTo>
                <a:lnTo>
                  <a:pt x="1081945" y="2296469"/>
                </a:lnTo>
                <a:lnTo>
                  <a:pt x="1032685" y="2290635"/>
                </a:lnTo>
                <a:lnTo>
                  <a:pt x="983709" y="2282887"/>
                </a:lnTo>
                <a:lnTo>
                  <a:pt x="935521" y="2273320"/>
                </a:lnTo>
                <a:lnTo>
                  <a:pt x="888153" y="2261975"/>
                </a:lnTo>
                <a:lnTo>
                  <a:pt x="841638" y="2248895"/>
                </a:lnTo>
                <a:lnTo>
                  <a:pt x="796008" y="2234122"/>
                </a:lnTo>
                <a:lnTo>
                  <a:pt x="751298" y="2217697"/>
                </a:lnTo>
                <a:lnTo>
                  <a:pt x="707539" y="2199665"/>
                </a:lnTo>
                <a:lnTo>
                  <a:pt x="664764" y="2180065"/>
                </a:lnTo>
                <a:lnTo>
                  <a:pt x="623007" y="2158942"/>
                </a:lnTo>
                <a:lnTo>
                  <a:pt x="582299" y="2136336"/>
                </a:lnTo>
                <a:lnTo>
                  <a:pt x="542675" y="2112291"/>
                </a:lnTo>
                <a:lnTo>
                  <a:pt x="504166" y="2086848"/>
                </a:lnTo>
                <a:lnTo>
                  <a:pt x="466805" y="2060049"/>
                </a:lnTo>
                <a:lnTo>
                  <a:pt x="430626" y="2031938"/>
                </a:lnTo>
                <a:lnTo>
                  <a:pt x="395661" y="2002555"/>
                </a:lnTo>
                <a:lnTo>
                  <a:pt x="361943" y="1971944"/>
                </a:lnTo>
                <a:lnTo>
                  <a:pt x="329505" y="1940146"/>
                </a:lnTo>
                <a:lnTo>
                  <a:pt x="298379" y="1907204"/>
                </a:lnTo>
                <a:lnTo>
                  <a:pt x="268599" y="1873160"/>
                </a:lnTo>
                <a:lnTo>
                  <a:pt x="240197" y="1838056"/>
                </a:lnTo>
                <a:lnTo>
                  <a:pt x="213206" y="1801934"/>
                </a:lnTo>
                <a:lnTo>
                  <a:pt x="187659" y="1764837"/>
                </a:lnTo>
                <a:lnTo>
                  <a:pt x="163589" y="1726807"/>
                </a:lnTo>
                <a:lnTo>
                  <a:pt x="141029" y="1687885"/>
                </a:lnTo>
                <a:lnTo>
                  <a:pt x="120011" y="1648115"/>
                </a:lnTo>
                <a:lnTo>
                  <a:pt x="100568" y="1607538"/>
                </a:lnTo>
                <a:lnTo>
                  <a:pt x="82733" y="1566197"/>
                </a:lnTo>
                <a:lnTo>
                  <a:pt x="66539" y="1524133"/>
                </a:lnTo>
                <a:lnTo>
                  <a:pt x="52019" y="1481390"/>
                </a:lnTo>
                <a:lnTo>
                  <a:pt x="39206" y="1438009"/>
                </a:lnTo>
                <a:lnTo>
                  <a:pt x="28131" y="1394032"/>
                </a:lnTo>
                <a:lnTo>
                  <a:pt x="18829" y="1349502"/>
                </a:lnTo>
                <a:lnTo>
                  <a:pt x="11332" y="1304461"/>
                </a:lnTo>
                <a:lnTo>
                  <a:pt x="5673" y="1258951"/>
                </a:lnTo>
                <a:lnTo>
                  <a:pt x="1884" y="1213014"/>
                </a:lnTo>
                <a:lnTo>
                  <a:pt x="0" y="1166693"/>
                </a:lnTo>
                <a:lnTo>
                  <a:pt x="51" y="1120029"/>
                </a:lnTo>
                <a:lnTo>
                  <a:pt x="2071" y="1073066"/>
                </a:lnTo>
                <a:lnTo>
                  <a:pt x="6094" y="1025844"/>
                </a:lnTo>
                <a:lnTo>
                  <a:pt x="12151" y="978408"/>
                </a:lnTo>
                <a:lnTo>
                  <a:pt x="20365" y="930437"/>
                </a:lnTo>
                <a:lnTo>
                  <a:pt x="30575" y="883155"/>
                </a:lnTo>
                <a:lnTo>
                  <a:pt x="42739" y="836603"/>
                </a:lnTo>
                <a:lnTo>
                  <a:pt x="56813" y="790824"/>
                </a:lnTo>
                <a:lnTo>
                  <a:pt x="72755" y="745859"/>
                </a:lnTo>
                <a:lnTo>
                  <a:pt x="90523" y="701751"/>
                </a:lnTo>
                <a:lnTo>
                  <a:pt x="110075" y="658540"/>
                </a:lnTo>
                <a:lnTo>
                  <a:pt x="131367" y="616270"/>
                </a:lnTo>
                <a:lnTo>
                  <a:pt x="154358" y="574982"/>
                </a:lnTo>
                <a:lnTo>
                  <a:pt x="179004" y="534719"/>
                </a:lnTo>
                <a:lnTo>
                  <a:pt x="205264" y="495521"/>
                </a:lnTo>
                <a:lnTo>
                  <a:pt x="233094" y="457431"/>
                </a:lnTo>
                <a:lnTo>
                  <a:pt x="262453" y="420490"/>
                </a:lnTo>
                <a:lnTo>
                  <a:pt x="293298" y="384742"/>
                </a:lnTo>
                <a:lnTo>
                  <a:pt x="325586" y="350227"/>
                </a:lnTo>
                <a:lnTo>
                  <a:pt x="359274" y="316989"/>
                </a:lnTo>
                <a:lnTo>
                  <a:pt x="394321" y="285067"/>
                </a:lnTo>
                <a:lnTo>
                  <a:pt x="430684" y="254505"/>
                </a:lnTo>
                <a:lnTo>
                  <a:pt x="468321" y="225345"/>
                </a:lnTo>
                <a:lnTo>
                  <a:pt x="507188" y="197628"/>
                </a:lnTo>
                <a:lnTo>
                  <a:pt x="547243" y="171396"/>
                </a:lnTo>
                <a:lnTo>
                  <a:pt x="588444" y="146692"/>
                </a:lnTo>
                <a:lnTo>
                  <a:pt x="630749" y="123557"/>
                </a:lnTo>
                <a:lnTo>
                  <a:pt x="674114" y="102033"/>
                </a:lnTo>
                <a:lnTo>
                  <a:pt x="718498" y="82162"/>
                </a:lnTo>
                <a:lnTo>
                  <a:pt x="763857" y="63986"/>
                </a:lnTo>
                <a:lnTo>
                  <a:pt x="810150" y="47547"/>
                </a:lnTo>
                <a:lnTo>
                  <a:pt x="857334" y="32887"/>
                </a:lnTo>
                <a:lnTo>
                  <a:pt x="905366" y="20048"/>
                </a:lnTo>
                <a:lnTo>
                  <a:pt x="954204" y="9071"/>
                </a:lnTo>
                <a:lnTo>
                  <a:pt x="1003805" y="0"/>
                </a:lnTo>
                <a:lnTo>
                  <a:pt x="1203767" y="1143152"/>
                </a:lnTo>
                <a:lnTo>
                  <a:pt x="2395370" y="1307896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800" y="1828800"/>
            <a:ext cx="2057398" cy="26277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3539" y="6611316"/>
            <a:ext cx="258254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latin typeface="Calibri"/>
                <a:cs typeface="Calibri"/>
              </a:rPr>
              <a:t>Source: BC  </a:t>
            </a:r>
            <a:r>
              <a:rPr sz="1200" dirty="0">
                <a:latin typeface="Calibri"/>
                <a:cs typeface="Calibri"/>
              </a:rPr>
              <a:t>2018 Labour </a:t>
            </a:r>
            <a:r>
              <a:rPr sz="1200" spc="-10" dirty="0">
                <a:latin typeface="Calibri"/>
                <a:cs typeface="Calibri"/>
              </a:rPr>
              <a:t>Market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Outlook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8912059" y="6521594"/>
            <a:ext cx="16700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7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8023" y="11225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6"/>
            <a:ext cx="9141291" cy="685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7160" y="4784435"/>
            <a:ext cx="55499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41%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0325" y="2991664"/>
            <a:ext cx="2580640" cy="151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813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20%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830"/>
              </a:lnSpc>
              <a:spcBef>
                <a:spcPts val="1220"/>
              </a:spcBef>
              <a:tabLst>
                <a:tab pos="765810" algn="l"/>
                <a:tab pos="2178685" algn="l"/>
              </a:tabLst>
            </a:pPr>
            <a:r>
              <a:rPr sz="2400" b="1" spc="-5" dirty="0">
                <a:latin typeface="Calibri"/>
                <a:cs typeface="Calibri"/>
              </a:rPr>
              <a:t>36</a:t>
            </a:r>
            <a:r>
              <a:rPr sz="2400" b="1" dirty="0">
                <a:latin typeface="Calibri"/>
                <a:cs typeface="Calibri"/>
              </a:rPr>
              <a:t>%	</a:t>
            </a:r>
            <a:r>
              <a:rPr sz="2400" b="1" spc="-5" dirty="0">
                <a:latin typeface="Calibri"/>
                <a:cs typeface="Calibri"/>
              </a:rPr>
              <a:t>903</a:t>
            </a:r>
            <a:r>
              <a:rPr sz="2400" b="1" spc="5" dirty="0">
                <a:latin typeface="Calibri"/>
                <a:cs typeface="Calibri"/>
              </a:rPr>
              <a:t>,</a:t>
            </a:r>
            <a:r>
              <a:rPr sz="2400" b="1" spc="-5" dirty="0">
                <a:latin typeface="Calibri"/>
                <a:cs typeface="Calibri"/>
              </a:rPr>
              <a:t>00</a:t>
            </a:r>
            <a:r>
              <a:rPr sz="2400" b="1" dirty="0">
                <a:latin typeface="Calibri"/>
                <a:cs typeface="Calibri"/>
              </a:rPr>
              <a:t>0	</a:t>
            </a:r>
            <a:r>
              <a:rPr sz="2400" b="1" spc="-5" dirty="0">
                <a:latin typeface="Calibri"/>
                <a:cs typeface="Calibri"/>
              </a:rPr>
              <a:t>3%</a:t>
            </a:r>
            <a:endParaRPr sz="2400" dirty="0">
              <a:latin typeface="Calibri"/>
              <a:cs typeface="Calibri"/>
            </a:endParaRPr>
          </a:p>
          <a:p>
            <a:pPr marL="774065" marR="821690" indent="-3175" algn="ctr">
              <a:lnSpc>
                <a:spcPts val="2390"/>
              </a:lnSpc>
              <a:spcBef>
                <a:spcPts val="35"/>
              </a:spcBef>
            </a:pPr>
            <a:r>
              <a:rPr sz="2000" spc="-5" dirty="0">
                <a:latin typeface="Calibri"/>
                <a:cs typeface="Calibri"/>
              </a:rPr>
              <a:t>Job 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ngs</a:t>
            </a:r>
          </a:p>
        </p:txBody>
      </p:sp>
      <p:sp>
        <p:nvSpPr>
          <p:cNvPr id="8" name="object 8"/>
          <p:cNvSpPr/>
          <p:nvPr/>
        </p:nvSpPr>
        <p:spPr>
          <a:xfrm>
            <a:off x="4555328" y="2636382"/>
            <a:ext cx="1277620" cy="1111250"/>
          </a:xfrm>
          <a:custGeom>
            <a:avLst/>
            <a:gdLst/>
            <a:ahLst/>
            <a:cxnLst/>
            <a:rect l="l" t="t" r="r" b="b"/>
            <a:pathLst>
              <a:path w="1277620" h="1111250">
                <a:moveTo>
                  <a:pt x="0" y="0"/>
                </a:moveTo>
                <a:lnTo>
                  <a:pt x="0" y="705777"/>
                </a:lnTo>
                <a:lnTo>
                  <a:pt x="47968" y="707402"/>
                </a:lnTo>
                <a:lnTo>
                  <a:pt x="95295" y="712221"/>
                </a:lnTo>
                <a:lnTo>
                  <a:pt x="141847" y="720151"/>
                </a:lnTo>
                <a:lnTo>
                  <a:pt x="187494" y="731109"/>
                </a:lnTo>
                <a:lnTo>
                  <a:pt x="232104" y="745011"/>
                </a:lnTo>
                <a:lnTo>
                  <a:pt x="275546" y="761772"/>
                </a:lnTo>
                <a:lnTo>
                  <a:pt x="317686" y="781311"/>
                </a:lnTo>
                <a:lnTo>
                  <a:pt x="358395" y="803543"/>
                </a:lnTo>
                <a:lnTo>
                  <a:pt x="397539" y="828385"/>
                </a:lnTo>
                <a:lnTo>
                  <a:pt x="434988" y="855752"/>
                </a:lnTo>
                <a:lnTo>
                  <a:pt x="470610" y="885563"/>
                </a:lnTo>
                <a:lnTo>
                  <a:pt x="504272" y="917733"/>
                </a:lnTo>
                <a:lnTo>
                  <a:pt x="535845" y="952178"/>
                </a:lnTo>
                <a:lnTo>
                  <a:pt x="565195" y="988816"/>
                </a:lnTo>
                <a:lnTo>
                  <a:pt x="592190" y="1027562"/>
                </a:lnTo>
                <a:lnTo>
                  <a:pt x="616701" y="1068333"/>
                </a:lnTo>
                <a:lnTo>
                  <a:pt x="638594" y="1111046"/>
                </a:lnTo>
                <a:lnTo>
                  <a:pt x="1277200" y="810539"/>
                </a:lnTo>
                <a:lnTo>
                  <a:pt x="1255312" y="766058"/>
                </a:lnTo>
                <a:lnTo>
                  <a:pt x="1232000" y="722586"/>
                </a:lnTo>
                <a:lnTo>
                  <a:pt x="1207302" y="680146"/>
                </a:lnTo>
                <a:lnTo>
                  <a:pt x="1181253" y="638760"/>
                </a:lnTo>
                <a:lnTo>
                  <a:pt x="1153889" y="598452"/>
                </a:lnTo>
                <a:lnTo>
                  <a:pt x="1125246" y="559244"/>
                </a:lnTo>
                <a:lnTo>
                  <a:pt x="1095360" y="521160"/>
                </a:lnTo>
                <a:lnTo>
                  <a:pt x="1064268" y="484221"/>
                </a:lnTo>
                <a:lnTo>
                  <a:pt x="1032004" y="448451"/>
                </a:lnTo>
                <a:lnTo>
                  <a:pt x="998606" y="413872"/>
                </a:lnTo>
                <a:lnTo>
                  <a:pt x="964108" y="380508"/>
                </a:lnTo>
                <a:lnTo>
                  <a:pt x="928548" y="348382"/>
                </a:lnTo>
                <a:lnTo>
                  <a:pt x="891961" y="317515"/>
                </a:lnTo>
                <a:lnTo>
                  <a:pt x="854383" y="287932"/>
                </a:lnTo>
                <a:lnTo>
                  <a:pt x="815850" y="259654"/>
                </a:lnTo>
                <a:lnTo>
                  <a:pt x="776398" y="232706"/>
                </a:lnTo>
                <a:lnTo>
                  <a:pt x="736063" y="207108"/>
                </a:lnTo>
                <a:lnTo>
                  <a:pt x="694881" y="182885"/>
                </a:lnTo>
                <a:lnTo>
                  <a:pt x="652888" y="160059"/>
                </a:lnTo>
                <a:lnTo>
                  <a:pt x="610121" y="138654"/>
                </a:lnTo>
                <a:lnTo>
                  <a:pt x="566614" y="118691"/>
                </a:lnTo>
                <a:lnTo>
                  <a:pt x="522405" y="100194"/>
                </a:lnTo>
                <a:lnTo>
                  <a:pt x="477528" y="83186"/>
                </a:lnTo>
                <a:lnTo>
                  <a:pt x="432021" y="67689"/>
                </a:lnTo>
                <a:lnTo>
                  <a:pt x="385918" y="53726"/>
                </a:lnTo>
                <a:lnTo>
                  <a:pt x="339257" y="41320"/>
                </a:lnTo>
                <a:lnTo>
                  <a:pt x="292072" y="30495"/>
                </a:lnTo>
                <a:lnTo>
                  <a:pt x="244401" y="21272"/>
                </a:lnTo>
                <a:lnTo>
                  <a:pt x="196279" y="13675"/>
                </a:lnTo>
                <a:lnTo>
                  <a:pt x="147741" y="7726"/>
                </a:lnTo>
                <a:lnTo>
                  <a:pt x="98825" y="3449"/>
                </a:lnTo>
                <a:lnTo>
                  <a:pt x="49566" y="866"/>
                </a:lnTo>
                <a:lnTo>
                  <a:pt x="0" y="0"/>
                </a:lnTo>
                <a:close/>
              </a:path>
            </a:pathLst>
          </a:custGeom>
          <a:solidFill>
            <a:srgbClr val="3C6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3927" y="3446920"/>
            <a:ext cx="748030" cy="469265"/>
          </a:xfrm>
          <a:custGeom>
            <a:avLst/>
            <a:gdLst/>
            <a:ahLst/>
            <a:cxnLst/>
            <a:rect l="l" t="t" r="r" b="b"/>
            <a:pathLst>
              <a:path w="748029" h="469264">
                <a:moveTo>
                  <a:pt x="638606" y="0"/>
                </a:moveTo>
                <a:lnTo>
                  <a:pt x="0" y="300507"/>
                </a:lnTo>
                <a:lnTo>
                  <a:pt x="17617" y="341217"/>
                </a:lnTo>
                <a:lnTo>
                  <a:pt x="32627" y="382912"/>
                </a:lnTo>
                <a:lnTo>
                  <a:pt x="44993" y="425467"/>
                </a:lnTo>
                <a:lnTo>
                  <a:pt x="54673" y="468757"/>
                </a:lnTo>
                <a:lnTo>
                  <a:pt x="747941" y="336511"/>
                </a:lnTo>
                <a:lnTo>
                  <a:pt x="737543" y="286872"/>
                </a:lnTo>
                <a:lnTo>
                  <a:pt x="725380" y="237676"/>
                </a:lnTo>
                <a:lnTo>
                  <a:pt x="711465" y="188971"/>
                </a:lnTo>
                <a:lnTo>
                  <a:pt x="695815" y="140803"/>
                </a:lnTo>
                <a:lnTo>
                  <a:pt x="678444" y="93221"/>
                </a:lnTo>
                <a:lnTo>
                  <a:pt x="659370" y="46271"/>
                </a:lnTo>
                <a:lnTo>
                  <a:pt x="638606" y="0"/>
                </a:lnTo>
                <a:close/>
              </a:path>
            </a:pathLst>
          </a:custGeom>
          <a:solidFill>
            <a:srgbClr val="4978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7480" y="3777032"/>
            <a:ext cx="2499360" cy="1676400"/>
          </a:xfrm>
          <a:custGeom>
            <a:avLst/>
            <a:gdLst/>
            <a:ahLst/>
            <a:cxnLst/>
            <a:rect l="l" t="t" r="r" b="b"/>
            <a:pathLst>
              <a:path w="2499360" h="1676400">
                <a:moveTo>
                  <a:pt x="543814" y="714374"/>
                </a:moveTo>
                <a:lnTo>
                  <a:pt x="0" y="1164247"/>
                </a:lnTo>
                <a:lnTo>
                  <a:pt x="31563" y="1201115"/>
                </a:lnTo>
                <a:lnTo>
                  <a:pt x="64112" y="1236636"/>
                </a:lnTo>
                <a:lnTo>
                  <a:pt x="97610" y="1270803"/>
                </a:lnTo>
                <a:lnTo>
                  <a:pt x="132021" y="1303616"/>
                </a:lnTo>
                <a:lnTo>
                  <a:pt x="167306" y="1335069"/>
                </a:lnTo>
                <a:lnTo>
                  <a:pt x="203429" y="1365159"/>
                </a:lnTo>
                <a:lnTo>
                  <a:pt x="240354" y="1393883"/>
                </a:lnTo>
                <a:lnTo>
                  <a:pt x="278043" y="1421237"/>
                </a:lnTo>
                <a:lnTo>
                  <a:pt x="316458" y="1447219"/>
                </a:lnTo>
                <a:lnTo>
                  <a:pt x="355564" y="1471823"/>
                </a:lnTo>
                <a:lnTo>
                  <a:pt x="395323" y="1495047"/>
                </a:lnTo>
                <a:lnTo>
                  <a:pt x="435697" y="1516888"/>
                </a:lnTo>
                <a:lnTo>
                  <a:pt x="476651" y="1537342"/>
                </a:lnTo>
                <a:lnTo>
                  <a:pt x="518147" y="1556404"/>
                </a:lnTo>
                <a:lnTo>
                  <a:pt x="560148" y="1574073"/>
                </a:lnTo>
                <a:lnTo>
                  <a:pt x="602617" y="1590344"/>
                </a:lnTo>
                <a:lnTo>
                  <a:pt x="645517" y="1605214"/>
                </a:lnTo>
                <a:lnTo>
                  <a:pt x="688812" y="1618679"/>
                </a:lnTo>
                <a:lnTo>
                  <a:pt x="732463" y="1630736"/>
                </a:lnTo>
                <a:lnTo>
                  <a:pt x="776434" y="1641381"/>
                </a:lnTo>
                <a:lnTo>
                  <a:pt x="820689" y="1650611"/>
                </a:lnTo>
                <a:lnTo>
                  <a:pt x="865189" y="1658422"/>
                </a:lnTo>
                <a:lnTo>
                  <a:pt x="909899" y="1664811"/>
                </a:lnTo>
                <a:lnTo>
                  <a:pt x="954781" y="1669775"/>
                </a:lnTo>
                <a:lnTo>
                  <a:pt x="999798" y="1673309"/>
                </a:lnTo>
                <a:lnTo>
                  <a:pt x="1044912" y="1675411"/>
                </a:lnTo>
                <a:lnTo>
                  <a:pt x="1090088" y="1676077"/>
                </a:lnTo>
                <a:lnTo>
                  <a:pt x="1135288" y="1675302"/>
                </a:lnTo>
                <a:lnTo>
                  <a:pt x="1180476" y="1673085"/>
                </a:lnTo>
                <a:lnTo>
                  <a:pt x="1225613" y="1669421"/>
                </a:lnTo>
                <a:lnTo>
                  <a:pt x="1270663" y="1664307"/>
                </a:lnTo>
                <a:lnTo>
                  <a:pt x="1315590" y="1657739"/>
                </a:lnTo>
                <a:lnTo>
                  <a:pt x="1360355" y="1649715"/>
                </a:lnTo>
                <a:lnTo>
                  <a:pt x="1404923" y="1640229"/>
                </a:lnTo>
                <a:lnTo>
                  <a:pt x="1449256" y="1629279"/>
                </a:lnTo>
                <a:lnTo>
                  <a:pt x="1493316" y="1616862"/>
                </a:lnTo>
                <a:lnTo>
                  <a:pt x="1537068" y="1602974"/>
                </a:lnTo>
                <a:lnTo>
                  <a:pt x="1580475" y="1587611"/>
                </a:lnTo>
                <a:lnTo>
                  <a:pt x="1623498" y="1570769"/>
                </a:lnTo>
                <a:lnTo>
                  <a:pt x="1666101" y="1552447"/>
                </a:lnTo>
                <a:lnTo>
                  <a:pt x="1708247" y="1532639"/>
                </a:lnTo>
                <a:lnTo>
                  <a:pt x="1749900" y="1511342"/>
                </a:lnTo>
                <a:lnTo>
                  <a:pt x="1791022" y="1488553"/>
                </a:lnTo>
                <a:lnTo>
                  <a:pt x="1831575" y="1464269"/>
                </a:lnTo>
                <a:lnTo>
                  <a:pt x="1871524" y="1438485"/>
                </a:lnTo>
                <a:lnTo>
                  <a:pt x="1910831" y="1411199"/>
                </a:lnTo>
                <a:lnTo>
                  <a:pt x="1949459" y="1382407"/>
                </a:lnTo>
                <a:lnTo>
                  <a:pt x="1987372" y="1352105"/>
                </a:lnTo>
                <a:lnTo>
                  <a:pt x="2025104" y="1319758"/>
                </a:lnTo>
                <a:lnTo>
                  <a:pt x="2061510" y="1286266"/>
                </a:lnTo>
                <a:lnTo>
                  <a:pt x="2096575" y="1251669"/>
                </a:lnTo>
                <a:lnTo>
                  <a:pt x="2130283" y="1216009"/>
                </a:lnTo>
                <a:lnTo>
                  <a:pt x="2162621" y="1179325"/>
                </a:lnTo>
                <a:lnTo>
                  <a:pt x="2193573" y="1141659"/>
                </a:lnTo>
                <a:lnTo>
                  <a:pt x="2223124" y="1103052"/>
                </a:lnTo>
                <a:lnTo>
                  <a:pt x="2251261" y="1063544"/>
                </a:lnTo>
                <a:lnTo>
                  <a:pt x="2277969" y="1023176"/>
                </a:lnTo>
                <a:lnTo>
                  <a:pt x="2303232" y="981989"/>
                </a:lnTo>
                <a:lnTo>
                  <a:pt x="2309909" y="970217"/>
                </a:lnTo>
                <a:lnTo>
                  <a:pt x="1077633" y="970217"/>
                </a:lnTo>
                <a:lnTo>
                  <a:pt x="1030624" y="967981"/>
                </a:lnTo>
                <a:lnTo>
                  <a:pt x="984063" y="962642"/>
                </a:lnTo>
                <a:lnTo>
                  <a:pt x="938098" y="954254"/>
                </a:lnTo>
                <a:lnTo>
                  <a:pt x="892876" y="942869"/>
                </a:lnTo>
                <a:lnTo>
                  <a:pt x="848547" y="928541"/>
                </a:lnTo>
                <a:lnTo>
                  <a:pt x="805258" y="911323"/>
                </a:lnTo>
                <a:lnTo>
                  <a:pt x="763157" y="891269"/>
                </a:lnTo>
                <a:lnTo>
                  <a:pt x="722393" y="868433"/>
                </a:lnTo>
                <a:lnTo>
                  <a:pt x="683114" y="842866"/>
                </a:lnTo>
                <a:lnTo>
                  <a:pt x="645469" y="814624"/>
                </a:lnTo>
                <a:lnTo>
                  <a:pt x="609604" y="783759"/>
                </a:lnTo>
                <a:lnTo>
                  <a:pt x="575670" y="750325"/>
                </a:lnTo>
                <a:lnTo>
                  <a:pt x="543814" y="714374"/>
                </a:lnTo>
                <a:close/>
              </a:path>
              <a:path w="2499360" h="1676400">
                <a:moveTo>
                  <a:pt x="2474150" y="0"/>
                </a:moveTo>
                <a:lnTo>
                  <a:pt x="1780882" y="132245"/>
                </a:lnTo>
                <a:lnTo>
                  <a:pt x="1788337" y="180015"/>
                </a:lnTo>
                <a:lnTo>
                  <a:pt x="1792499" y="227524"/>
                </a:lnTo>
                <a:lnTo>
                  <a:pt x="1793450" y="274649"/>
                </a:lnTo>
                <a:lnTo>
                  <a:pt x="1791274" y="321266"/>
                </a:lnTo>
                <a:lnTo>
                  <a:pt x="1786056" y="367253"/>
                </a:lnTo>
                <a:lnTo>
                  <a:pt x="1777878" y="412488"/>
                </a:lnTo>
                <a:lnTo>
                  <a:pt x="1766824" y="456846"/>
                </a:lnTo>
                <a:lnTo>
                  <a:pt x="1752978" y="500205"/>
                </a:lnTo>
                <a:lnTo>
                  <a:pt x="1736423" y="542442"/>
                </a:lnTo>
                <a:lnTo>
                  <a:pt x="1717242" y="583435"/>
                </a:lnTo>
                <a:lnTo>
                  <a:pt x="1695520" y="623059"/>
                </a:lnTo>
                <a:lnTo>
                  <a:pt x="1671340" y="661193"/>
                </a:lnTo>
                <a:lnTo>
                  <a:pt x="1644785" y="697713"/>
                </a:lnTo>
                <a:lnTo>
                  <a:pt x="1615940" y="732497"/>
                </a:lnTo>
                <a:lnTo>
                  <a:pt x="1584887" y="765421"/>
                </a:lnTo>
                <a:lnTo>
                  <a:pt x="1551709" y="796362"/>
                </a:lnTo>
                <a:lnTo>
                  <a:pt x="1516492" y="825198"/>
                </a:lnTo>
                <a:lnTo>
                  <a:pt x="1479318" y="851806"/>
                </a:lnTo>
                <a:lnTo>
                  <a:pt x="1440271" y="876062"/>
                </a:lnTo>
                <a:lnTo>
                  <a:pt x="1399433" y="897844"/>
                </a:lnTo>
                <a:lnTo>
                  <a:pt x="1356890" y="917029"/>
                </a:lnTo>
                <a:lnTo>
                  <a:pt x="1312725" y="933493"/>
                </a:lnTo>
                <a:lnTo>
                  <a:pt x="1267020" y="947115"/>
                </a:lnTo>
                <a:lnTo>
                  <a:pt x="1219860" y="957770"/>
                </a:lnTo>
                <a:lnTo>
                  <a:pt x="1172399" y="965164"/>
                </a:lnTo>
                <a:lnTo>
                  <a:pt x="1124940" y="969296"/>
                </a:lnTo>
                <a:lnTo>
                  <a:pt x="1077633" y="970217"/>
                </a:lnTo>
                <a:lnTo>
                  <a:pt x="2309909" y="970217"/>
                </a:lnTo>
                <a:lnTo>
                  <a:pt x="2349367" y="897320"/>
                </a:lnTo>
                <a:lnTo>
                  <a:pt x="2370209" y="853919"/>
                </a:lnTo>
                <a:lnTo>
                  <a:pt x="2389549" y="809863"/>
                </a:lnTo>
                <a:lnTo>
                  <a:pt x="2407371" y="765191"/>
                </a:lnTo>
                <a:lnTo>
                  <a:pt x="2423660" y="719944"/>
                </a:lnTo>
                <a:lnTo>
                  <a:pt x="2438403" y="674164"/>
                </a:lnTo>
                <a:lnTo>
                  <a:pt x="2451584" y="627890"/>
                </a:lnTo>
                <a:lnTo>
                  <a:pt x="2463188" y="581164"/>
                </a:lnTo>
                <a:lnTo>
                  <a:pt x="2473202" y="534026"/>
                </a:lnTo>
                <a:lnTo>
                  <a:pt x="2481610" y="486517"/>
                </a:lnTo>
                <a:lnTo>
                  <a:pt x="2488398" y="438679"/>
                </a:lnTo>
                <a:lnTo>
                  <a:pt x="2493551" y="390550"/>
                </a:lnTo>
                <a:lnTo>
                  <a:pt x="2497054" y="342174"/>
                </a:lnTo>
                <a:lnTo>
                  <a:pt x="2498892" y="293589"/>
                </a:lnTo>
                <a:lnTo>
                  <a:pt x="2499052" y="244837"/>
                </a:lnTo>
                <a:lnTo>
                  <a:pt x="2497518" y="195959"/>
                </a:lnTo>
                <a:lnTo>
                  <a:pt x="2494275" y="146996"/>
                </a:lnTo>
                <a:lnTo>
                  <a:pt x="2489309" y="97988"/>
                </a:lnTo>
                <a:lnTo>
                  <a:pt x="2482606" y="48975"/>
                </a:lnTo>
                <a:lnTo>
                  <a:pt x="2474150" y="0"/>
                </a:lnTo>
                <a:close/>
              </a:path>
            </a:pathLst>
          </a:custGeom>
          <a:solidFill>
            <a:srgbClr val="7E9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3783" y="2636385"/>
            <a:ext cx="1411605" cy="2311400"/>
          </a:xfrm>
          <a:custGeom>
            <a:avLst/>
            <a:gdLst/>
            <a:ahLst/>
            <a:cxnLst/>
            <a:rect l="l" t="t" r="r" b="b"/>
            <a:pathLst>
              <a:path w="1411604" h="2311400">
                <a:moveTo>
                  <a:pt x="1411541" y="0"/>
                </a:moveTo>
                <a:lnTo>
                  <a:pt x="1363014" y="818"/>
                </a:lnTo>
                <a:lnTo>
                  <a:pt x="1314898" y="3256"/>
                </a:lnTo>
                <a:lnTo>
                  <a:pt x="1267218" y="7287"/>
                </a:lnTo>
                <a:lnTo>
                  <a:pt x="1220002" y="12885"/>
                </a:lnTo>
                <a:lnTo>
                  <a:pt x="1173276" y="20024"/>
                </a:lnTo>
                <a:lnTo>
                  <a:pt x="1127065" y="28677"/>
                </a:lnTo>
                <a:lnTo>
                  <a:pt x="1081396" y="38819"/>
                </a:lnTo>
                <a:lnTo>
                  <a:pt x="1036296" y="50422"/>
                </a:lnTo>
                <a:lnTo>
                  <a:pt x="991790" y="63460"/>
                </a:lnTo>
                <a:lnTo>
                  <a:pt x="947905" y="77908"/>
                </a:lnTo>
                <a:lnTo>
                  <a:pt x="904668" y="93739"/>
                </a:lnTo>
                <a:lnTo>
                  <a:pt x="862104" y="110927"/>
                </a:lnTo>
                <a:lnTo>
                  <a:pt x="820239" y="129445"/>
                </a:lnTo>
                <a:lnTo>
                  <a:pt x="779101" y="149267"/>
                </a:lnTo>
                <a:lnTo>
                  <a:pt x="738715" y="170367"/>
                </a:lnTo>
                <a:lnTo>
                  <a:pt x="699107" y="192718"/>
                </a:lnTo>
                <a:lnTo>
                  <a:pt x="660305" y="216295"/>
                </a:lnTo>
                <a:lnTo>
                  <a:pt x="622333" y="241071"/>
                </a:lnTo>
                <a:lnTo>
                  <a:pt x="585219" y="267020"/>
                </a:lnTo>
                <a:lnTo>
                  <a:pt x="548988" y="294115"/>
                </a:lnTo>
                <a:lnTo>
                  <a:pt x="513668" y="322330"/>
                </a:lnTo>
                <a:lnTo>
                  <a:pt x="479284" y="351639"/>
                </a:lnTo>
                <a:lnTo>
                  <a:pt x="445862" y="382016"/>
                </a:lnTo>
                <a:lnTo>
                  <a:pt x="413429" y="413434"/>
                </a:lnTo>
                <a:lnTo>
                  <a:pt x="382011" y="445867"/>
                </a:lnTo>
                <a:lnTo>
                  <a:pt x="351635" y="479289"/>
                </a:lnTo>
                <a:lnTo>
                  <a:pt x="322326" y="513673"/>
                </a:lnTo>
                <a:lnTo>
                  <a:pt x="294111" y="548994"/>
                </a:lnTo>
                <a:lnTo>
                  <a:pt x="267016" y="585224"/>
                </a:lnTo>
                <a:lnTo>
                  <a:pt x="241068" y="622339"/>
                </a:lnTo>
                <a:lnTo>
                  <a:pt x="216292" y="660310"/>
                </a:lnTo>
                <a:lnTo>
                  <a:pt x="192715" y="699113"/>
                </a:lnTo>
                <a:lnTo>
                  <a:pt x="170364" y="738720"/>
                </a:lnTo>
                <a:lnTo>
                  <a:pt x="149264" y="779106"/>
                </a:lnTo>
                <a:lnTo>
                  <a:pt x="129443" y="820245"/>
                </a:lnTo>
                <a:lnTo>
                  <a:pt x="110925" y="862109"/>
                </a:lnTo>
                <a:lnTo>
                  <a:pt x="93738" y="904673"/>
                </a:lnTo>
                <a:lnTo>
                  <a:pt x="77907" y="947910"/>
                </a:lnTo>
                <a:lnTo>
                  <a:pt x="63459" y="991795"/>
                </a:lnTo>
                <a:lnTo>
                  <a:pt x="50421" y="1036300"/>
                </a:lnTo>
                <a:lnTo>
                  <a:pt x="38818" y="1081400"/>
                </a:lnTo>
                <a:lnTo>
                  <a:pt x="28677" y="1127069"/>
                </a:lnTo>
                <a:lnTo>
                  <a:pt x="20024" y="1173279"/>
                </a:lnTo>
                <a:lnTo>
                  <a:pt x="12885" y="1220005"/>
                </a:lnTo>
                <a:lnTo>
                  <a:pt x="7287" y="1267221"/>
                </a:lnTo>
                <a:lnTo>
                  <a:pt x="3256" y="1314899"/>
                </a:lnTo>
                <a:lnTo>
                  <a:pt x="818" y="1363015"/>
                </a:lnTo>
                <a:lnTo>
                  <a:pt x="0" y="1411541"/>
                </a:lnTo>
                <a:lnTo>
                  <a:pt x="856" y="1460728"/>
                </a:lnTo>
                <a:lnTo>
                  <a:pt x="3416" y="1509719"/>
                </a:lnTo>
                <a:lnTo>
                  <a:pt x="7665" y="1558474"/>
                </a:lnTo>
                <a:lnTo>
                  <a:pt x="13588" y="1606952"/>
                </a:lnTo>
                <a:lnTo>
                  <a:pt x="21170" y="1655111"/>
                </a:lnTo>
                <a:lnTo>
                  <a:pt x="30396" y="1702909"/>
                </a:lnTo>
                <a:lnTo>
                  <a:pt x="41252" y="1750307"/>
                </a:lnTo>
                <a:lnTo>
                  <a:pt x="53722" y="1797263"/>
                </a:lnTo>
                <a:lnTo>
                  <a:pt x="67793" y="1843736"/>
                </a:lnTo>
                <a:lnTo>
                  <a:pt x="83448" y="1889685"/>
                </a:lnTo>
                <a:lnTo>
                  <a:pt x="100674" y="1935068"/>
                </a:lnTo>
                <a:lnTo>
                  <a:pt x="119455" y="1979845"/>
                </a:lnTo>
                <a:lnTo>
                  <a:pt x="139777" y="2023975"/>
                </a:lnTo>
                <a:lnTo>
                  <a:pt x="161625" y="2067415"/>
                </a:lnTo>
                <a:lnTo>
                  <a:pt x="184983" y="2110127"/>
                </a:lnTo>
                <a:lnTo>
                  <a:pt x="209838" y="2152067"/>
                </a:lnTo>
                <a:lnTo>
                  <a:pt x="236175" y="2193195"/>
                </a:lnTo>
                <a:lnTo>
                  <a:pt x="263978" y="2233471"/>
                </a:lnTo>
                <a:lnTo>
                  <a:pt x="293233" y="2272852"/>
                </a:lnTo>
                <a:lnTo>
                  <a:pt x="323926" y="2311298"/>
                </a:lnTo>
                <a:lnTo>
                  <a:pt x="867740" y="1861426"/>
                </a:lnTo>
                <a:lnTo>
                  <a:pt x="838193" y="1823155"/>
                </a:lnTo>
                <a:lnTo>
                  <a:pt x="811658" y="1783526"/>
                </a:lnTo>
                <a:lnTo>
                  <a:pt x="788121" y="1742688"/>
                </a:lnTo>
                <a:lnTo>
                  <a:pt x="767569" y="1700788"/>
                </a:lnTo>
                <a:lnTo>
                  <a:pt x="749986" y="1657975"/>
                </a:lnTo>
                <a:lnTo>
                  <a:pt x="735360" y="1614396"/>
                </a:lnTo>
                <a:lnTo>
                  <a:pt x="723677" y="1570199"/>
                </a:lnTo>
                <a:lnTo>
                  <a:pt x="714921" y="1525532"/>
                </a:lnTo>
                <a:lnTo>
                  <a:pt x="709080" y="1480544"/>
                </a:lnTo>
                <a:lnTo>
                  <a:pt x="706139" y="1435381"/>
                </a:lnTo>
                <a:lnTo>
                  <a:pt x="706085" y="1390194"/>
                </a:lnTo>
                <a:lnTo>
                  <a:pt x="708902" y="1345128"/>
                </a:lnTo>
                <a:lnTo>
                  <a:pt x="714579" y="1300332"/>
                </a:lnTo>
                <a:lnTo>
                  <a:pt x="723099" y="1255955"/>
                </a:lnTo>
                <a:lnTo>
                  <a:pt x="734450" y="1212144"/>
                </a:lnTo>
                <a:lnTo>
                  <a:pt x="748617" y="1169047"/>
                </a:lnTo>
                <a:lnTo>
                  <a:pt x="765587" y="1126812"/>
                </a:lnTo>
                <a:lnTo>
                  <a:pt x="785345" y="1085588"/>
                </a:lnTo>
                <a:lnTo>
                  <a:pt x="807878" y="1045521"/>
                </a:lnTo>
                <a:lnTo>
                  <a:pt x="833171" y="1006761"/>
                </a:lnTo>
                <a:lnTo>
                  <a:pt x="861211" y="969454"/>
                </a:lnTo>
                <a:lnTo>
                  <a:pt x="891983" y="933750"/>
                </a:lnTo>
                <a:lnTo>
                  <a:pt x="925474" y="899796"/>
                </a:lnTo>
                <a:lnTo>
                  <a:pt x="961669" y="867740"/>
                </a:lnTo>
                <a:lnTo>
                  <a:pt x="1000581" y="837766"/>
                </a:lnTo>
                <a:lnTo>
                  <a:pt x="1041281" y="810696"/>
                </a:lnTo>
                <a:lnTo>
                  <a:pt x="1083606" y="786589"/>
                </a:lnTo>
                <a:lnTo>
                  <a:pt x="1127390" y="765504"/>
                </a:lnTo>
                <a:lnTo>
                  <a:pt x="1172470" y="747501"/>
                </a:lnTo>
                <a:lnTo>
                  <a:pt x="1218680" y="732638"/>
                </a:lnTo>
                <a:lnTo>
                  <a:pt x="1265857" y="720975"/>
                </a:lnTo>
                <a:lnTo>
                  <a:pt x="1313836" y="712571"/>
                </a:lnTo>
                <a:lnTo>
                  <a:pt x="1362452" y="707485"/>
                </a:lnTo>
                <a:lnTo>
                  <a:pt x="1411541" y="705777"/>
                </a:lnTo>
                <a:lnTo>
                  <a:pt x="1411541" y="0"/>
                </a:lnTo>
                <a:close/>
              </a:path>
            </a:pathLst>
          </a:custGeom>
          <a:solidFill>
            <a:srgbClr val="B6C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4828" y="5029197"/>
            <a:ext cx="491490" cy="228600"/>
          </a:xfrm>
          <a:custGeom>
            <a:avLst/>
            <a:gdLst/>
            <a:ahLst/>
            <a:cxnLst/>
            <a:rect l="l" t="t" r="r" b="b"/>
            <a:pathLst>
              <a:path w="491489" h="228600">
                <a:moveTo>
                  <a:pt x="0" y="0"/>
                </a:moveTo>
                <a:lnTo>
                  <a:pt x="491426" y="22835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35590" y="5044197"/>
            <a:ext cx="2075180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Diploma, </a:t>
            </a:r>
            <a:r>
              <a:rPr sz="2000" spc="-10" dirty="0">
                <a:latin typeface="Calibri"/>
                <a:cs typeface="Calibri"/>
              </a:rPr>
              <a:t>Certificate 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Apprenticeship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708" y="2600666"/>
            <a:ext cx="189420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Bachelor’s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Degree  </a:t>
            </a:r>
            <a:r>
              <a:rPr sz="2000" spc="-15" dirty="0">
                <a:latin typeface="Calibri"/>
                <a:cs typeface="Calibri"/>
              </a:rPr>
              <a:t>Graduate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Degree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9633" y="3255260"/>
            <a:ext cx="14947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Less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9633" y="3560161"/>
            <a:ext cx="69342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chool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788442" y="2092922"/>
            <a:ext cx="2183765" cy="91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High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School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and/or  specific occupational 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12506" y="3264505"/>
            <a:ext cx="567055" cy="313055"/>
          </a:xfrm>
          <a:custGeom>
            <a:avLst/>
            <a:gdLst/>
            <a:ahLst/>
            <a:cxnLst/>
            <a:rect l="l" t="t" r="r" b="b"/>
            <a:pathLst>
              <a:path w="567055" h="313054">
                <a:moveTo>
                  <a:pt x="0" y="0"/>
                </a:moveTo>
                <a:lnTo>
                  <a:pt x="566851" y="31278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1618" y="2636385"/>
            <a:ext cx="323381" cy="224510"/>
          </a:xfrm>
          <a:custGeom>
            <a:avLst/>
            <a:gdLst/>
            <a:ahLst/>
            <a:cxnLst/>
            <a:rect l="l" t="t" r="r" b="b"/>
            <a:pathLst>
              <a:path w="548639" h="228600">
                <a:moveTo>
                  <a:pt x="0" y="228600"/>
                </a:moveTo>
                <a:lnTo>
                  <a:pt x="548208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30086" y="3471839"/>
            <a:ext cx="581025" cy="158115"/>
          </a:xfrm>
          <a:custGeom>
            <a:avLst/>
            <a:gdLst/>
            <a:ahLst/>
            <a:cxnLst/>
            <a:rect l="l" t="t" r="r" b="b"/>
            <a:pathLst>
              <a:path w="581025" h="158114">
                <a:moveTo>
                  <a:pt x="0" y="157530"/>
                </a:moveTo>
                <a:lnTo>
                  <a:pt x="5807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539" y="6611316"/>
            <a:ext cx="258254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latin typeface="Calibri"/>
                <a:cs typeface="Calibri"/>
              </a:rPr>
              <a:t>Source: BC  </a:t>
            </a:r>
            <a:r>
              <a:rPr sz="1200" dirty="0">
                <a:latin typeface="Calibri"/>
                <a:cs typeface="Calibri"/>
              </a:rPr>
              <a:t>2018 Labour </a:t>
            </a:r>
            <a:r>
              <a:rPr sz="1200" spc="-10" dirty="0">
                <a:latin typeface="Calibri"/>
                <a:cs typeface="Calibri"/>
              </a:rPr>
              <a:t>Market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Outlook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8912059" y="6521594"/>
            <a:ext cx="16700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8</a:t>
            </a:fld>
            <a:endParaRPr sz="1800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059" y="291979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cs typeface="Arial" panose="020B0604020202020204" pitchFamily="34" charset="0"/>
              </a:rPr>
              <a:t>20%</a:t>
            </a:r>
            <a:endParaRPr lang="en-CA" sz="2400" b="1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2408" y="349696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cs typeface="Arial" panose="020B0604020202020204" pitchFamily="34" charset="0"/>
              </a:rPr>
              <a:t>3%</a:t>
            </a:r>
            <a:endParaRPr lang="en-CA" sz="2400" b="1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4628" y="4610384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cs typeface="Arial" panose="020B0604020202020204" pitchFamily="34" charset="0"/>
              </a:rPr>
              <a:t>41%</a:t>
            </a:r>
            <a:endParaRPr lang="en-CA" sz="24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9561" y="35415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cs typeface="Arial" panose="020B0604020202020204" pitchFamily="34" charset="0"/>
              </a:rPr>
              <a:t>36%</a:t>
            </a:r>
            <a:endParaRPr lang="en-CA" sz="2400" b="1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1371600"/>
            <a:ext cx="791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tx2"/>
                </a:solidFill>
                <a:latin typeface="+mj-lt"/>
              </a:rPr>
              <a:t>77% of Job Openings will Require Post-Secondary</a:t>
            </a:r>
            <a:endParaRPr lang="en-CA" sz="28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8023" y="11225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F81BD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7"/>
            <a:ext cx="8828023" cy="6552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741" y="316316"/>
            <a:ext cx="2053174" cy="5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8112" y="1456956"/>
            <a:ext cx="7249654" cy="31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00" y="1828800"/>
            <a:ext cx="8229600" cy="4824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828800"/>
            <a:ext cx="8229599" cy="4800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686799" y="4549676"/>
            <a:ext cx="38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61135" algn="r">
              <a:lnSpc>
                <a:spcPct val="100000"/>
              </a:lnSpc>
            </a:pPr>
            <a:r>
              <a:rPr lang="en-CA" dirty="0">
                <a:cs typeface="Calibri"/>
              </a:rPr>
              <a:t>	      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2319</Words>
  <Application>Microsoft Office PowerPoint</Application>
  <PresentationFormat>On-screen Show (4:3)</PresentationFormat>
  <Paragraphs>632</Paragraphs>
  <Slides>52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Things are changing quickly… we must anticipate, and respond effectively to help  British Columbians reach their full potential. </vt:lpstr>
      <vt:lpstr>A Demographic Shift is Underway</vt:lpstr>
      <vt:lpstr>Over the next decade, B.C. will have fewer workers and a tightening  labour market… this could constrain future economic growth.</vt:lpstr>
      <vt:lpstr>10 Year Job Openings by Region</vt:lpstr>
      <vt:lpstr>903,000 Job openings over 10 years</vt:lpstr>
      <vt:lpstr>High School and/or  specific occupational  training</vt:lpstr>
      <vt:lpstr>PowerPoint Presentation</vt:lpstr>
      <vt:lpstr>Occupational Clusters</vt:lpstr>
      <vt:lpstr>PowerPoint Presentation</vt:lpstr>
      <vt:lpstr>Automation Impact – B.C. Estimate</vt:lpstr>
      <vt:lpstr>Lower education/skill occupations are at greater risk of automation impact</vt:lpstr>
      <vt:lpstr>What’s the Urgency?</vt:lpstr>
      <vt:lpstr>Are we equipping people with the adaptable skills needed  to enable labour market participation in rapidly changing  economy?</vt:lpstr>
      <vt:lpstr>… How is government responding to the imperative of this rapidly changing labour market?</vt:lpstr>
      <vt:lpstr>Skills and employment lead to:</vt:lpstr>
      <vt:lpstr>BC Government Priorities</vt:lpstr>
      <vt:lpstr>Federal /Provincial Partnerships </vt:lpstr>
      <vt:lpstr>PowerPoint Presentation</vt:lpstr>
      <vt:lpstr>PowerPoint Presentation</vt:lpstr>
      <vt:lpstr>WDA Programming</vt:lpstr>
      <vt:lpstr>Skills Training for Employment Program: Total Funding: $52M</vt:lpstr>
      <vt:lpstr>Supporting government’s commitments to the Truth and Reconciliation  Commission Calls to Action and United Nations Declaration on the Rights of  Indigenous Peoples.</vt:lpstr>
      <vt:lpstr>3 Streams:  $10-15M per fiscal</vt:lpstr>
      <vt:lpstr>PowerPoint Presentation</vt:lpstr>
      <vt:lpstr>Year 2 2018/19</vt:lpstr>
      <vt:lpstr>PowerPoint Presentation</vt:lpstr>
      <vt:lpstr>Social Development &amp; Poverty Reduction</vt:lpstr>
      <vt:lpstr>PowerPoint Presentation</vt:lpstr>
      <vt:lpstr>Results Highlights</vt:lpstr>
      <vt:lpstr>Inclusion Highlights</vt:lpstr>
      <vt:lpstr>Amended LMDA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WorkBC Renewal</vt:lpstr>
      <vt:lpstr>WorkBC Procurement Results</vt:lpstr>
      <vt:lpstr>Timeline &amp; Key Dates</vt:lpstr>
      <vt:lpstr>2019 and Beyond</vt:lpstr>
      <vt:lpstr>Key Changes for Clients</vt:lpstr>
      <vt:lpstr>Key Changes for Contractors</vt:lpstr>
      <vt:lpstr>WorkBC Investing in Jobs</vt:lpstr>
      <vt:lpstr>Opportunities for WorkBC</vt:lpstr>
      <vt:lpstr>New Approach for WorkBC</vt:lpstr>
      <vt:lpstr>Community Projects</vt:lpstr>
      <vt:lpstr>Indigenous Relationships</vt:lpstr>
      <vt:lpstr>Cross Government Engagement &amp; Collaboration</vt:lpstr>
      <vt:lpstr>Connecting BC to Employment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bobfehr</dc:creator>
  <cp:lastModifiedBy>Greek, Kendra AEST:EX</cp:lastModifiedBy>
  <cp:revision>54</cp:revision>
  <dcterms:created xsi:type="dcterms:W3CDTF">2018-11-06T17:29:24Z</dcterms:created>
  <dcterms:modified xsi:type="dcterms:W3CDTF">2018-11-08T23:08:22Z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2018-11-06T00:00:00Z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2018-11-07T00:00:00Z</vt:filetime>
  </property>
</Properties>
</file>